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39"/>
  </p:notesMasterIdLst>
  <p:sldIdLst>
    <p:sldId id="257" r:id="rId3"/>
    <p:sldId id="401" r:id="rId4"/>
    <p:sldId id="269" r:id="rId5"/>
    <p:sldId id="418" r:id="rId6"/>
    <p:sldId id="419" r:id="rId7"/>
    <p:sldId id="274" r:id="rId8"/>
    <p:sldId id="402" r:id="rId9"/>
    <p:sldId id="275" r:id="rId10"/>
    <p:sldId id="276" r:id="rId11"/>
    <p:sldId id="277" r:id="rId12"/>
    <p:sldId id="278" r:id="rId13"/>
    <p:sldId id="279" r:id="rId14"/>
    <p:sldId id="280" r:id="rId15"/>
    <p:sldId id="281" r:id="rId16"/>
    <p:sldId id="282" r:id="rId17"/>
    <p:sldId id="397" r:id="rId18"/>
    <p:sldId id="283" r:id="rId19"/>
    <p:sldId id="398" r:id="rId20"/>
    <p:sldId id="284" r:id="rId21"/>
    <p:sldId id="285" r:id="rId22"/>
    <p:sldId id="403" r:id="rId23"/>
    <p:sldId id="286" r:id="rId24"/>
    <p:sldId id="287" r:id="rId25"/>
    <p:sldId id="288" r:id="rId26"/>
    <p:sldId id="289" r:id="rId27"/>
    <p:sldId id="290" r:id="rId28"/>
    <p:sldId id="404" r:id="rId29"/>
    <p:sldId id="399" r:id="rId30"/>
    <p:sldId id="405" r:id="rId31"/>
    <p:sldId id="400" r:id="rId32"/>
    <p:sldId id="291" r:id="rId33"/>
    <p:sldId id="292" r:id="rId34"/>
    <p:sldId id="293" r:id="rId35"/>
    <p:sldId id="294" r:id="rId36"/>
    <p:sldId id="295" r:id="rId37"/>
    <p:sldId id="406" r:id="rId38"/>
    <p:sldId id="296" r:id="rId39"/>
    <p:sldId id="502" r:id="rId40"/>
    <p:sldId id="297" r:id="rId41"/>
    <p:sldId id="298" r:id="rId42"/>
    <p:sldId id="299" r:id="rId43"/>
    <p:sldId id="300" r:id="rId44"/>
    <p:sldId id="301" r:id="rId45"/>
    <p:sldId id="302" r:id="rId46"/>
    <p:sldId id="407" r:id="rId47"/>
    <p:sldId id="408" r:id="rId48"/>
    <p:sldId id="303" r:id="rId49"/>
    <p:sldId id="409" r:id="rId50"/>
    <p:sldId id="304" r:id="rId51"/>
    <p:sldId id="305" r:id="rId52"/>
    <p:sldId id="411" r:id="rId53"/>
    <p:sldId id="306" r:id="rId54"/>
    <p:sldId id="307" r:id="rId55"/>
    <p:sldId id="410" r:id="rId56"/>
    <p:sldId id="412" r:id="rId57"/>
    <p:sldId id="308" r:id="rId58"/>
    <p:sldId id="504" r:id="rId59"/>
    <p:sldId id="309" r:id="rId60"/>
    <p:sldId id="310" r:id="rId61"/>
    <p:sldId id="311" r:id="rId62"/>
    <p:sldId id="312" r:id="rId63"/>
    <p:sldId id="413" r:id="rId64"/>
    <p:sldId id="313" r:id="rId65"/>
    <p:sldId id="314" r:id="rId66"/>
    <p:sldId id="315" r:id="rId67"/>
    <p:sldId id="414" r:id="rId68"/>
    <p:sldId id="316" r:id="rId69"/>
    <p:sldId id="317" r:id="rId70"/>
    <p:sldId id="318" r:id="rId71"/>
    <p:sldId id="319" r:id="rId72"/>
    <p:sldId id="320" r:id="rId73"/>
    <p:sldId id="321" r:id="rId74"/>
    <p:sldId id="322" r:id="rId75"/>
    <p:sldId id="323" r:id="rId76"/>
    <p:sldId id="324" r:id="rId77"/>
    <p:sldId id="325" r:id="rId78"/>
    <p:sldId id="326" r:id="rId79"/>
    <p:sldId id="328" r:id="rId80"/>
    <p:sldId id="416" r:id="rId81"/>
    <p:sldId id="329" r:id="rId82"/>
    <p:sldId id="330" r:id="rId83"/>
    <p:sldId id="331" r:id="rId84"/>
    <p:sldId id="327" r:id="rId85"/>
    <p:sldId id="332" r:id="rId86"/>
    <p:sldId id="333" r:id="rId87"/>
    <p:sldId id="417" r:id="rId88"/>
    <p:sldId id="334" r:id="rId89"/>
    <p:sldId id="335" r:id="rId90"/>
    <p:sldId id="336" r:id="rId91"/>
    <p:sldId id="337" r:id="rId92"/>
    <p:sldId id="420" r:id="rId93"/>
    <p:sldId id="338" r:id="rId94"/>
    <p:sldId id="421" r:id="rId95"/>
    <p:sldId id="422" r:id="rId96"/>
    <p:sldId id="339" r:id="rId97"/>
    <p:sldId id="340" r:id="rId98"/>
    <p:sldId id="341" r:id="rId99"/>
    <p:sldId id="342" r:id="rId100"/>
    <p:sldId id="343" r:id="rId101"/>
    <p:sldId id="344" r:id="rId102"/>
    <p:sldId id="345" r:id="rId103"/>
    <p:sldId id="346" r:id="rId104"/>
    <p:sldId id="347" r:id="rId105"/>
    <p:sldId id="348" r:id="rId106"/>
    <p:sldId id="349" r:id="rId107"/>
    <p:sldId id="350" r:id="rId108"/>
    <p:sldId id="351" r:id="rId109"/>
    <p:sldId id="352" r:id="rId110"/>
    <p:sldId id="353" r:id="rId111"/>
    <p:sldId id="354" r:id="rId112"/>
    <p:sldId id="355" r:id="rId113"/>
    <p:sldId id="423" r:id="rId114"/>
    <p:sldId id="356" r:id="rId115"/>
    <p:sldId id="357" r:id="rId116"/>
    <p:sldId id="358" r:id="rId117"/>
    <p:sldId id="359" r:id="rId118"/>
    <p:sldId id="360" r:id="rId119"/>
    <p:sldId id="361" r:id="rId120"/>
    <p:sldId id="362" r:id="rId121"/>
    <p:sldId id="363" r:id="rId122"/>
    <p:sldId id="364" r:id="rId123"/>
    <p:sldId id="365" r:id="rId124"/>
    <p:sldId id="366" r:id="rId125"/>
    <p:sldId id="511" r:id="rId126"/>
    <p:sldId id="500" r:id="rId127"/>
    <p:sldId id="367" r:id="rId128"/>
    <p:sldId id="368" r:id="rId129"/>
    <p:sldId id="369" r:id="rId130"/>
    <p:sldId id="370" r:id="rId131"/>
    <p:sldId id="371" r:id="rId132"/>
    <p:sldId id="372" r:id="rId133"/>
    <p:sldId id="424" r:id="rId134"/>
    <p:sldId id="373" r:id="rId135"/>
    <p:sldId id="426" r:id="rId136"/>
    <p:sldId id="425" r:id="rId137"/>
    <p:sldId id="374" r:id="rId138"/>
    <p:sldId id="375" r:id="rId139"/>
    <p:sldId id="376" r:id="rId140"/>
    <p:sldId id="427" r:id="rId141"/>
    <p:sldId id="377" r:id="rId142"/>
    <p:sldId id="378" r:id="rId143"/>
    <p:sldId id="379" r:id="rId144"/>
    <p:sldId id="380" r:id="rId145"/>
    <p:sldId id="381" r:id="rId146"/>
    <p:sldId id="382" r:id="rId147"/>
    <p:sldId id="383" r:id="rId148"/>
    <p:sldId id="272" r:id="rId149"/>
    <p:sldId id="512" r:id="rId150"/>
    <p:sldId id="384" r:id="rId151"/>
    <p:sldId id="386" r:id="rId152"/>
    <p:sldId id="429" r:id="rId153"/>
    <p:sldId id="430" r:id="rId154"/>
    <p:sldId id="428" r:id="rId155"/>
    <p:sldId id="387" r:id="rId156"/>
    <p:sldId id="385" r:id="rId157"/>
    <p:sldId id="388" r:id="rId158"/>
    <p:sldId id="389" r:id="rId159"/>
    <p:sldId id="390" r:id="rId160"/>
    <p:sldId id="391" r:id="rId161"/>
    <p:sldId id="392" r:id="rId162"/>
    <p:sldId id="393" r:id="rId163"/>
    <p:sldId id="394" r:id="rId164"/>
    <p:sldId id="395" r:id="rId165"/>
    <p:sldId id="396" r:id="rId166"/>
    <p:sldId id="431" r:id="rId167"/>
    <p:sldId id="432" r:id="rId168"/>
    <p:sldId id="433" r:id="rId169"/>
    <p:sldId id="434" r:id="rId170"/>
    <p:sldId id="435" r:id="rId171"/>
    <p:sldId id="436" r:id="rId172"/>
    <p:sldId id="437" r:id="rId173"/>
    <p:sldId id="438" r:id="rId174"/>
    <p:sldId id="439" r:id="rId175"/>
    <p:sldId id="440" r:id="rId176"/>
    <p:sldId id="441" r:id="rId177"/>
    <p:sldId id="442" r:id="rId178"/>
    <p:sldId id="443" r:id="rId179"/>
    <p:sldId id="444" r:id="rId180"/>
    <p:sldId id="445" r:id="rId181"/>
    <p:sldId id="446" r:id="rId182"/>
    <p:sldId id="447" r:id="rId183"/>
    <p:sldId id="448" r:id="rId184"/>
    <p:sldId id="449" r:id="rId185"/>
    <p:sldId id="450" r:id="rId186"/>
    <p:sldId id="451" r:id="rId187"/>
    <p:sldId id="452" r:id="rId188"/>
    <p:sldId id="453" r:id="rId189"/>
    <p:sldId id="454" r:id="rId190"/>
    <p:sldId id="455" r:id="rId191"/>
    <p:sldId id="456" r:id="rId192"/>
    <p:sldId id="457" r:id="rId193"/>
    <p:sldId id="458" r:id="rId194"/>
    <p:sldId id="459" r:id="rId195"/>
    <p:sldId id="460" r:id="rId196"/>
    <p:sldId id="461" r:id="rId197"/>
    <p:sldId id="462" r:id="rId198"/>
    <p:sldId id="463" r:id="rId199"/>
    <p:sldId id="464" r:id="rId200"/>
    <p:sldId id="465" r:id="rId201"/>
    <p:sldId id="466" r:id="rId202"/>
    <p:sldId id="468" r:id="rId203"/>
    <p:sldId id="467" r:id="rId204"/>
    <p:sldId id="469" r:id="rId205"/>
    <p:sldId id="470" r:id="rId206"/>
    <p:sldId id="471" r:id="rId207"/>
    <p:sldId id="472" r:id="rId208"/>
    <p:sldId id="473" r:id="rId209"/>
    <p:sldId id="474" r:id="rId210"/>
    <p:sldId id="475" r:id="rId211"/>
    <p:sldId id="476" r:id="rId212"/>
    <p:sldId id="477" r:id="rId213"/>
    <p:sldId id="592" r:id="rId214"/>
    <p:sldId id="593" r:id="rId215"/>
    <p:sldId id="594" r:id="rId216"/>
    <p:sldId id="595" r:id="rId217"/>
    <p:sldId id="596" r:id="rId218"/>
    <p:sldId id="600" r:id="rId219"/>
    <p:sldId id="597" r:id="rId220"/>
    <p:sldId id="599" r:id="rId221"/>
    <p:sldId id="598" r:id="rId222"/>
    <p:sldId id="601" r:id="rId223"/>
    <p:sldId id="478" r:id="rId224"/>
    <p:sldId id="479" r:id="rId225"/>
    <p:sldId id="480" r:id="rId226"/>
    <p:sldId id="481" r:id="rId227"/>
    <p:sldId id="602" r:id="rId228"/>
    <p:sldId id="482" r:id="rId229"/>
    <p:sldId id="483" r:id="rId230"/>
    <p:sldId id="484" r:id="rId231"/>
    <p:sldId id="485" r:id="rId232"/>
    <p:sldId id="486" r:id="rId233"/>
    <p:sldId id="487" r:id="rId234"/>
    <p:sldId id="488" r:id="rId235"/>
    <p:sldId id="489" r:id="rId236"/>
    <p:sldId id="490" r:id="rId237"/>
    <p:sldId id="491" r:id="rId238"/>
    <p:sldId id="492" r:id="rId239"/>
    <p:sldId id="493" r:id="rId240"/>
    <p:sldId id="494" r:id="rId241"/>
    <p:sldId id="496" r:id="rId242"/>
    <p:sldId id="495" r:id="rId243"/>
    <p:sldId id="497" r:id="rId244"/>
    <p:sldId id="498" r:id="rId245"/>
    <p:sldId id="499" r:id="rId246"/>
    <p:sldId id="505" r:id="rId247"/>
    <p:sldId id="506" r:id="rId248"/>
    <p:sldId id="507" r:id="rId249"/>
    <p:sldId id="508" r:id="rId250"/>
    <p:sldId id="509" r:id="rId251"/>
    <p:sldId id="510" r:id="rId252"/>
    <p:sldId id="513" r:id="rId253"/>
    <p:sldId id="514" r:id="rId254"/>
    <p:sldId id="515" r:id="rId255"/>
    <p:sldId id="516" r:id="rId256"/>
    <p:sldId id="517" r:id="rId257"/>
    <p:sldId id="518" r:id="rId258"/>
    <p:sldId id="519" r:id="rId259"/>
    <p:sldId id="520" r:id="rId260"/>
    <p:sldId id="521" r:id="rId261"/>
    <p:sldId id="522" r:id="rId262"/>
    <p:sldId id="523" r:id="rId263"/>
    <p:sldId id="524" r:id="rId264"/>
    <p:sldId id="525" r:id="rId265"/>
    <p:sldId id="526" r:id="rId266"/>
    <p:sldId id="527" r:id="rId267"/>
    <p:sldId id="528" r:id="rId268"/>
    <p:sldId id="256" r:id="rId269"/>
    <p:sldId id="529" r:id="rId270"/>
    <p:sldId id="530" r:id="rId271"/>
    <p:sldId id="531" r:id="rId272"/>
    <p:sldId id="532" r:id="rId273"/>
    <p:sldId id="533" r:id="rId274"/>
    <p:sldId id="534" r:id="rId275"/>
    <p:sldId id="535" r:id="rId276"/>
    <p:sldId id="536" r:id="rId277"/>
    <p:sldId id="537" r:id="rId278"/>
    <p:sldId id="538" r:id="rId279"/>
    <p:sldId id="539" r:id="rId280"/>
    <p:sldId id="540" r:id="rId281"/>
    <p:sldId id="541" r:id="rId282"/>
    <p:sldId id="542" r:id="rId283"/>
    <p:sldId id="543" r:id="rId284"/>
    <p:sldId id="544" r:id="rId285"/>
    <p:sldId id="260" r:id="rId286"/>
    <p:sldId id="261" r:id="rId287"/>
    <p:sldId id="263" r:id="rId288"/>
    <p:sldId id="265" r:id="rId289"/>
    <p:sldId id="545" r:id="rId290"/>
    <p:sldId id="546" r:id="rId291"/>
    <p:sldId id="547" r:id="rId292"/>
    <p:sldId id="548" r:id="rId293"/>
    <p:sldId id="549" r:id="rId294"/>
    <p:sldId id="550" r:id="rId295"/>
    <p:sldId id="564" r:id="rId296"/>
    <p:sldId id="551" r:id="rId297"/>
    <p:sldId id="552" r:id="rId298"/>
    <p:sldId id="553" r:id="rId299"/>
    <p:sldId id="554" r:id="rId300"/>
    <p:sldId id="555" r:id="rId301"/>
    <p:sldId id="556" r:id="rId302"/>
    <p:sldId id="557" r:id="rId303"/>
    <p:sldId id="558" r:id="rId304"/>
    <p:sldId id="559" r:id="rId305"/>
    <p:sldId id="560" r:id="rId306"/>
    <p:sldId id="561" r:id="rId307"/>
    <p:sldId id="563" r:id="rId308"/>
    <p:sldId id="562" r:id="rId309"/>
    <p:sldId id="565" r:id="rId310"/>
    <p:sldId id="566" r:id="rId311"/>
    <p:sldId id="567" r:id="rId312"/>
    <p:sldId id="568" r:id="rId313"/>
    <p:sldId id="569" r:id="rId314"/>
    <p:sldId id="570" r:id="rId315"/>
    <p:sldId id="268" r:id="rId316"/>
    <p:sldId id="571" r:id="rId317"/>
    <p:sldId id="572" r:id="rId318"/>
    <p:sldId id="573" r:id="rId319"/>
    <p:sldId id="574" r:id="rId320"/>
    <p:sldId id="575" r:id="rId321"/>
    <p:sldId id="576" r:id="rId322"/>
    <p:sldId id="577" r:id="rId323"/>
    <p:sldId id="578" r:id="rId324"/>
    <p:sldId id="579" r:id="rId325"/>
    <p:sldId id="580" r:id="rId326"/>
    <p:sldId id="581" r:id="rId327"/>
    <p:sldId id="582" r:id="rId328"/>
    <p:sldId id="583" r:id="rId329"/>
    <p:sldId id="584" r:id="rId330"/>
    <p:sldId id="585" r:id="rId331"/>
    <p:sldId id="586" r:id="rId332"/>
    <p:sldId id="588" r:id="rId333"/>
    <p:sldId id="587" r:id="rId334"/>
    <p:sldId id="589" r:id="rId335"/>
    <p:sldId id="590" r:id="rId336"/>
    <p:sldId id="266" r:id="rId337"/>
    <p:sldId id="591" r:id="rId3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14" autoAdjust="0"/>
    <p:restoredTop sz="94660"/>
  </p:normalViewPr>
  <p:slideViewPr>
    <p:cSldViewPr snapToGrid="0">
      <p:cViewPr varScale="1">
        <p:scale>
          <a:sx n="95" d="100"/>
          <a:sy n="95" d="100"/>
        </p:scale>
        <p:origin x="108"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99" Type="http://schemas.openxmlformats.org/officeDocument/2006/relationships/slide" Target="slides/slide297.xml"/><Relationship Id="rId21" Type="http://schemas.openxmlformats.org/officeDocument/2006/relationships/slide" Target="slides/slide19.xml"/><Relationship Id="rId63" Type="http://schemas.openxmlformats.org/officeDocument/2006/relationships/slide" Target="slides/slide61.xml"/><Relationship Id="rId159" Type="http://schemas.openxmlformats.org/officeDocument/2006/relationships/slide" Target="slides/slide157.xml"/><Relationship Id="rId324" Type="http://schemas.openxmlformats.org/officeDocument/2006/relationships/slide" Target="slides/slide322.xml"/><Relationship Id="rId170" Type="http://schemas.openxmlformats.org/officeDocument/2006/relationships/slide" Target="slides/slide168.xml"/><Relationship Id="rId226" Type="http://schemas.openxmlformats.org/officeDocument/2006/relationships/slide" Target="slides/slide224.xml"/><Relationship Id="rId268" Type="http://schemas.openxmlformats.org/officeDocument/2006/relationships/slide" Target="slides/slide266.xml"/><Relationship Id="rId32" Type="http://schemas.openxmlformats.org/officeDocument/2006/relationships/slide" Target="slides/slide30.xml"/><Relationship Id="rId74" Type="http://schemas.openxmlformats.org/officeDocument/2006/relationships/slide" Target="slides/slide72.xml"/><Relationship Id="rId128" Type="http://schemas.openxmlformats.org/officeDocument/2006/relationships/slide" Target="slides/slide126.xml"/><Relationship Id="rId335" Type="http://schemas.openxmlformats.org/officeDocument/2006/relationships/slide" Target="slides/slide333.xml"/><Relationship Id="rId5" Type="http://schemas.openxmlformats.org/officeDocument/2006/relationships/slide" Target="slides/slide3.xml"/><Relationship Id="rId181" Type="http://schemas.openxmlformats.org/officeDocument/2006/relationships/slide" Target="slides/slide179.xml"/><Relationship Id="rId237" Type="http://schemas.openxmlformats.org/officeDocument/2006/relationships/slide" Target="slides/slide235.xml"/><Relationship Id="rId279" Type="http://schemas.openxmlformats.org/officeDocument/2006/relationships/slide" Target="slides/slide277.xml"/><Relationship Id="rId43" Type="http://schemas.openxmlformats.org/officeDocument/2006/relationships/slide" Target="slides/slide41.xml"/><Relationship Id="rId139" Type="http://schemas.openxmlformats.org/officeDocument/2006/relationships/slide" Target="slides/slide137.xml"/><Relationship Id="rId290" Type="http://schemas.openxmlformats.org/officeDocument/2006/relationships/slide" Target="slides/slide288.xml"/><Relationship Id="rId304" Type="http://schemas.openxmlformats.org/officeDocument/2006/relationships/slide" Target="slides/slide302.xml"/><Relationship Id="rId85" Type="http://schemas.openxmlformats.org/officeDocument/2006/relationships/slide" Target="slides/slide83.xml"/><Relationship Id="rId150" Type="http://schemas.openxmlformats.org/officeDocument/2006/relationships/slide" Target="slides/slide148.xml"/><Relationship Id="rId192" Type="http://schemas.openxmlformats.org/officeDocument/2006/relationships/slide" Target="slides/slide190.xml"/><Relationship Id="rId206" Type="http://schemas.openxmlformats.org/officeDocument/2006/relationships/slide" Target="slides/slide204.xml"/><Relationship Id="rId248" Type="http://schemas.openxmlformats.org/officeDocument/2006/relationships/slide" Target="slides/slide246.xml"/><Relationship Id="rId12" Type="http://schemas.openxmlformats.org/officeDocument/2006/relationships/slide" Target="slides/slide10.xml"/><Relationship Id="rId108" Type="http://schemas.openxmlformats.org/officeDocument/2006/relationships/slide" Target="slides/slide106.xml"/><Relationship Id="rId315" Type="http://schemas.openxmlformats.org/officeDocument/2006/relationships/slide" Target="slides/slide313.xml"/><Relationship Id="rId54" Type="http://schemas.openxmlformats.org/officeDocument/2006/relationships/slide" Target="slides/slide52.xml"/><Relationship Id="rId96" Type="http://schemas.openxmlformats.org/officeDocument/2006/relationships/slide" Target="slides/slide94.xml"/><Relationship Id="rId161" Type="http://schemas.openxmlformats.org/officeDocument/2006/relationships/slide" Target="slides/slide159.xml"/><Relationship Id="rId217" Type="http://schemas.openxmlformats.org/officeDocument/2006/relationships/slide" Target="slides/slide215.xml"/><Relationship Id="rId259" Type="http://schemas.openxmlformats.org/officeDocument/2006/relationships/slide" Target="slides/slide257.xml"/><Relationship Id="rId23" Type="http://schemas.openxmlformats.org/officeDocument/2006/relationships/slide" Target="slides/slide21.xml"/><Relationship Id="rId119" Type="http://schemas.openxmlformats.org/officeDocument/2006/relationships/slide" Target="slides/slide117.xml"/><Relationship Id="rId270" Type="http://schemas.openxmlformats.org/officeDocument/2006/relationships/slide" Target="slides/slide268.xml"/><Relationship Id="rId326" Type="http://schemas.openxmlformats.org/officeDocument/2006/relationships/slide" Target="slides/slide324.xml"/><Relationship Id="rId65" Type="http://schemas.openxmlformats.org/officeDocument/2006/relationships/slide" Target="slides/slide63.xml"/><Relationship Id="rId130" Type="http://schemas.openxmlformats.org/officeDocument/2006/relationships/slide" Target="slides/slide128.xml"/><Relationship Id="rId172" Type="http://schemas.openxmlformats.org/officeDocument/2006/relationships/slide" Target="slides/slide170.xml"/><Relationship Id="rId228" Type="http://schemas.openxmlformats.org/officeDocument/2006/relationships/slide" Target="slides/slide226.xml"/><Relationship Id="rId281" Type="http://schemas.openxmlformats.org/officeDocument/2006/relationships/slide" Target="slides/slide279.xml"/><Relationship Id="rId337" Type="http://schemas.openxmlformats.org/officeDocument/2006/relationships/slide" Target="slides/slide335.xml"/><Relationship Id="rId34" Type="http://schemas.openxmlformats.org/officeDocument/2006/relationships/slide" Target="slides/slide32.xml"/><Relationship Id="rId76" Type="http://schemas.openxmlformats.org/officeDocument/2006/relationships/slide" Target="slides/slide74.xml"/><Relationship Id="rId141" Type="http://schemas.openxmlformats.org/officeDocument/2006/relationships/slide" Target="slides/slide139.xml"/><Relationship Id="rId7" Type="http://schemas.openxmlformats.org/officeDocument/2006/relationships/slide" Target="slides/slide5.xml"/><Relationship Id="rId183" Type="http://schemas.openxmlformats.org/officeDocument/2006/relationships/slide" Target="slides/slide181.xml"/><Relationship Id="rId239" Type="http://schemas.openxmlformats.org/officeDocument/2006/relationships/slide" Target="slides/slide237.xml"/><Relationship Id="rId250" Type="http://schemas.openxmlformats.org/officeDocument/2006/relationships/slide" Target="slides/slide248.xml"/><Relationship Id="rId292" Type="http://schemas.openxmlformats.org/officeDocument/2006/relationships/slide" Target="slides/slide290.xml"/><Relationship Id="rId306" Type="http://schemas.openxmlformats.org/officeDocument/2006/relationships/slide" Target="slides/slide304.xml"/><Relationship Id="rId45" Type="http://schemas.openxmlformats.org/officeDocument/2006/relationships/slide" Target="slides/slide43.xml"/><Relationship Id="rId87" Type="http://schemas.openxmlformats.org/officeDocument/2006/relationships/slide" Target="slides/slide85.xml"/><Relationship Id="rId110" Type="http://schemas.openxmlformats.org/officeDocument/2006/relationships/slide" Target="slides/slide108.xml"/><Relationship Id="rId152" Type="http://schemas.openxmlformats.org/officeDocument/2006/relationships/slide" Target="slides/slide150.xml"/><Relationship Id="rId194" Type="http://schemas.openxmlformats.org/officeDocument/2006/relationships/slide" Target="slides/slide192.xml"/><Relationship Id="rId208" Type="http://schemas.openxmlformats.org/officeDocument/2006/relationships/slide" Target="slides/slide206.xml"/><Relationship Id="rId240" Type="http://schemas.openxmlformats.org/officeDocument/2006/relationships/slide" Target="slides/slide238.xml"/><Relationship Id="rId261" Type="http://schemas.openxmlformats.org/officeDocument/2006/relationships/slide" Target="slides/slide259.xml"/><Relationship Id="rId14" Type="http://schemas.openxmlformats.org/officeDocument/2006/relationships/slide" Target="slides/slide12.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282" Type="http://schemas.openxmlformats.org/officeDocument/2006/relationships/slide" Target="slides/slide280.xml"/><Relationship Id="rId317" Type="http://schemas.openxmlformats.org/officeDocument/2006/relationships/slide" Target="slides/slide315.xml"/><Relationship Id="rId338" Type="http://schemas.openxmlformats.org/officeDocument/2006/relationships/slide" Target="slides/slide336.xml"/><Relationship Id="rId8" Type="http://schemas.openxmlformats.org/officeDocument/2006/relationships/slide" Target="slides/slide6.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219" Type="http://schemas.openxmlformats.org/officeDocument/2006/relationships/slide" Target="slides/slide217.xml"/><Relationship Id="rId230" Type="http://schemas.openxmlformats.org/officeDocument/2006/relationships/slide" Target="slides/slide228.xml"/><Relationship Id="rId251" Type="http://schemas.openxmlformats.org/officeDocument/2006/relationships/slide" Target="slides/slide249.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72" Type="http://schemas.openxmlformats.org/officeDocument/2006/relationships/slide" Target="slides/slide270.xml"/><Relationship Id="rId293" Type="http://schemas.openxmlformats.org/officeDocument/2006/relationships/slide" Target="slides/slide291.xml"/><Relationship Id="rId307" Type="http://schemas.openxmlformats.org/officeDocument/2006/relationships/slide" Target="slides/slide305.xml"/><Relationship Id="rId328" Type="http://schemas.openxmlformats.org/officeDocument/2006/relationships/slide" Target="slides/slide326.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95" Type="http://schemas.openxmlformats.org/officeDocument/2006/relationships/slide" Target="slides/slide193.xml"/><Relationship Id="rId209" Type="http://schemas.openxmlformats.org/officeDocument/2006/relationships/slide" Target="slides/slide207.xml"/><Relationship Id="rId220" Type="http://schemas.openxmlformats.org/officeDocument/2006/relationships/slide" Target="slides/slide218.xml"/><Relationship Id="rId241" Type="http://schemas.openxmlformats.org/officeDocument/2006/relationships/slide" Target="slides/slide23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262" Type="http://schemas.openxmlformats.org/officeDocument/2006/relationships/slide" Target="slides/slide260.xml"/><Relationship Id="rId283" Type="http://schemas.openxmlformats.org/officeDocument/2006/relationships/slide" Target="slides/slide281.xml"/><Relationship Id="rId318" Type="http://schemas.openxmlformats.org/officeDocument/2006/relationships/slide" Target="slides/slide316.xml"/><Relationship Id="rId339" Type="http://schemas.openxmlformats.org/officeDocument/2006/relationships/notesMaster" Target="notesMasters/notesMaster1.xml"/><Relationship Id="rId78" Type="http://schemas.openxmlformats.org/officeDocument/2006/relationships/slide" Target="slides/slide76.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64" Type="http://schemas.openxmlformats.org/officeDocument/2006/relationships/slide" Target="slides/slide162.xml"/><Relationship Id="rId185" Type="http://schemas.openxmlformats.org/officeDocument/2006/relationships/slide" Target="slides/slide183.xml"/><Relationship Id="rId9" Type="http://schemas.openxmlformats.org/officeDocument/2006/relationships/slide" Target="slides/slide7.xml"/><Relationship Id="rId210" Type="http://schemas.openxmlformats.org/officeDocument/2006/relationships/slide" Target="slides/slide208.xml"/><Relationship Id="rId26" Type="http://schemas.openxmlformats.org/officeDocument/2006/relationships/slide" Target="slides/slide24.xml"/><Relationship Id="rId231" Type="http://schemas.openxmlformats.org/officeDocument/2006/relationships/slide" Target="slides/slide229.xml"/><Relationship Id="rId252" Type="http://schemas.openxmlformats.org/officeDocument/2006/relationships/slide" Target="slides/slide250.xml"/><Relationship Id="rId273" Type="http://schemas.openxmlformats.org/officeDocument/2006/relationships/slide" Target="slides/slide271.xml"/><Relationship Id="rId294" Type="http://schemas.openxmlformats.org/officeDocument/2006/relationships/slide" Target="slides/slide292.xml"/><Relationship Id="rId308" Type="http://schemas.openxmlformats.org/officeDocument/2006/relationships/slide" Target="slides/slide306.xml"/><Relationship Id="rId329" Type="http://schemas.openxmlformats.org/officeDocument/2006/relationships/slide" Target="slides/slide327.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340" Type="http://schemas.openxmlformats.org/officeDocument/2006/relationships/presProps" Target="presProps.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221" Type="http://schemas.openxmlformats.org/officeDocument/2006/relationships/slide" Target="slides/slide219.xml"/><Relationship Id="rId242" Type="http://schemas.openxmlformats.org/officeDocument/2006/relationships/slide" Target="slides/slide240.xml"/><Relationship Id="rId263" Type="http://schemas.openxmlformats.org/officeDocument/2006/relationships/slide" Target="slides/slide261.xml"/><Relationship Id="rId284" Type="http://schemas.openxmlformats.org/officeDocument/2006/relationships/slide" Target="slides/slide282.xml"/><Relationship Id="rId319" Type="http://schemas.openxmlformats.org/officeDocument/2006/relationships/slide" Target="slides/slide317.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330" Type="http://schemas.openxmlformats.org/officeDocument/2006/relationships/slide" Target="slides/slide328.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211" Type="http://schemas.openxmlformats.org/officeDocument/2006/relationships/slide" Target="slides/slide209.xml"/><Relationship Id="rId232" Type="http://schemas.openxmlformats.org/officeDocument/2006/relationships/slide" Target="slides/slide230.xml"/><Relationship Id="rId253" Type="http://schemas.openxmlformats.org/officeDocument/2006/relationships/slide" Target="slides/slide251.xml"/><Relationship Id="rId274" Type="http://schemas.openxmlformats.org/officeDocument/2006/relationships/slide" Target="slides/slide272.xml"/><Relationship Id="rId295" Type="http://schemas.openxmlformats.org/officeDocument/2006/relationships/slide" Target="slides/slide293.xml"/><Relationship Id="rId309" Type="http://schemas.openxmlformats.org/officeDocument/2006/relationships/slide" Target="slides/slide307.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320" Type="http://schemas.openxmlformats.org/officeDocument/2006/relationships/slide" Target="slides/slide318.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341" Type="http://schemas.openxmlformats.org/officeDocument/2006/relationships/viewProps" Target="viewProps.xml"/><Relationship Id="rId201" Type="http://schemas.openxmlformats.org/officeDocument/2006/relationships/slide" Target="slides/slide199.xml"/><Relationship Id="rId222" Type="http://schemas.openxmlformats.org/officeDocument/2006/relationships/slide" Target="slides/slide220.xml"/><Relationship Id="rId243" Type="http://schemas.openxmlformats.org/officeDocument/2006/relationships/slide" Target="slides/slide241.xml"/><Relationship Id="rId264" Type="http://schemas.openxmlformats.org/officeDocument/2006/relationships/slide" Target="slides/slide262.xml"/><Relationship Id="rId285" Type="http://schemas.openxmlformats.org/officeDocument/2006/relationships/slide" Target="slides/slide283.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310" Type="http://schemas.openxmlformats.org/officeDocument/2006/relationships/slide" Target="slides/slide308.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331" Type="http://schemas.openxmlformats.org/officeDocument/2006/relationships/slide" Target="slides/slide329.xml"/><Relationship Id="rId1" Type="http://schemas.openxmlformats.org/officeDocument/2006/relationships/slideMaster" Target="slideMasters/slideMaster1.xml"/><Relationship Id="rId212" Type="http://schemas.openxmlformats.org/officeDocument/2006/relationships/slide" Target="slides/slide210.xml"/><Relationship Id="rId233" Type="http://schemas.openxmlformats.org/officeDocument/2006/relationships/slide" Target="slides/slide231.xml"/><Relationship Id="rId254" Type="http://schemas.openxmlformats.org/officeDocument/2006/relationships/slide" Target="slides/slide252.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275" Type="http://schemas.openxmlformats.org/officeDocument/2006/relationships/slide" Target="slides/slide273.xml"/><Relationship Id="rId296" Type="http://schemas.openxmlformats.org/officeDocument/2006/relationships/slide" Target="slides/slide294.xml"/><Relationship Id="rId300" Type="http://schemas.openxmlformats.org/officeDocument/2006/relationships/slide" Target="slides/slide298.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321" Type="http://schemas.openxmlformats.org/officeDocument/2006/relationships/slide" Target="slides/slide319.xml"/><Relationship Id="rId342" Type="http://schemas.openxmlformats.org/officeDocument/2006/relationships/theme" Target="theme/theme1.xml"/><Relationship Id="rId202" Type="http://schemas.openxmlformats.org/officeDocument/2006/relationships/slide" Target="slides/slide200.xml"/><Relationship Id="rId223" Type="http://schemas.openxmlformats.org/officeDocument/2006/relationships/slide" Target="slides/slide221.xml"/><Relationship Id="rId244" Type="http://schemas.openxmlformats.org/officeDocument/2006/relationships/slide" Target="slides/slide242.xml"/><Relationship Id="rId18" Type="http://schemas.openxmlformats.org/officeDocument/2006/relationships/slide" Target="slides/slide16.xml"/><Relationship Id="rId39" Type="http://schemas.openxmlformats.org/officeDocument/2006/relationships/slide" Target="slides/slide37.xml"/><Relationship Id="rId265" Type="http://schemas.openxmlformats.org/officeDocument/2006/relationships/slide" Target="slides/slide263.xml"/><Relationship Id="rId286" Type="http://schemas.openxmlformats.org/officeDocument/2006/relationships/slide" Target="slides/slide284.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311" Type="http://schemas.openxmlformats.org/officeDocument/2006/relationships/slide" Target="slides/slide309.xml"/><Relationship Id="rId332" Type="http://schemas.openxmlformats.org/officeDocument/2006/relationships/slide" Target="slides/slide330.xml"/><Relationship Id="rId71" Type="http://schemas.openxmlformats.org/officeDocument/2006/relationships/slide" Target="slides/slide69.xml"/><Relationship Id="rId92" Type="http://schemas.openxmlformats.org/officeDocument/2006/relationships/slide" Target="slides/slide90.xml"/><Relationship Id="rId213" Type="http://schemas.openxmlformats.org/officeDocument/2006/relationships/slide" Target="slides/slide211.xml"/><Relationship Id="rId234" Type="http://schemas.openxmlformats.org/officeDocument/2006/relationships/slide" Target="slides/slide232.xml"/><Relationship Id="rId2" Type="http://schemas.openxmlformats.org/officeDocument/2006/relationships/slideMaster" Target="slideMasters/slideMaster2.xml"/><Relationship Id="rId29" Type="http://schemas.openxmlformats.org/officeDocument/2006/relationships/slide" Target="slides/slide27.xml"/><Relationship Id="rId255" Type="http://schemas.openxmlformats.org/officeDocument/2006/relationships/slide" Target="slides/slide253.xml"/><Relationship Id="rId276" Type="http://schemas.openxmlformats.org/officeDocument/2006/relationships/slide" Target="slides/slide274.xml"/><Relationship Id="rId297" Type="http://schemas.openxmlformats.org/officeDocument/2006/relationships/slide" Target="slides/slide295.xml"/><Relationship Id="rId40" Type="http://schemas.openxmlformats.org/officeDocument/2006/relationships/slide" Target="slides/slide38.xml"/><Relationship Id="rId115" Type="http://schemas.openxmlformats.org/officeDocument/2006/relationships/slide" Target="slides/slide113.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301" Type="http://schemas.openxmlformats.org/officeDocument/2006/relationships/slide" Target="slides/slide299.xml"/><Relationship Id="rId322" Type="http://schemas.openxmlformats.org/officeDocument/2006/relationships/slide" Target="slides/slide320.xml"/><Relationship Id="rId343"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99" Type="http://schemas.openxmlformats.org/officeDocument/2006/relationships/slide" Target="slides/slide197.xml"/><Relationship Id="rId203" Type="http://schemas.openxmlformats.org/officeDocument/2006/relationships/slide" Target="slides/slide201.xml"/><Relationship Id="rId19" Type="http://schemas.openxmlformats.org/officeDocument/2006/relationships/slide" Target="slides/slide17.xml"/><Relationship Id="rId224" Type="http://schemas.openxmlformats.org/officeDocument/2006/relationships/slide" Target="slides/slide222.xml"/><Relationship Id="rId245" Type="http://schemas.openxmlformats.org/officeDocument/2006/relationships/slide" Target="slides/slide243.xml"/><Relationship Id="rId266" Type="http://schemas.openxmlformats.org/officeDocument/2006/relationships/slide" Target="slides/slide264.xml"/><Relationship Id="rId287" Type="http://schemas.openxmlformats.org/officeDocument/2006/relationships/slide" Target="slides/slide285.xml"/><Relationship Id="rId30" Type="http://schemas.openxmlformats.org/officeDocument/2006/relationships/slide" Target="slides/slide2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312" Type="http://schemas.openxmlformats.org/officeDocument/2006/relationships/slide" Target="slides/slide310.xml"/><Relationship Id="rId333" Type="http://schemas.openxmlformats.org/officeDocument/2006/relationships/slide" Target="slides/slide331.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189" Type="http://schemas.openxmlformats.org/officeDocument/2006/relationships/slide" Target="slides/slide187.xml"/><Relationship Id="rId3" Type="http://schemas.openxmlformats.org/officeDocument/2006/relationships/slide" Target="slides/slide1.xml"/><Relationship Id="rId214" Type="http://schemas.openxmlformats.org/officeDocument/2006/relationships/slide" Target="slides/slide212.xml"/><Relationship Id="rId235" Type="http://schemas.openxmlformats.org/officeDocument/2006/relationships/slide" Target="slides/slide233.xml"/><Relationship Id="rId256" Type="http://schemas.openxmlformats.org/officeDocument/2006/relationships/slide" Target="slides/slide254.xml"/><Relationship Id="rId277" Type="http://schemas.openxmlformats.org/officeDocument/2006/relationships/slide" Target="slides/slide275.xml"/><Relationship Id="rId298" Type="http://schemas.openxmlformats.org/officeDocument/2006/relationships/slide" Target="slides/slide296.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302" Type="http://schemas.openxmlformats.org/officeDocument/2006/relationships/slide" Target="slides/slide300.xml"/><Relationship Id="rId323" Type="http://schemas.openxmlformats.org/officeDocument/2006/relationships/slide" Target="slides/slide32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179" Type="http://schemas.openxmlformats.org/officeDocument/2006/relationships/slide" Target="slides/slide177.xml"/><Relationship Id="rId190" Type="http://schemas.openxmlformats.org/officeDocument/2006/relationships/slide" Target="slides/slide188.xml"/><Relationship Id="rId204" Type="http://schemas.openxmlformats.org/officeDocument/2006/relationships/slide" Target="slides/slide202.xml"/><Relationship Id="rId225" Type="http://schemas.openxmlformats.org/officeDocument/2006/relationships/slide" Target="slides/slide223.xml"/><Relationship Id="rId246" Type="http://schemas.openxmlformats.org/officeDocument/2006/relationships/slide" Target="slides/slide244.xml"/><Relationship Id="rId267" Type="http://schemas.openxmlformats.org/officeDocument/2006/relationships/slide" Target="slides/slide265.xml"/><Relationship Id="rId288" Type="http://schemas.openxmlformats.org/officeDocument/2006/relationships/slide" Target="slides/slide286.xml"/><Relationship Id="rId106" Type="http://schemas.openxmlformats.org/officeDocument/2006/relationships/slide" Target="slides/slide104.xml"/><Relationship Id="rId127" Type="http://schemas.openxmlformats.org/officeDocument/2006/relationships/slide" Target="slides/slide125.xml"/><Relationship Id="rId313" Type="http://schemas.openxmlformats.org/officeDocument/2006/relationships/slide" Target="slides/slide311.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94" Type="http://schemas.openxmlformats.org/officeDocument/2006/relationships/slide" Target="slides/slide92.xml"/><Relationship Id="rId148" Type="http://schemas.openxmlformats.org/officeDocument/2006/relationships/slide" Target="slides/slide146.xml"/><Relationship Id="rId169" Type="http://schemas.openxmlformats.org/officeDocument/2006/relationships/slide" Target="slides/slide167.xml"/><Relationship Id="rId334" Type="http://schemas.openxmlformats.org/officeDocument/2006/relationships/slide" Target="slides/slide332.xml"/><Relationship Id="rId4" Type="http://schemas.openxmlformats.org/officeDocument/2006/relationships/slide" Target="slides/slide2.xml"/><Relationship Id="rId180" Type="http://schemas.openxmlformats.org/officeDocument/2006/relationships/slide" Target="slides/slide178.xml"/><Relationship Id="rId215" Type="http://schemas.openxmlformats.org/officeDocument/2006/relationships/slide" Target="slides/slide213.xml"/><Relationship Id="rId236" Type="http://schemas.openxmlformats.org/officeDocument/2006/relationships/slide" Target="slides/slide234.xml"/><Relationship Id="rId257" Type="http://schemas.openxmlformats.org/officeDocument/2006/relationships/slide" Target="slides/slide255.xml"/><Relationship Id="rId278" Type="http://schemas.openxmlformats.org/officeDocument/2006/relationships/slide" Target="slides/slide276.xml"/><Relationship Id="rId303" Type="http://schemas.openxmlformats.org/officeDocument/2006/relationships/slide" Target="slides/slide301.xml"/><Relationship Id="rId42" Type="http://schemas.openxmlformats.org/officeDocument/2006/relationships/slide" Target="slides/slide40.xml"/><Relationship Id="rId84" Type="http://schemas.openxmlformats.org/officeDocument/2006/relationships/slide" Target="slides/slide82.xml"/><Relationship Id="rId138" Type="http://schemas.openxmlformats.org/officeDocument/2006/relationships/slide" Target="slides/slide136.xml"/><Relationship Id="rId191" Type="http://schemas.openxmlformats.org/officeDocument/2006/relationships/slide" Target="slides/slide189.xml"/><Relationship Id="rId205" Type="http://schemas.openxmlformats.org/officeDocument/2006/relationships/slide" Target="slides/slide203.xml"/><Relationship Id="rId247" Type="http://schemas.openxmlformats.org/officeDocument/2006/relationships/slide" Target="slides/slide245.xml"/><Relationship Id="rId107" Type="http://schemas.openxmlformats.org/officeDocument/2006/relationships/slide" Target="slides/slide105.xml"/><Relationship Id="rId289" Type="http://schemas.openxmlformats.org/officeDocument/2006/relationships/slide" Target="slides/slide287.xml"/><Relationship Id="rId11" Type="http://schemas.openxmlformats.org/officeDocument/2006/relationships/slide" Target="slides/slide9.xml"/><Relationship Id="rId53" Type="http://schemas.openxmlformats.org/officeDocument/2006/relationships/slide" Target="slides/slide51.xml"/><Relationship Id="rId149" Type="http://schemas.openxmlformats.org/officeDocument/2006/relationships/slide" Target="slides/slide147.xml"/><Relationship Id="rId314" Type="http://schemas.openxmlformats.org/officeDocument/2006/relationships/slide" Target="slides/slide312.xml"/><Relationship Id="rId95" Type="http://schemas.openxmlformats.org/officeDocument/2006/relationships/slide" Target="slides/slide93.xml"/><Relationship Id="rId160" Type="http://schemas.openxmlformats.org/officeDocument/2006/relationships/slide" Target="slides/slide158.xml"/><Relationship Id="rId216" Type="http://schemas.openxmlformats.org/officeDocument/2006/relationships/slide" Target="slides/slide214.xml"/><Relationship Id="rId258" Type="http://schemas.openxmlformats.org/officeDocument/2006/relationships/slide" Target="slides/slide256.xml"/><Relationship Id="rId22" Type="http://schemas.openxmlformats.org/officeDocument/2006/relationships/slide" Target="slides/slide20.xml"/><Relationship Id="rId64" Type="http://schemas.openxmlformats.org/officeDocument/2006/relationships/slide" Target="slides/slide62.xml"/><Relationship Id="rId118" Type="http://schemas.openxmlformats.org/officeDocument/2006/relationships/slide" Target="slides/slide116.xml"/><Relationship Id="rId325" Type="http://schemas.openxmlformats.org/officeDocument/2006/relationships/slide" Target="slides/slide323.xml"/><Relationship Id="rId171" Type="http://schemas.openxmlformats.org/officeDocument/2006/relationships/slide" Target="slides/slide169.xml"/><Relationship Id="rId227" Type="http://schemas.openxmlformats.org/officeDocument/2006/relationships/slide" Target="slides/slide225.xml"/><Relationship Id="rId269" Type="http://schemas.openxmlformats.org/officeDocument/2006/relationships/slide" Target="slides/slide267.xml"/><Relationship Id="rId33" Type="http://schemas.openxmlformats.org/officeDocument/2006/relationships/slide" Target="slides/slide31.xml"/><Relationship Id="rId129" Type="http://schemas.openxmlformats.org/officeDocument/2006/relationships/slide" Target="slides/slide127.xml"/><Relationship Id="rId280" Type="http://schemas.openxmlformats.org/officeDocument/2006/relationships/slide" Target="slides/slide278.xml"/><Relationship Id="rId336" Type="http://schemas.openxmlformats.org/officeDocument/2006/relationships/slide" Target="slides/slide334.xml"/><Relationship Id="rId75" Type="http://schemas.openxmlformats.org/officeDocument/2006/relationships/slide" Target="slides/slide73.xml"/><Relationship Id="rId140" Type="http://schemas.openxmlformats.org/officeDocument/2006/relationships/slide" Target="slides/slide138.xml"/><Relationship Id="rId182" Type="http://schemas.openxmlformats.org/officeDocument/2006/relationships/slide" Target="slides/slide180.xml"/><Relationship Id="rId6" Type="http://schemas.openxmlformats.org/officeDocument/2006/relationships/slide" Target="slides/slide4.xml"/><Relationship Id="rId238" Type="http://schemas.openxmlformats.org/officeDocument/2006/relationships/slide" Target="slides/slide236.xml"/><Relationship Id="rId291" Type="http://schemas.openxmlformats.org/officeDocument/2006/relationships/slide" Target="slides/slide289.xml"/><Relationship Id="rId305" Type="http://schemas.openxmlformats.org/officeDocument/2006/relationships/slide" Target="slides/slide303.xml"/><Relationship Id="rId44" Type="http://schemas.openxmlformats.org/officeDocument/2006/relationships/slide" Target="slides/slide42.xml"/><Relationship Id="rId86" Type="http://schemas.openxmlformats.org/officeDocument/2006/relationships/slide" Target="slides/slide84.xml"/><Relationship Id="rId151" Type="http://schemas.openxmlformats.org/officeDocument/2006/relationships/slide" Target="slides/slide149.xml"/><Relationship Id="rId193" Type="http://schemas.openxmlformats.org/officeDocument/2006/relationships/slide" Target="slides/slide191.xml"/><Relationship Id="rId207" Type="http://schemas.openxmlformats.org/officeDocument/2006/relationships/slide" Target="slides/slide205.xml"/><Relationship Id="rId249" Type="http://schemas.openxmlformats.org/officeDocument/2006/relationships/slide" Target="slides/slide247.xml"/><Relationship Id="rId13" Type="http://schemas.openxmlformats.org/officeDocument/2006/relationships/slide" Target="slides/slide11.xml"/><Relationship Id="rId109" Type="http://schemas.openxmlformats.org/officeDocument/2006/relationships/slide" Target="slides/slide107.xml"/><Relationship Id="rId260" Type="http://schemas.openxmlformats.org/officeDocument/2006/relationships/slide" Target="slides/slide258.xml"/><Relationship Id="rId316" Type="http://schemas.openxmlformats.org/officeDocument/2006/relationships/slide" Target="slides/slide314.xml"/><Relationship Id="rId55" Type="http://schemas.openxmlformats.org/officeDocument/2006/relationships/slide" Target="slides/slide53.xml"/><Relationship Id="rId97" Type="http://schemas.openxmlformats.org/officeDocument/2006/relationships/slide" Target="slides/slide95.xml"/><Relationship Id="rId120" Type="http://schemas.openxmlformats.org/officeDocument/2006/relationships/slide" Target="slides/slide118.xml"/><Relationship Id="rId162" Type="http://schemas.openxmlformats.org/officeDocument/2006/relationships/slide" Target="slides/slide160.xml"/><Relationship Id="rId218" Type="http://schemas.openxmlformats.org/officeDocument/2006/relationships/slide" Target="slides/slide216.xml"/><Relationship Id="rId271" Type="http://schemas.openxmlformats.org/officeDocument/2006/relationships/slide" Target="slides/slide269.xml"/><Relationship Id="rId24" Type="http://schemas.openxmlformats.org/officeDocument/2006/relationships/slide" Target="slides/slide22.xml"/><Relationship Id="rId66" Type="http://schemas.openxmlformats.org/officeDocument/2006/relationships/slide" Target="slides/slide64.xml"/><Relationship Id="rId131" Type="http://schemas.openxmlformats.org/officeDocument/2006/relationships/slide" Target="slides/slide129.xml"/><Relationship Id="rId327" Type="http://schemas.openxmlformats.org/officeDocument/2006/relationships/slide" Target="slides/slide325.xml"/><Relationship Id="rId173" Type="http://schemas.openxmlformats.org/officeDocument/2006/relationships/slide" Target="slides/slide171.xml"/><Relationship Id="rId229" Type="http://schemas.openxmlformats.org/officeDocument/2006/relationships/slide" Target="slides/slide2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5BC4DE-762C-4869-8B7C-6F3EE94C7770}" type="datetimeFigureOut">
              <a:rPr lang="en-US" smtClean="0"/>
              <a:t>5/29/2024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BCFC47-28FF-4EB4-B71C-F785DA1892D0}" type="slidenum">
              <a:rPr lang="en-US" smtClean="0"/>
              <a:t>‹#›</a:t>
            </a:fld>
            <a:endParaRPr lang="en-US"/>
          </a:p>
        </p:txBody>
      </p:sp>
    </p:spTree>
    <p:extLst>
      <p:ext uri="{BB962C8B-B14F-4D97-AF65-F5344CB8AC3E}">
        <p14:creationId xmlns:p14="http://schemas.microsoft.com/office/powerpoint/2010/main" val="3440457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https://www.kimaerickson.com/palm-sunday-prophecies/</a:t>
            </a:r>
          </a:p>
        </p:txBody>
      </p:sp>
      <p:sp>
        <p:nvSpPr>
          <p:cNvPr id="4" name="Slide Number Placeholder 3"/>
          <p:cNvSpPr>
            <a:spLocks noGrp="1"/>
          </p:cNvSpPr>
          <p:nvPr>
            <p:ph type="sldNum" sz="quarter" idx="5"/>
          </p:nvPr>
        </p:nvSpPr>
        <p:spPr/>
        <p:txBody>
          <a:bodyPr/>
          <a:lstStyle/>
          <a:p>
            <a:fld id="{FEBCFC47-28FF-4EB4-B71C-F785DA1892D0}" type="slidenum">
              <a:rPr lang="en-US" smtClean="0"/>
              <a:t>6</a:t>
            </a:fld>
            <a:endParaRPr lang="en-US"/>
          </a:p>
        </p:txBody>
      </p:sp>
    </p:spTree>
    <p:extLst>
      <p:ext uri="{BB962C8B-B14F-4D97-AF65-F5344CB8AC3E}">
        <p14:creationId xmlns:p14="http://schemas.microsoft.com/office/powerpoint/2010/main" val="1990840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https://www.deviantart.com/kamanari/art/Our-Broken-World-342968282</a:t>
            </a:r>
          </a:p>
        </p:txBody>
      </p:sp>
      <p:sp>
        <p:nvSpPr>
          <p:cNvPr id="4" name="Slide Number Placeholder 3"/>
          <p:cNvSpPr>
            <a:spLocks noGrp="1"/>
          </p:cNvSpPr>
          <p:nvPr>
            <p:ph type="sldNum" sz="quarter" idx="5"/>
          </p:nvPr>
        </p:nvSpPr>
        <p:spPr/>
        <p:txBody>
          <a:bodyPr/>
          <a:lstStyle/>
          <a:p>
            <a:fld id="{FEBCFC47-28FF-4EB4-B71C-F785DA1892D0}" type="slidenum">
              <a:rPr lang="en-US" smtClean="0"/>
              <a:t>15</a:t>
            </a:fld>
            <a:endParaRPr lang="en-US"/>
          </a:p>
        </p:txBody>
      </p:sp>
    </p:spTree>
    <p:extLst>
      <p:ext uri="{BB962C8B-B14F-4D97-AF65-F5344CB8AC3E}">
        <p14:creationId xmlns:p14="http://schemas.microsoft.com/office/powerpoint/2010/main" val="1307160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https://papyrus.greenville.edu/2020/10/gods-calling-a-story-of-samuel/</a:t>
            </a:r>
          </a:p>
        </p:txBody>
      </p:sp>
      <p:sp>
        <p:nvSpPr>
          <p:cNvPr id="4" name="Slide Number Placeholder 3"/>
          <p:cNvSpPr>
            <a:spLocks noGrp="1"/>
          </p:cNvSpPr>
          <p:nvPr>
            <p:ph type="sldNum" sz="quarter" idx="5"/>
          </p:nvPr>
        </p:nvSpPr>
        <p:spPr/>
        <p:txBody>
          <a:bodyPr/>
          <a:lstStyle/>
          <a:p>
            <a:fld id="{FEBCFC47-28FF-4EB4-B71C-F785DA1892D0}" type="slidenum">
              <a:rPr lang="en-US" smtClean="0"/>
              <a:t>26</a:t>
            </a:fld>
            <a:endParaRPr lang="en-US"/>
          </a:p>
        </p:txBody>
      </p:sp>
    </p:spTree>
    <p:extLst>
      <p:ext uri="{BB962C8B-B14F-4D97-AF65-F5344CB8AC3E}">
        <p14:creationId xmlns:p14="http://schemas.microsoft.com/office/powerpoint/2010/main" val="555217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https://oliver-kriel.artstation.com/projects/18a9Q8</a:t>
            </a:r>
          </a:p>
        </p:txBody>
      </p:sp>
      <p:sp>
        <p:nvSpPr>
          <p:cNvPr id="4" name="Slide Number Placeholder 3"/>
          <p:cNvSpPr>
            <a:spLocks noGrp="1"/>
          </p:cNvSpPr>
          <p:nvPr>
            <p:ph type="sldNum" sz="quarter" idx="5"/>
          </p:nvPr>
        </p:nvSpPr>
        <p:spPr/>
        <p:txBody>
          <a:bodyPr/>
          <a:lstStyle/>
          <a:p>
            <a:fld id="{FEBCFC47-28FF-4EB4-B71C-F785DA1892D0}" type="slidenum">
              <a:rPr lang="en-US" smtClean="0"/>
              <a:t>39</a:t>
            </a:fld>
            <a:endParaRPr lang="en-US"/>
          </a:p>
        </p:txBody>
      </p:sp>
    </p:spTree>
    <p:extLst>
      <p:ext uri="{BB962C8B-B14F-4D97-AF65-F5344CB8AC3E}">
        <p14:creationId xmlns:p14="http://schemas.microsoft.com/office/powerpoint/2010/main" val="2956293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https://www.reddit.com/r/Art/comments/vln6un/lucifers_fall_me_3ddigital_2022/</a:t>
            </a:r>
          </a:p>
        </p:txBody>
      </p:sp>
      <p:sp>
        <p:nvSpPr>
          <p:cNvPr id="4" name="Slide Number Placeholder 3"/>
          <p:cNvSpPr>
            <a:spLocks noGrp="1"/>
          </p:cNvSpPr>
          <p:nvPr>
            <p:ph type="sldNum" sz="quarter" idx="5"/>
          </p:nvPr>
        </p:nvSpPr>
        <p:spPr/>
        <p:txBody>
          <a:bodyPr/>
          <a:lstStyle/>
          <a:p>
            <a:fld id="{FEBCFC47-28FF-4EB4-B71C-F785DA1892D0}" type="slidenum">
              <a:rPr lang="en-US" smtClean="0"/>
              <a:t>48</a:t>
            </a:fld>
            <a:endParaRPr lang="en-US"/>
          </a:p>
        </p:txBody>
      </p:sp>
    </p:spTree>
    <p:extLst>
      <p:ext uri="{BB962C8B-B14F-4D97-AF65-F5344CB8AC3E}">
        <p14:creationId xmlns:p14="http://schemas.microsoft.com/office/powerpoint/2010/main" val="3663202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https://www.google.com/</a:t>
            </a:r>
            <a:r>
              <a:rPr lang="en-US" dirty="0" err="1"/>
              <a:t>imgres?imgurl</a:t>
            </a:r>
            <a:r>
              <a:rPr lang="en-US" dirty="0"/>
              <a:t>=https%3A%2F%2Fmedia.istockphoto.com%2Fid%2F598783074%2Fphoto%2Fhomeless-man-being-ignored.jpg%3Fs%3D612x612%26w%3D0%26k%3D20%26c%3DsKk-_1EKkCC8B6v3AEJJMD5pmdDwEeGv0_sG8yFgSyo%3D&amp;tbnid=J7Iob9ZzD_nXVM&amp;vet=12ahUKEwjwk5qJ-8yEAxUwFmIAHSpjBOUQMygLegQIARBe..i&amp;imgrefurl=https%3A%2F%2Fwww.istockphoto.com%2Fphotos%2Fignoring-homeless&amp;docid=2jGTApRcrA9wYM&amp;w=612&amp;h=358&amp;q=ignoring%20a%20beggar&amp;hl=</a:t>
            </a:r>
            <a:r>
              <a:rPr lang="en-US" dirty="0" err="1"/>
              <a:t>en&amp;ved</a:t>
            </a:r>
            <a:r>
              <a:rPr lang="en-US" dirty="0"/>
              <a:t>=2ahUKEwjwk5qJ-8yEAxUwFmIAHSpjBOUQMygLegQIARBe</a:t>
            </a:r>
          </a:p>
        </p:txBody>
      </p:sp>
      <p:sp>
        <p:nvSpPr>
          <p:cNvPr id="4" name="Slide Number Placeholder 3"/>
          <p:cNvSpPr>
            <a:spLocks noGrp="1"/>
          </p:cNvSpPr>
          <p:nvPr>
            <p:ph type="sldNum" sz="quarter" idx="5"/>
          </p:nvPr>
        </p:nvSpPr>
        <p:spPr/>
        <p:txBody>
          <a:bodyPr/>
          <a:lstStyle/>
          <a:p>
            <a:fld id="{FEBCFC47-28FF-4EB4-B71C-F785DA1892D0}" type="slidenum">
              <a:rPr lang="en-US" smtClean="0"/>
              <a:t>85</a:t>
            </a:fld>
            <a:endParaRPr lang="en-US"/>
          </a:p>
        </p:txBody>
      </p:sp>
    </p:spTree>
    <p:extLst>
      <p:ext uri="{BB962C8B-B14F-4D97-AF65-F5344CB8AC3E}">
        <p14:creationId xmlns:p14="http://schemas.microsoft.com/office/powerpoint/2010/main" val="4144195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https://www.google.com/</a:t>
            </a:r>
            <a:r>
              <a:rPr lang="en-US" dirty="0" err="1"/>
              <a:t>imgres?imgurl</a:t>
            </a:r>
            <a:r>
              <a:rPr lang="en-US" dirty="0"/>
              <a:t>=https%3A%2F%2Fmedia.istockphoto.com%2Fid%2F598783074%2Fphoto%2Fhomeless-man-being-ignored.jpg%3Fs%3D612x612%26w%3D0%26k%3D20%26c%3DsKk-_1EKkCC8B6v3AEJJMD5pmdDwEeGv0_sG8yFgSyo%3D&amp;tbnid=J7Iob9ZzD_nXVM&amp;vet=12ahUKEwjwk5qJ-8yEAxUwFmIAHSpjBOUQMygLegQIARBe..i&amp;imgrefurl=https%3A%2F%2Fwww.istockphoto.com%2Fphotos%2Fignoring-homeless&amp;docid=2jGTApRcrA9wYM&amp;w=612&amp;h=358&amp;q=ignoring%20a%20beggar&amp;hl=</a:t>
            </a:r>
            <a:r>
              <a:rPr lang="en-US" dirty="0" err="1"/>
              <a:t>en&amp;ved</a:t>
            </a:r>
            <a:r>
              <a:rPr lang="en-US" dirty="0"/>
              <a:t>=2ahUKEwjwk5qJ-8yEAxUwFmIAHSpjBOUQMygLegQIARBe</a:t>
            </a:r>
          </a:p>
        </p:txBody>
      </p:sp>
      <p:sp>
        <p:nvSpPr>
          <p:cNvPr id="4" name="Slide Number Placeholder 3"/>
          <p:cNvSpPr>
            <a:spLocks noGrp="1"/>
          </p:cNvSpPr>
          <p:nvPr>
            <p:ph type="sldNum" sz="quarter" idx="5"/>
          </p:nvPr>
        </p:nvSpPr>
        <p:spPr/>
        <p:txBody>
          <a:bodyPr/>
          <a:lstStyle/>
          <a:p>
            <a:fld id="{FEBCFC47-28FF-4EB4-B71C-F785DA1892D0}" type="slidenum">
              <a:rPr lang="en-US" smtClean="0"/>
              <a:t>86</a:t>
            </a:fld>
            <a:endParaRPr lang="en-US"/>
          </a:p>
        </p:txBody>
      </p:sp>
    </p:spTree>
    <p:extLst>
      <p:ext uri="{BB962C8B-B14F-4D97-AF65-F5344CB8AC3E}">
        <p14:creationId xmlns:p14="http://schemas.microsoft.com/office/powerpoint/2010/main" val="548775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https://www.google.com/</a:t>
            </a:r>
            <a:r>
              <a:rPr lang="en-US" dirty="0" err="1"/>
              <a:t>imgres?imgurl</a:t>
            </a:r>
            <a:r>
              <a:rPr lang="en-US" dirty="0"/>
              <a:t>=https%3A%2F%2Fmedia.istockphoto.com%2Fid%2F598783074%2Fphoto%2Fhomeless-man-being-ignored.jpg%3Fs%3D612x612%26w%3D0%26k%3D20%26c%3DsKk-_1EKkCC8B6v3AEJJMD5pmdDwEeGv0_sG8yFgSyo%3D&amp;tbnid=J7Iob9ZzD_nXVM&amp;vet=12ahUKEwjwk5qJ-8yEAxUwFmIAHSpjBOUQMygLegQIARBe..i&amp;imgrefurl=https%3A%2F%2Fwww.istockphoto.com%2Fphotos%2Fignoring-homeless&amp;docid=2jGTApRcrA9wYM&amp;w=612&amp;h=358&amp;q=ignoring%20a%20beggar&amp;hl=</a:t>
            </a:r>
            <a:r>
              <a:rPr lang="en-US" dirty="0" err="1"/>
              <a:t>en&amp;ved</a:t>
            </a:r>
            <a:r>
              <a:rPr lang="en-US" dirty="0"/>
              <a:t>=2ahUKEwjwk5qJ-8yEAxUwFmIAHSpjBOUQMygLegQIARBe</a:t>
            </a:r>
          </a:p>
        </p:txBody>
      </p:sp>
      <p:sp>
        <p:nvSpPr>
          <p:cNvPr id="4" name="Slide Number Placeholder 3"/>
          <p:cNvSpPr>
            <a:spLocks noGrp="1"/>
          </p:cNvSpPr>
          <p:nvPr>
            <p:ph type="sldNum" sz="quarter" idx="5"/>
          </p:nvPr>
        </p:nvSpPr>
        <p:spPr/>
        <p:txBody>
          <a:bodyPr/>
          <a:lstStyle/>
          <a:p>
            <a:fld id="{FEBCFC47-28FF-4EB4-B71C-F785DA1892D0}" type="slidenum">
              <a:rPr lang="en-US" smtClean="0"/>
              <a:t>90</a:t>
            </a:fld>
            <a:endParaRPr lang="en-US"/>
          </a:p>
        </p:txBody>
      </p:sp>
    </p:spTree>
    <p:extLst>
      <p:ext uri="{BB962C8B-B14F-4D97-AF65-F5344CB8AC3E}">
        <p14:creationId xmlns:p14="http://schemas.microsoft.com/office/powerpoint/2010/main" val="2290646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https://www.google.com/</a:t>
            </a:r>
            <a:r>
              <a:rPr lang="en-US" dirty="0" err="1"/>
              <a:t>imgres?imgurl</a:t>
            </a:r>
            <a:r>
              <a:rPr lang="en-US" dirty="0"/>
              <a:t>=https%3A%2F%2Fmedia.istockphoto.com%2Fid%2F598783074%2Fphoto%2Fhomeless-man-being-ignored.jpg%3Fs%3D612x612%26w%3D0%26k%3D20%26c%3DsKk-_1EKkCC8B6v3AEJJMD5pmdDwEeGv0_sG8yFgSyo%3D&amp;tbnid=J7Iob9ZzD_nXVM&amp;vet=12ahUKEwjwk5qJ-8yEAxUwFmIAHSpjBOUQMygLegQIARBe..i&amp;imgrefurl=https%3A%2F%2Fwww.istockphoto.com%2Fphotos%2Fignoring-homeless&amp;docid=2jGTApRcrA9wYM&amp;w=612&amp;h=358&amp;q=ignoring%20a%20beggar&amp;hl=</a:t>
            </a:r>
            <a:r>
              <a:rPr lang="en-US" dirty="0" err="1"/>
              <a:t>en&amp;ved</a:t>
            </a:r>
            <a:r>
              <a:rPr lang="en-US" dirty="0"/>
              <a:t>=2ahUKEwjwk5qJ-8yEAxUwFmIAHSpjBOUQMygLegQIARBe</a:t>
            </a:r>
          </a:p>
        </p:txBody>
      </p:sp>
      <p:sp>
        <p:nvSpPr>
          <p:cNvPr id="4" name="Slide Number Placeholder 3"/>
          <p:cNvSpPr>
            <a:spLocks noGrp="1"/>
          </p:cNvSpPr>
          <p:nvPr>
            <p:ph type="sldNum" sz="quarter" idx="5"/>
          </p:nvPr>
        </p:nvSpPr>
        <p:spPr/>
        <p:txBody>
          <a:bodyPr/>
          <a:lstStyle/>
          <a:p>
            <a:fld id="{FEBCFC47-28FF-4EB4-B71C-F785DA1892D0}" type="slidenum">
              <a:rPr lang="en-US" smtClean="0"/>
              <a:t>91</a:t>
            </a:fld>
            <a:endParaRPr lang="en-US"/>
          </a:p>
        </p:txBody>
      </p:sp>
    </p:spTree>
    <p:extLst>
      <p:ext uri="{BB962C8B-B14F-4D97-AF65-F5344CB8AC3E}">
        <p14:creationId xmlns:p14="http://schemas.microsoft.com/office/powerpoint/2010/main" val="130375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https://www.google.com/</a:t>
            </a:r>
            <a:r>
              <a:rPr lang="en-US" dirty="0" err="1"/>
              <a:t>imgres?imgurl</a:t>
            </a:r>
            <a:r>
              <a:rPr lang="en-US" dirty="0"/>
              <a:t>=https%3A%2F%2Fmedia.istockphoto.com%2Fid%2F598783074%2Fphoto%2Fhomeless-man-being-ignored.jpg%3Fs%3D612x612%26w%3D0%26k%3D20%26c%3DsKk-_1EKkCC8B6v3AEJJMD5pmdDwEeGv0_sG8yFgSyo%3D&amp;tbnid=J7Iob9ZzD_nXVM&amp;vet=12ahUKEwjwk5qJ-8yEAxUwFmIAHSpjBOUQMygLegQIARBe..i&amp;imgrefurl=https%3A%2F%2Fwww.istockphoto.com%2Fphotos%2Fignoring-homeless&amp;docid=2jGTApRcrA9wYM&amp;w=612&amp;h=358&amp;q=ignoring%20a%20beggar&amp;hl=</a:t>
            </a:r>
            <a:r>
              <a:rPr lang="en-US" dirty="0" err="1"/>
              <a:t>en&amp;ved</a:t>
            </a:r>
            <a:r>
              <a:rPr lang="en-US" dirty="0"/>
              <a:t>=2ahUKEwjwk5qJ-8yEAxUwFmIAHSpjBOUQMygLegQIARBe</a:t>
            </a:r>
          </a:p>
        </p:txBody>
      </p:sp>
      <p:sp>
        <p:nvSpPr>
          <p:cNvPr id="4" name="Slide Number Placeholder 3"/>
          <p:cNvSpPr>
            <a:spLocks noGrp="1"/>
          </p:cNvSpPr>
          <p:nvPr>
            <p:ph type="sldNum" sz="quarter" idx="5"/>
          </p:nvPr>
        </p:nvSpPr>
        <p:spPr/>
        <p:txBody>
          <a:bodyPr/>
          <a:lstStyle/>
          <a:p>
            <a:fld id="{FEBCFC47-28FF-4EB4-B71C-F785DA1892D0}" type="slidenum">
              <a:rPr lang="en-US" smtClean="0"/>
              <a:t>95</a:t>
            </a:fld>
            <a:endParaRPr lang="en-US"/>
          </a:p>
        </p:txBody>
      </p:sp>
    </p:spTree>
    <p:extLst>
      <p:ext uri="{BB962C8B-B14F-4D97-AF65-F5344CB8AC3E}">
        <p14:creationId xmlns:p14="http://schemas.microsoft.com/office/powerpoint/2010/main" val="3798048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https://altusfineart.com/blogs/news/jesus-comforting-20-images-and-artwork</a:t>
            </a:r>
          </a:p>
        </p:txBody>
      </p:sp>
      <p:sp>
        <p:nvSpPr>
          <p:cNvPr id="4" name="Slide Number Placeholder 3"/>
          <p:cNvSpPr>
            <a:spLocks noGrp="1"/>
          </p:cNvSpPr>
          <p:nvPr>
            <p:ph type="sldNum" sz="quarter" idx="5"/>
          </p:nvPr>
        </p:nvSpPr>
        <p:spPr/>
        <p:txBody>
          <a:bodyPr/>
          <a:lstStyle/>
          <a:p>
            <a:fld id="{FEBCFC47-28FF-4EB4-B71C-F785DA1892D0}" type="slidenum">
              <a:rPr lang="en-US" smtClean="0"/>
              <a:t>130</a:t>
            </a:fld>
            <a:endParaRPr lang="en-US"/>
          </a:p>
        </p:txBody>
      </p:sp>
    </p:spTree>
    <p:extLst>
      <p:ext uri="{BB962C8B-B14F-4D97-AF65-F5344CB8AC3E}">
        <p14:creationId xmlns:p14="http://schemas.microsoft.com/office/powerpoint/2010/main" val="571268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https://www.gcu.edu/blog/theology-ministry/theology-thursday-validating-faith-christ-through-resurrection</a:t>
            </a:r>
          </a:p>
        </p:txBody>
      </p:sp>
      <p:sp>
        <p:nvSpPr>
          <p:cNvPr id="4" name="Slide Number Placeholder 3"/>
          <p:cNvSpPr>
            <a:spLocks noGrp="1"/>
          </p:cNvSpPr>
          <p:nvPr>
            <p:ph type="sldNum" sz="quarter" idx="5"/>
          </p:nvPr>
        </p:nvSpPr>
        <p:spPr/>
        <p:txBody>
          <a:bodyPr/>
          <a:lstStyle/>
          <a:p>
            <a:fld id="{FEBCFC47-28FF-4EB4-B71C-F785DA1892D0}" type="slidenum">
              <a:rPr lang="en-US" smtClean="0"/>
              <a:t>131</a:t>
            </a:fld>
            <a:endParaRPr lang="en-US"/>
          </a:p>
        </p:txBody>
      </p:sp>
    </p:spTree>
    <p:extLst>
      <p:ext uri="{BB962C8B-B14F-4D97-AF65-F5344CB8AC3E}">
        <p14:creationId xmlns:p14="http://schemas.microsoft.com/office/powerpoint/2010/main" val="809198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150</a:t>
            </a:fld>
            <a:endParaRPr lang="en-US"/>
          </a:p>
        </p:txBody>
      </p:sp>
    </p:spTree>
    <p:extLst>
      <p:ext uri="{BB962C8B-B14F-4D97-AF65-F5344CB8AC3E}">
        <p14:creationId xmlns:p14="http://schemas.microsoft.com/office/powerpoint/2010/main" val="1854661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https://www.google.com/</a:t>
            </a:r>
            <a:r>
              <a:rPr lang="en-US" dirty="0" err="1"/>
              <a:t>imgres?imgurl</a:t>
            </a:r>
            <a:r>
              <a:rPr lang="en-US" dirty="0"/>
              <a:t>=https%3A%2F%2Fi.pinimg.com%2Foriginals%2F7e%2F73%2Fd7%2F7e73d7ec2eb27440d80fd30c8fd3172c.jpg&amp;tbnid=HZAzN0RTHmV1kM&amp;vet=12ahUKEwjlmoT_07uFAxUQI2IAHeIgBGMQxiAoCXoECAAQNA..i&amp;imgrefurl=https%3A%2F%2Fwww.pinterest.com%2Fpin%2F201254677080066897%2F&amp;docid=Qo-IHOz1jn6pGM&amp;w=1200&amp;h=1642&amp;itg=1&amp;q=mild%20mannered%20clark%20kent&amp;ved=2ahUKEwjlmoT_07uFAxUQI2IAHeIgBGMQxiAoCXoECAAQNA</a:t>
            </a:r>
          </a:p>
          <a:p>
            <a:endParaRPr lang="en-US" dirty="0"/>
          </a:p>
          <a:p>
            <a:r>
              <a:rPr lang="en-US" dirty="0"/>
              <a:t>https://en.wikipedia.org/wiki/Superman</a:t>
            </a:r>
          </a:p>
        </p:txBody>
      </p:sp>
      <p:sp>
        <p:nvSpPr>
          <p:cNvPr id="4" name="Slide Number Placeholder 3"/>
          <p:cNvSpPr>
            <a:spLocks noGrp="1"/>
          </p:cNvSpPr>
          <p:nvPr>
            <p:ph type="sldNum" sz="quarter" idx="5"/>
          </p:nvPr>
        </p:nvSpPr>
        <p:spPr/>
        <p:txBody>
          <a:bodyPr/>
          <a:lstStyle/>
          <a:p>
            <a:fld id="{FEBCFC47-28FF-4EB4-B71C-F785DA1892D0}" type="slidenum">
              <a:rPr lang="en-US" smtClean="0"/>
              <a:t>151</a:t>
            </a:fld>
            <a:endParaRPr lang="en-US"/>
          </a:p>
        </p:txBody>
      </p:sp>
    </p:spTree>
    <p:extLst>
      <p:ext uri="{BB962C8B-B14F-4D97-AF65-F5344CB8AC3E}">
        <p14:creationId xmlns:p14="http://schemas.microsoft.com/office/powerpoint/2010/main" val="14009884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BCFC47-28FF-4EB4-B71C-F785DA1892D0}" type="slidenum">
              <a:rPr lang="en-US" smtClean="0"/>
              <a:t>152</a:t>
            </a:fld>
            <a:endParaRPr lang="en-US"/>
          </a:p>
        </p:txBody>
      </p:sp>
    </p:spTree>
    <p:extLst>
      <p:ext uri="{BB962C8B-B14F-4D97-AF65-F5344CB8AC3E}">
        <p14:creationId xmlns:p14="http://schemas.microsoft.com/office/powerpoint/2010/main" val="2892504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153</a:t>
            </a:fld>
            <a:endParaRPr lang="en-US"/>
          </a:p>
        </p:txBody>
      </p:sp>
    </p:spTree>
    <p:extLst>
      <p:ext uri="{BB962C8B-B14F-4D97-AF65-F5344CB8AC3E}">
        <p14:creationId xmlns:p14="http://schemas.microsoft.com/office/powerpoint/2010/main" val="10863723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ebay.com/itm/225983265093?chn=ps&amp;_trkparms=ispr%3D1&amp;amdata=enc%3A1ydH3qv-NR8KKEwWPjK15eQ85&amp;norover=1&amp;mkevt=1&amp;mkrid=711-117182-37290-0&amp;mkcid=2&amp;mkscid=101&amp;itemid=225983265093&amp;targetid=1584571731043&amp;device=c&amp;mktype=pla&amp;googleloc=9003671&amp;poi=&amp;campaignid=19894961968&amp;mkgroupid=148855406073&amp;rlsatarget=aud-1412318123216:pla-1584571731043&amp;abcId=9307911&amp;merchantid=111836263&amp;gad_source=1&amp;gclid=EAIaIQobChMIhI7Yo5zwhAMV6UxHAR39AwVqEAQYCSABEgI00PD_BwE</a:t>
            </a:r>
          </a:p>
        </p:txBody>
      </p:sp>
      <p:sp>
        <p:nvSpPr>
          <p:cNvPr id="4" name="Slide Number Placeholder 3"/>
          <p:cNvSpPr>
            <a:spLocks noGrp="1"/>
          </p:cNvSpPr>
          <p:nvPr>
            <p:ph type="sldNum" sz="quarter" idx="5"/>
          </p:nvPr>
        </p:nvSpPr>
        <p:spPr/>
        <p:txBody>
          <a:bodyPr/>
          <a:lstStyle/>
          <a:p>
            <a:fld id="{FEBCFC47-28FF-4EB4-B71C-F785DA1892D0}" type="slidenum">
              <a:rPr lang="en-US" smtClean="0"/>
              <a:t>154</a:t>
            </a:fld>
            <a:endParaRPr lang="en-US"/>
          </a:p>
        </p:txBody>
      </p:sp>
    </p:spTree>
    <p:extLst>
      <p:ext uri="{BB962C8B-B14F-4D97-AF65-F5344CB8AC3E}">
        <p14:creationId xmlns:p14="http://schemas.microsoft.com/office/powerpoint/2010/main" val="29800789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158</a:t>
            </a:fld>
            <a:endParaRPr lang="en-US"/>
          </a:p>
        </p:txBody>
      </p:sp>
    </p:spTree>
    <p:extLst>
      <p:ext uri="{BB962C8B-B14F-4D97-AF65-F5344CB8AC3E}">
        <p14:creationId xmlns:p14="http://schemas.microsoft.com/office/powerpoint/2010/main" val="16498485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164</a:t>
            </a:fld>
            <a:endParaRPr lang="en-US"/>
          </a:p>
        </p:txBody>
      </p:sp>
    </p:spTree>
    <p:extLst>
      <p:ext uri="{BB962C8B-B14F-4D97-AF65-F5344CB8AC3E}">
        <p14:creationId xmlns:p14="http://schemas.microsoft.com/office/powerpoint/2010/main" val="2760796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166</a:t>
            </a:fld>
            <a:endParaRPr lang="en-US"/>
          </a:p>
        </p:txBody>
      </p:sp>
    </p:spTree>
    <p:extLst>
      <p:ext uri="{BB962C8B-B14F-4D97-AF65-F5344CB8AC3E}">
        <p14:creationId xmlns:p14="http://schemas.microsoft.com/office/powerpoint/2010/main" val="2470255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167</a:t>
            </a:fld>
            <a:endParaRPr lang="en-US"/>
          </a:p>
        </p:txBody>
      </p:sp>
    </p:spTree>
    <p:extLst>
      <p:ext uri="{BB962C8B-B14F-4D97-AF65-F5344CB8AC3E}">
        <p14:creationId xmlns:p14="http://schemas.microsoft.com/office/powerpoint/2010/main" val="17788971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170</a:t>
            </a:fld>
            <a:endParaRPr lang="en-US"/>
          </a:p>
        </p:txBody>
      </p:sp>
    </p:spTree>
    <p:extLst>
      <p:ext uri="{BB962C8B-B14F-4D97-AF65-F5344CB8AC3E}">
        <p14:creationId xmlns:p14="http://schemas.microsoft.com/office/powerpoint/2010/main" val="42465031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171</a:t>
            </a:fld>
            <a:endParaRPr lang="en-US"/>
          </a:p>
        </p:txBody>
      </p:sp>
    </p:spTree>
    <p:extLst>
      <p:ext uri="{BB962C8B-B14F-4D97-AF65-F5344CB8AC3E}">
        <p14:creationId xmlns:p14="http://schemas.microsoft.com/office/powerpoint/2010/main" val="31788404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175</a:t>
            </a:fld>
            <a:endParaRPr lang="en-US"/>
          </a:p>
        </p:txBody>
      </p:sp>
    </p:spTree>
    <p:extLst>
      <p:ext uri="{BB962C8B-B14F-4D97-AF65-F5344CB8AC3E}">
        <p14:creationId xmlns:p14="http://schemas.microsoft.com/office/powerpoint/2010/main" val="36644645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176</a:t>
            </a:fld>
            <a:endParaRPr lang="en-US"/>
          </a:p>
        </p:txBody>
      </p:sp>
    </p:spTree>
    <p:extLst>
      <p:ext uri="{BB962C8B-B14F-4D97-AF65-F5344CB8AC3E}">
        <p14:creationId xmlns:p14="http://schemas.microsoft.com/office/powerpoint/2010/main" val="24863983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187</a:t>
            </a:fld>
            <a:endParaRPr lang="en-US"/>
          </a:p>
        </p:txBody>
      </p:sp>
    </p:spTree>
    <p:extLst>
      <p:ext uri="{BB962C8B-B14F-4D97-AF65-F5344CB8AC3E}">
        <p14:creationId xmlns:p14="http://schemas.microsoft.com/office/powerpoint/2010/main" val="31682030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191</a:t>
            </a:fld>
            <a:endParaRPr lang="en-US"/>
          </a:p>
        </p:txBody>
      </p:sp>
    </p:spTree>
    <p:extLst>
      <p:ext uri="{BB962C8B-B14F-4D97-AF65-F5344CB8AC3E}">
        <p14:creationId xmlns:p14="http://schemas.microsoft.com/office/powerpoint/2010/main" val="18082052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192</a:t>
            </a:fld>
            <a:endParaRPr lang="en-US"/>
          </a:p>
        </p:txBody>
      </p:sp>
    </p:spTree>
    <p:extLst>
      <p:ext uri="{BB962C8B-B14F-4D97-AF65-F5344CB8AC3E}">
        <p14:creationId xmlns:p14="http://schemas.microsoft.com/office/powerpoint/2010/main" val="12898740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195</a:t>
            </a:fld>
            <a:endParaRPr lang="en-US"/>
          </a:p>
        </p:txBody>
      </p:sp>
    </p:spTree>
    <p:extLst>
      <p:ext uri="{BB962C8B-B14F-4D97-AF65-F5344CB8AC3E}">
        <p14:creationId xmlns:p14="http://schemas.microsoft.com/office/powerpoint/2010/main" val="24442376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198</a:t>
            </a:fld>
            <a:endParaRPr lang="en-US"/>
          </a:p>
        </p:txBody>
      </p:sp>
    </p:spTree>
    <p:extLst>
      <p:ext uri="{BB962C8B-B14F-4D97-AF65-F5344CB8AC3E}">
        <p14:creationId xmlns:p14="http://schemas.microsoft.com/office/powerpoint/2010/main" val="27650576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211</a:t>
            </a:fld>
            <a:endParaRPr lang="en-US"/>
          </a:p>
        </p:txBody>
      </p:sp>
    </p:spTree>
    <p:extLst>
      <p:ext uri="{BB962C8B-B14F-4D97-AF65-F5344CB8AC3E}">
        <p14:creationId xmlns:p14="http://schemas.microsoft.com/office/powerpoint/2010/main" val="14041524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212</a:t>
            </a:fld>
            <a:endParaRPr lang="en-US"/>
          </a:p>
        </p:txBody>
      </p:sp>
    </p:spTree>
    <p:extLst>
      <p:ext uri="{BB962C8B-B14F-4D97-AF65-F5344CB8AC3E}">
        <p14:creationId xmlns:p14="http://schemas.microsoft.com/office/powerpoint/2010/main" val="20936476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223</a:t>
            </a:fld>
            <a:endParaRPr lang="en-US"/>
          </a:p>
        </p:txBody>
      </p:sp>
    </p:spTree>
    <p:extLst>
      <p:ext uri="{BB962C8B-B14F-4D97-AF65-F5344CB8AC3E}">
        <p14:creationId xmlns:p14="http://schemas.microsoft.com/office/powerpoint/2010/main" val="41461283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227</a:t>
            </a:fld>
            <a:endParaRPr lang="en-US"/>
          </a:p>
        </p:txBody>
      </p:sp>
    </p:spTree>
    <p:extLst>
      <p:ext uri="{BB962C8B-B14F-4D97-AF65-F5344CB8AC3E}">
        <p14:creationId xmlns:p14="http://schemas.microsoft.com/office/powerpoint/2010/main" val="26611138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228</a:t>
            </a:fld>
            <a:endParaRPr lang="en-US"/>
          </a:p>
        </p:txBody>
      </p:sp>
    </p:spTree>
    <p:extLst>
      <p:ext uri="{BB962C8B-B14F-4D97-AF65-F5344CB8AC3E}">
        <p14:creationId xmlns:p14="http://schemas.microsoft.com/office/powerpoint/2010/main" val="13495875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230</a:t>
            </a:fld>
            <a:endParaRPr lang="en-US"/>
          </a:p>
        </p:txBody>
      </p:sp>
    </p:spTree>
    <p:extLst>
      <p:ext uri="{BB962C8B-B14F-4D97-AF65-F5344CB8AC3E}">
        <p14:creationId xmlns:p14="http://schemas.microsoft.com/office/powerpoint/2010/main" val="37128908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231</a:t>
            </a:fld>
            <a:endParaRPr lang="en-US"/>
          </a:p>
        </p:txBody>
      </p:sp>
    </p:spTree>
    <p:extLst>
      <p:ext uri="{BB962C8B-B14F-4D97-AF65-F5344CB8AC3E}">
        <p14:creationId xmlns:p14="http://schemas.microsoft.com/office/powerpoint/2010/main" val="7857060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233</a:t>
            </a:fld>
            <a:endParaRPr lang="en-US"/>
          </a:p>
        </p:txBody>
      </p:sp>
    </p:spTree>
    <p:extLst>
      <p:ext uri="{BB962C8B-B14F-4D97-AF65-F5344CB8AC3E}">
        <p14:creationId xmlns:p14="http://schemas.microsoft.com/office/powerpoint/2010/main" val="18941213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https://www.facebook.com/wordfindersclub/photos/a.1137224779706610/4201416326620758/?type=3</a:t>
            </a:r>
          </a:p>
        </p:txBody>
      </p:sp>
      <p:sp>
        <p:nvSpPr>
          <p:cNvPr id="4" name="Slide Number Placeholder 3"/>
          <p:cNvSpPr>
            <a:spLocks noGrp="1"/>
          </p:cNvSpPr>
          <p:nvPr>
            <p:ph type="sldNum" sz="quarter" idx="5"/>
          </p:nvPr>
        </p:nvSpPr>
        <p:spPr/>
        <p:txBody>
          <a:bodyPr/>
          <a:lstStyle/>
          <a:p>
            <a:fld id="{FEBCFC47-28FF-4EB4-B71C-F785DA1892D0}" type="slidenum">
              <a:rPr lang="en-US" smtClean="0"/>
              <a:t>240</a:t>
            </a:fld>
            <a:endParaRPr lang="en-US"/>
          </a:p>
        </p:txBody>
      </p:sp>
    </p:spTree>
    <p:extLst>
      <p:ext uri="{BB962C8B-B14F-4D97-AF65-F5344CB8AC3E}">
        <p14:creationId xmlns:p14="http://schemas.microsoft.com/office/powerpoint/2010/main" val="20436444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https://www.saatchiart.com/art/Painting-The-Widow/816155/3700461/view</a:t>
            </a:r>
          </a:p>
        </p:txBody>
      </p:sp>
      <p:sp>
        <p:nvSpPr>
          <p:cNvPr id="4" name="Slide Number Placeholder 3"/>
          <p:cNvSpPr>
            <a:spLocks noGrp="1"/>
          </p:cNvSpPr>
          <p:nvPr>
            <p:ph type="sldNum" sz="quarter" idx="5"/>
          </p:nvPr>
        </p:nvSpPr>
        <p:spPr/>
        <p:txBody>
          <a:bodyPr/>
          <a:lstStyle/>
          <a:p>
            <a:fld id="{FEBCFC47-28FF-4EB4-B71C-F785DA1892D0}" type="slidenum">
              <a:rPr lang="en-US" smtClean="0"/>
              <a:t>320</a:t>
            </a:fld>
            <a:endParaRPr lang="en-US"/>
          </a:p>
        </p:txBody>
      </p:sp>
    </p:spTree>
    <p:extLst>
      <p:ext uri="{BB962C8B-B14F-4D97-AF65-F5344CB8AC3E}">
        <p14:creationId xmlns:p14="http://schemas.microsoft.com/office/powerpoint/2010/main" val="779980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74880-3CC8-04ED-501D-145582D3B0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CD2EA2-41BC-124C-BCB8-3143896299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622370-5DFA-4CD5-98D9-F2CD488B836C}"/>
              </a:ext>
            </a:extLst>
          </p:cNvPr>
          <p:cNvSpPr>
            <a:spLocks noGrp="1"/>
          </p:cNvSpPr>
          <p:nvPr>
            <p:ph type="dt" sz="half" idx="10"/>
          </p:nvPr>
        </p:nvSpPr>
        <p:spPr/>
        <p:txBody>
          <a:bodyPr/>
          <a:lstStyle/>
          <a:p>
            <a:fld id="{EE1FEB0C-1A25-46FB-9D9E-C338CBC6AF8E}" type="datetimeFigureOut">
              <a:rPr lang="en-US" smtClean="0"/>
              <a:t>5/29/2024</a:t>
            </a:fld>
            <a:endParaRPr lang="en-US"/>
          </a:p>
        </p:txBody>
      </p:sp>
      <p:sp>
        <p:nvSpPr>
          <p:cNvPr id="5" name="Footer Placeholder 4">
            <a:extLst>
              <a:ext uri="{FF2B5EF4-FFF2-40B4-BE49-F238E27FC236}">
                <a16:creationId xmlns:a16="http://schemas.microsoft.com/office/drawing/2014/main" id="{C6B0B545-86FD-7811-5A71-327554FD1D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94365E-1499-2E6A-14DF-ABACFC4D0DE8}"/>
              </a:ext>
            </a:extLst>
          </p:cNvPr>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1024414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25E02-5C9A-5D7B-F063-27762253C9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8864FA-8035-0684-0B44-5FF5D9408D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9433E1-BDF3-B53B-0CF9-5D508E9273B7}"/>
              </a:ext>
            </a:extLst>
          </p:cNvPr>
          <p:cNvSpPr>
            <a:spLocks noGrp="1"/>
          </p:cNvSpPr>
          <p:nvPr>
            <p:ph type="dt" sz="half" idx="10"/>
          </p:nvPr>
        </p:nvSpPr>
        <p:spPr/>
        <p:txBody>
          <a:bodyPr/>
          <a:lstStyle/>
          <a:p>
            <a:fld id="{EE1FEB0C-1A25-46FB-9D9E-C338CBC6AF8E}" type="datetimeFigureOut">
              <a:rPr lang="en-US" smtClean="0"/>
              <a:t>5/29/2024</a:t>
            </a:fld>
            <a:endParaRPr lang="en-US"/>
          </a:p>
        </p:txBody>
      </p:sp>
      <p:sp>
        <p:nvSpPr>
          <p:cNvPr id="5" name="Footer Placeholder 4">
            <a:extLst>
              <a:ext uri="{FF2B5EF4-FFF2-40B4-BE49-F238E27FC236}">
                <a16:creationId xmlns:a16="http://schemas.microsoft.com/office/drawing/2014/main" id="{4B48DD92-EA13-49B9-F61D-9F1E35F7ED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F3FE1D-9959-2E5C-A135-D14B2B81EFD9}"/>
              </a:ext>
            </a:extLst>
          </p:cNvPr>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1089269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FA3B0-E5DF-F24C-AA4A-423D02906D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082A7DB-A57B-F9A7-F2CD-64776EA1EE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1DA403-85A2-3D9F-9900-784470EE207E}"/>
              </a:ext>
            </a:extLst>
          </p:cNvPr>
          <p:cNvSpPr>
            <a:spLocks noGrp="1"/>
          </p:cNvSpPr>
          <p:nvPr>
            <p:ph type="dt" sz="half" idx="10"/>
          </p:nvPr>
        </p:nvSpPr>
        <p:spPr/>
        <p:txBody>
          <a:bodyPr/>
          <a:lstStyle/>
          <a:p>
            <a:fld id="{EE1FEB0C-1A25-46FB-9D9E-C338CBC6AF8E}" type="datetimeFigureOut">
              <a:rPr lang="en-US" smtClean="0"/>
              <a:t>5/29/2024</a:t>
            </a:fld>
            <a:endParaRPr lang="en-US"/>
          </a:p>
        </p:txBody>
      </p:sp>
      <p:sp>
        <p:nvSpPr>
          <p:cNvPr id="5" name="Footer Placeholder 4">
            <a:extLst>
              <a:ext uri="{FF2B5EF4-FFF2-40B4-BE49-F238E27FC236}">
                <a16:creationId xmlns:a16="http://schemas.microsoft.com/office/drawing/2014/main" id="{9EFF3C34-3890-5F14-703A-D94F2104E2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6435BF-D27B-A638-A883-EA3F85CF40B4}"/>
              </a:ext>
            </a:extLst>
          </p:cNvPr>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2707345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51E5E-D754-3E2B-B8C1-A317F24F93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F0BA65-6ED1-4CC3-3836-72C06519794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CE360B-D1F5-D97F-3253-29C4CED203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70A784F-59F6-5CDE-3F38-2179C45CFD67}"/>
              </a:ext>
            </a:extLst>
          </p:cNvPr>
          <p:cNvSpPr>
            <a:spLocks noGrp="1"/>
          </p:cNvSpPr>
          <p:nvPr>
            <p:ph type="dt" sz="half" idx="10"/>
          </p:nvPr>
        </p:nvSpPr>
        <p:spPr/>
        <p:txBody>
          <a:bodyPr/>
          <a:lstStyle/>
          <a:p>
            <a:fld id="{EE1FEB0C-1A25-46FB-9D9E-C338CBC6AF8E}" type="datetimeFigureOut">
              <a:rPr lang="en-US" smtClean="0"/>
              <a:t>5/29/2024</a:t>
            </a:fld>
            <a:endParaRPr lang="en-US"/>
          </a:p>
        </p:txBody>
      </p:sp>
      <p:sp>
        <p:nvSpPr>
          <p:cNvPr id="6" name="Footer Placeholder 5">
            <a:extLst>
              <a:ext uri="{FF2B5EF4-FFF2-40B4-BE49-F238E27FC236}">
                <a16:creationId xmlns:a16="http://schemas.microsoft.com/office/drawing/2014/main" id="{E615BB52-3D0C-96E7-C6B2-80FCEBB795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BC3C68-8332-E4A0-A6C7-8DC02E830693}"/>
              </a:ext>
            </a:extLst>
          </p:cNvPr>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1976800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9FF8B-D9E4-D9E3-F30D-33E599BDFD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860B2F-EADE-CE43-3D10-2B834D9AFF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AB4E5D-7F5E-7A6E-8B02-3FBCEAE7063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315CA0-35D0-BE34-9923-3D45F6B8D6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2755BF-25E5-758C-6A93-BD8FD967ECE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AA751DA-8840-ACDF-62D3-0414E10D9A61}"/>
              </a:ext>
            </a:extLst>
          </p:cNvPr>
          <p:cNvSpPr>
            <a:spLocks noGrp="1"/>
          </p:cNvSpPr>
          <p:nvPr>
            <p:ph type="dt" sz="half" idx="10"/>
          </p:nvPr>
        </p:nvSpPr>
        <p:spPr/>
        <p:txBody>
          <a:bodyPr/>
          <a:lstStyle/>
          <a:p>
            <a:fld id="{EE1FEB0C-1A25-46FB-9D9E-C338CBC6AF8E}" type="datetimeFigureOut">
              <a:rPr lang="en-US" smtClean="0"/>
              <a:t>5/29/2024</a:t>
            </a:fld>
            <a:endParaRPr lang="en-US"/>
          </a:p>
        </p:txBody>
      </p:sp>
      <p:sp>
        <p:nvSpPr>
          <p:cNvPr id="8" name="Footer Placeholder 7">
            <a:extLst>
              <a:ext uri="{FF2B5EF4-FFF2-40B4-BE49-F238E27FC236}">
                <a16:creationId xmlns:a16="http://schemas.microsoft.com/office/drawing/2014/main" id="{0F5A2D95-C883-BEA0-347E-129F037FF95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D503B6F-EF3F-44F1-7001-D7CBBECB00AC}"/>
              </a:ext>
            </a:extLst>
          </p:cNvPr>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2895586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59C0A-09F0-B669-7A8B-C1B43B6B664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880B5A-4D36-7B5C-421B-209FC2076BF5}"/>
              </a:ext>
            </a:extLst>
          </p:cNvPr>
          <p:cNvSpPr>
            <a:spLocks noGrp="1"/>
          </p:cNvSpPr>
          <p:nvPr>
            <p:ph type="dt" sz="half" idx="10"/>
          </p:nvPr>
        </p:nvSpPr>
        <p:spPr/>
        <p:txBody>
          <a:bodyPr/>
          <a:lstStyle/>
          <a:p>
            <a:fld id="{EE1FEB0C-1A25-46FB-9D9E-C338CBC6AF8E}" type="datetimeFigureOut">
              <a:rPr lang="en-US" smtClean="0"/>
              <a:t>5/29/2024</a:t>
            </a:fld>
            <a:endParaRPr lang="en-US"/>
          </a:p>
        </p:txBody>
      </p:sp>
      <p:sp>
        <p:nvSpPr>
          <p:cNvPr id="4" name="Footer Placeholder 3">
            <a:extLst>
              <a:ext uri="{FF2B5EF4-FFF2-40B4-BE49-F238E27FC236}">
                <a16:creationId xmlns:a16="http://schemas.microsoft.com/office/drawing/2014/main" id="{336F6827-EBD9-AF48-2D68-B645409CB4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5ADE0C-2B43-B5F9-D93E-353083DC8E38}"/>
              </a:ext>
            </a:extLst>
          </p:cNvPr>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3824993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5E8952-0D16-4A66-3BD3-7905C5707DAA}"/>
              </a:ext>
            </a:extLst>
          </p:cNvPr>
          <p:cNvSpPr>
            <a:spLocks noGrp="1"/>
          </p:cNvSpPr>
          <p:nvPr>
            <p:ph type="dt" sz="half" idx="10"/>
          </p:nvPr>
        </p:nvSpPr>
        <p:spPr/>
        <p:txBody>
          <a:bodyPr/>
          <a:lstStyle/>
          <a:p>
            <a:fld id="{EE1FEB0C-1A25-46FB-9D9E-C338CBC6AF8E}" type="datetimeFigureOut">
              <a:rPr lang="en-US" smtClean="0"/>
              <a:t>5/29/2024</a:t>
            </a:fld>
            <a:endParaRPr lang="en-US"/>
          </a:p>
        </p:txBody>
      </p:sp>
      <p:sp>
        <p:nvSpPr>
          <p:cNvPr id="3" name="Footer Placeholder 2">
            <a:extLst>
              <a:ext uri="{FF2B5EF4-FFF2-40B4-BE49-F238E27FC236}">
                <a16:creationId xmlns:a16="http://schemas.microsoft.com/office/drawing/2014/main" id="{4D0D58CA-9235-A167-ED9F-A76CBA06FB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C90F7D-D71D-E490-FCAF-435FA3D6CA5A}"/>
              </a:ext>
            </a:extLst>
          </p:cNvPr>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2202911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17F46-FC7B-7326-ADB2-3F5FB5FB4A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8D5BF4-0768-B58A-7D0E-659472B355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6EE0A31-9F0E-0DD8-BE2B-B5220EBA11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152F6C-E3F4-2B98-0E6D-CC6FDA001981}"/>
              </a:ext>
            </a:extLst>
          </p:cNvPr>
          <p:cNvSpPr>
            <a:spLocks noGrp="1"/>
          </p:cNvSpPr>
          <p:nvPr>
            <p:ph type="dt" sz="half" idx="10"/>
          </p:nvPr>
        </p:nvSpPr>
        <p:spPr/>
        <p:txBody>
          <a:bodyPr/>
          <a:lstStyle/>
          <a:p>
            <a:fld id="{EE1FEB0C-1A25-46FB-9D9E-C338CBC6AF8E}" type="datetimeFigureOut">
              <a:rPr lang="en-US" smtClean="0"/>
              <a:t>5/29/2024</a:t>
            </a:fld>
            <a:endParaRPr lang="en-US"/>
          </a:p>
        </p:txBody>
      </p:sp>
      <p:sp>
        <p:nvSpPr>
          <p:cNvPr id="6" name="Footer Placeholder 5">
            <a:extLst>
              <a:ext uri="{FF2B5EF4-FFF2-40B4-BE49-F238E27FC236}">
                <a16:creationId xmlns:a16="http://schemas.microsoft.com/office/drawing/2014/main" id="{2F245A8E-3499-DD34-034F-0CCBC71B82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FFF503-710E-8DEB-800F-229D3C046A7B}"/>
              </a:ext>
            </a:extLst>
          </p:cNvPr>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1572367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48B09-FB64-3784-E8F7-10FCBCFFDE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872DCB-170E-4BA8-B751-84502BE548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F18E18-61B4-FF77-95E6-4C94BA48E9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7DD38B-4DD4-8844-6E04-B1CFA067BE8F}"/>
              </a:ext>
            </a:extLst>
          </p:cNvPr>
          <p:cNvSpPr>
            <a:spLocks noGrp="1"/>
          </p:cNvSpPr>
          <p:nvPr>
            <p:ph type="dt" sz="half" idx="10"/>
          </p:nvPr>
        </p:nvSpPr>
        <p:spPr/>
        <p:txBody>
          <a:bodyPr/>
          <a:lstStyle/>
          <a:p>
            <a:fld id="{EE1FEB0C-1A25-46FB-9D9E-C338CBC6AF8E}" type="datetimeFigureOut">
              <a:rPr lang="en-US" smtClean="0"/>
              <a:t>5/29/2024</a:t>
            </a:fld>
            <a:endParaRPr lang="en-US"/>
          </a:p>
        </p:txBody>
      </p:sp>
      <p:sp>
        <p:nvSpPr>
          <p:cNvPr id="6" name="Footer Placeholder 5">
            <a:extLst>
              <a:ext uri="{FF2B5EF4-FFF2-40B4-BE49-F238E27FC236}">
                <a16:creationId xmlns:a16="http://schemas.microsoft.com/office/drawing/2014/main" id="{5B0F2B0F-84CF-FA2C-3971-668C418B97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281A4A-1928-7F39-6018-A60E689C971D}"/>
              </a:ext>
            </a:extLst>
          </p:cNvPr>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2266408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AF7BC-A13B-8497-1CB6-B91B6014F4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784F7BD-FD95-B951-1144-D52E1AE6AC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DD838F-C03F-9F5E-7AA6-11A2CE26F7A7}"/>
              </a:ext>
            </a:extLst>
          </p:cNvPr>
          <p:cNvSpPr>
            <a:spLocks noGrp="1"/>
          </p:cNvSpPr>
          <p:nvPr>
            <p:ph type="dt" sz="half" idx="10"/>
          </p:nvPr>
        </p:nvSpPr>
        <p:spPr/>
        <p:txBody>
          <a:bodyPr/>
          <a:lstStyle/>
          <a:p>
            <a:fld id="{EE1FEB0C-1A25-46FB-9D9E-C338CBC6AF8E}" type="datetimeFigureOut">
              <a:rPr lang="en-US" smtClean="0"/>
              <a:t>5/29/2024</a:t>
            </a:fld>
            <a:endParaRPr lang="en-US"/>
          </a:p>
        </p:txBody>
      </p:sp>
      <p:sp>
        <p:nvSpPr>
          <p:cNvPr id="5" name="Footer Placeholder 4">
            <a:extLst>
              <a:ext uri="{FF2B5EF4-FFF2-40B4-BE49-F238E27FC236}">
                <a16:creationId xmlns:a16="http://schemas.microsoft.com/office/drawing/2014/main" id="{BF89E649-34AB-844D-4A6D-4E0037FB9B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13D554-610D-1C4C-384B-EE1B13EBCB8E}"/>
              </a:ext>
            </a:extLst>
          </p:cNvPr>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3438272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014EA6-201F-B639-2AF9-8E293977D0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1FC7F5-F844-9C77-27C5-5390537C1A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DEDEF-94E4-949E-3E61-BFA966261D11}"/>
              </a:ext>
            </a:extLst>
          </p:cNvPr>
          <p:cNvSpPr>
            <a:spLocks noGrp="1"/>
          </p:cNvSpPr>
          <p:nvPr>
            <p:ph type="dt" sz="half" idx="10"/>
          </p:nvPr>
        </p:nvSpPr>
        <p:spPr/>
        <p:txBody>
          <a:bodyPr/>
          <a:lstStyle/>
          <a:p>
            <a:fld id="{EE1FEB0C-1A25-46FB-9D9E-C338CBC6AF8E}" type="datetimeFigureOut">
              <a:rPr lang="en-US" smtClean="0"/>
              <a:t>5/29/2024</a:t>
            </a:fld>
            <a:endParaRPr lang="en-US"/>
          </a:p>
        </p:txBody>
      </p:sp>
      <p:sp>
        <p:nvSpPr>
          <p:cNvPr id="5" name="Footer Placeholder 4">
            <a:extLst>
              <a:ext uri="{FF2B5EF4-FFF2-40B4-BE49-F238E27FC236}">
                <a16:creationId xmlns:a16="http://schemas.microsoft.com/office/drawing/2014/main" id="{9AF5A670-BB83-FFB1-3055-17D663E445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247BDB-EA7C-ADDE-AEFD-84A67CC93412}"/>
              </a:ext>
            </a:extLst>
          </p:cNvPr>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3296426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E1FEB0C-1A25-46FB-9D9E-C338CBC6AF8E}" type="datetimeFigureOut">
              <a:rPr lang="en-US" smtClean="0"/>
              <a:t>5/29/2024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BAC88-3A63-4564-9D22-21262FEAE669}"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535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1FEB0C-1A25-46FB-9D9E-C338CBC6AF8E}" type="datetimeFigureOut">
              <a:rPr lang="en-US" smtClean="0"/>
              <a:t>5/29/2024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29617796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1FEB0C-1A25-46FB-9D9E-C338CBC6AF8E}" type="datetimeFigureOut">
              <a:rPr lang="en-US" smtClean="0"/>
              <a:t>5/29/2024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16148143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E1FEB0C-1A25-46FB-9D9E-C338CBC6AF8E}" type="datetimeFigureOut">
              <a:rPr lang="en-US" smtClean="0"/>
              <a:t>5/29/2024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40121504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1FEB0C-1A25-46FB-9D9E-C338CBC6AF8E}" type="datetimeFigureOut">
              <a:rPr lang="en-US" smtClean="0"/>
              <a:t>5/29/2024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27424821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E1FEB0C-1A25-46FB-9D9E-C338CBC6AF8E}" type="datetimeFigureOut">
              <a:rPr lang="en-US" smtClean="0"/>
              <a:t>5/29/2024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7143321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1FEB0C-1A25-46FB-9D9E-C338CBC6AF8E}" type="datetimeFigureOut">
              <a:rPr lang="en-US" smtClean="0"/>
              <a:t>5/29/2024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38030939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1FEB0C-1A25-46FB-9D9E-C338CBC6AF8E}" type="datetimeFigureOut">
              <a:rPr lang="en-US" smtClean="0"/>
              <a:t>5/29/2024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22318178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1FEB0C-1A25-46FB-9D9E-C338CBC6AF8E}" type="datetimeFigureOut">
              <a:rPr lang="en-US" smtClean="0"/>
              <a:t>5/29/2024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3567918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EE1FEB0C-1A25-46FB-9D9E-C338CBC6AF8E}" type="datetimeFigureOut">
              <a:rPr lang="en-US" smtClean="0"/>
              <a:t>5/29/2024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17113889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1FEB0C-1A25-46FB-9D9E-C338CBC6AF8E}" type="datetimeFigureOut">
              <a:rPr lang="en-US" smtClean="0"/>
              <a:t>5/29/2024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28588631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1FEB0C-1A25-46FB-9D9E-C338CBC6AF8E}" type="datetimeFigureOut">
              <a:rPr lang="en-US" smtClean="0"/>
              <a:t>5/29/2024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BAC88-3A63-4564-9D22-21262FEAE669}"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6443293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1FEB0C-1A25-46FB-9D9E-C338CBC6AF8E}" type="datetimeFigureOut">
              <a:rPr lang="en-US" smtClean="0"/>
              <a:t>5/29/2024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3361601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1FEB0C-1A25-46FB-9D9E-C338CBC6AF8E}" type="datetimeFigureOut">
              <a:rPr lang="en-US" smtClean="0"/>
              <a:t>5/29/2024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BAC88-3A63-4564-9D22-21262FEAE669}"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1727847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1FEB0C-1A25-46FB-9D9E-C338CBC6AF8E}" type="datetimeFigureOut">
              <a:rPr lang="en-US" smtClean="0"/>
              <a:t>5/29/2024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23778383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1FEB0C-1A25-46FB-9D9E-C338CBC6AF8E}" type="datetimeFigureOut">
              <a:rPr lang="en-US" smtClean="0"/>
              <a:t>5/29/2024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3106174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1FEB0C-1A25-46FB-9D9E-C338CBC6AF8E}" type="datetimeFigureOut">
              <a:rPr lang="en-US" smtClean="0"/>
              <a:t>5/29/2024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BAC88-3A63-4564-9D22-21262FEAE669}" type="slidenum">
              <a:rPr lang="en-US" smtClean="0"/>
              <a:t>‹#›</a:t>
            </a:fld>
            <a:endParaRPr lang="en-US"/>
          </a:p>
        </p:txBody>
      </p:sp>
    </p:spTree>
    <p:extLst>
      <p:ext uri="{BB962C8B-B14F-4D97-AF65-F5344CB8AC3E}">
        <p14:creationId xmlns:p14="http://schemas.microsoft.com/office/powerpoint/2010/main" val="1053434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565C3D-BF81-EFB8-AC40-1589ADD119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6FAAF0-0BD7-9EC7-B8A0-BE1EF744AB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D63435-6906-8CA2-5956-F209ED454D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1FEB0C-1A25-46FB-9D9E-C338CBC6AF8E}" type="datetimeFigureOut">
              <a:rPr lang="en-US" smtClean="0"/>
              <a:t>5/29/2024</a:t>
            </a:fld>
            <a:endParaRPr lang="en-US"/>
          </a:p>
        </p:txBody>
      </p:sp>
      <p:sp>
        <p:nvSpPr>
          <p:cNvPr id="5" name="Footer Placeholder 4">
            <a:extLst>
              <a:ext uri="{FF2B5EF4-FFF2-40B4-BE49-F238E27FC236}">
                <a16:creationId xmlns:a16="http://schemas.microsoft.com/office/drawing/2014/main" id="{ED567B25-D485-FB14-7027-502611567B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D595A20-A794-2BB5-3194-47C9D246AD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9BAC88-3A63-4564-9D22-21262FEAE669}" type="slidenum">
              <a:rPr lang="en-US" smtClean="0"/>
              <a:t>‹#›</a:t>
            </a:fld>
            <a:endParaRPr lang="en-US"/>
          </a:p>
        </p:txBody>
      </p:sp>
    </p:spTree>
    <p:extLst>
      <p:ext uri="{BB962C8B-B14F-4D97-AF65-F5344CB8AC3E}">
        <p14:creationId xmlns:p14="http://schemas.microsoft.com/office/powerpoint/2010/main" val="40274560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EE1FEB0C-1A25-46FB-9D9E-C338CBC6AF8E}" type="datetimeFigureOut">
              <a:rPr lang="en-US" smtClean="0"/>
              <a:t>5/29/2024</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4D9BAC88-3A63-4564-9D22-21262FEAE669}" type="slidenum">
              <a:rPr lang="en-US" smtClean="0"/>
              <a:t>‹#›</a:t>
            </a:fld>
            <a:endParaRPr lang="en-US"/>
          </a:p>
        </p:txBody>
      </p:sp>
    </p:spTree>
    <p:extLst>
      <p:ext uri="{BB962C8B-B14F-4D97-AF65-F5344CB8AC3E}">
        <p14:creationId xmlns:p14="http://schemas.microsoft.com/office/powerpoint/2010/main" val="361615842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8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8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9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60.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131.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13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97.png"/><Relationship Id="rId4" Type="http://schemas.openxmlformats.org/officeDocument/2006/relationships/image" Target="../media/image96.png"/></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101.png"/><Relationship Id="rId7" Type="http://schemas.openxmlformats.org/officeDocument/2006/relationships/image" Target="../media/image105.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19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108.png"/><Relationship Id="rId4" Type="http://schemas.openxmlformats.org/officeDocument/2006/relationships/image" Target="../media/image107.png"/></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7.xml"/><Relationship Id="rId4" Type="http://schemas.openxmlformats.org/officeDocument/2006/relationships/image" Target="../media/image115.png"/></Relationships>
</file>

<file path=ppt/slides/_rels/slide23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7.xml"/><Relationship Id="rId5" Type="http://schemas.openxmlformats.org/officeDocument/2006/relationships/image" Target="../media/image126.png"/><Relationship Id="rId4" Type="http://schemas.openxmlformats.org/officeDocument/2006/relationships/image" Target="../media/image125.png"/></Relationships>
</file>

<file path=ppt/slides/_rels/slide242.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7.xml"/><Relationship Id="rId5" Type="http://schemas.openxmlformats.org/officeDocument/2006/relationships/image" Target="../media/image131.png"/><Relationship Id="rId4" Type="http://schemas.openxmlformats.org/officeDocument/2006/relationships/image" Target="../media/image130.png"/></Relationships>
</file>

<file path=ppt/slides/_rels/slide244.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7.xml"/><Relationship Id="rId4" Type="http://schemas.openxmlformats.org/officeDocument/2006/relationships/image" Target="../media/image135.png"/></Relationships>
</file>

<file path=ppt/slides/_rels/slide246.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3" Type="http://schemas.openxmlformats.org/officeDocument/2006/relationships/image" Target="../media/image143.png"/><Relationship Id="rId7" Type="http://schemas.openxmlformats.org/officeDocument/2006/relationships/image" Target="../media/image147.png"/><Relationship Id="rId2" Type="http://schemas.openxmlformats.org/officeDocument/2006/relationships/image" Target="../media/image142.png"/><Relationship Id="rId1" Type="http://schemas.openxmlformats.org/officeDocument/2006/relationships/slideLayout" Target="../slideLayouts/slideLayout7.xml"/><Relationship Id="rId6" Type="http://schemas.openxmlformats.org/officeDocument/2006/relationships/image" Target="../media/image146.png"/><Relationship Id="rId5" Type="http://schemas.openxmlformats.org/officeDocument/2006/relationships/image" Target="../media/image145.png"/><Relationship Id="rId4" Type="http://schemas.openxmlformats.org/officeDocument/2006/relationships/image" Target="../media/image144.png"/></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1.xml"/></Relationships>
</file>

<file path=ppt/slides/_rels/slide268.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3" Type="http://schemas.openxmlformats.org/officeDocument/2006/relationships/image" Target="../media/image158.w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7.xml"/></Relationships>
</file>

<file path=ppt/slides/_rels/slide306.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7.xml"/></Relationships>
</file>

<file path=ppt/slides/_rels/slide313.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7.xml"/></Relationships>
</file>

<file path=ppt/slides/_rels/slide316.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7.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8.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7.xml"/></Relationships>
</file>

<file path=ppt/slides/_rels/slide319.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2.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7.xml"/><Relationship Id="rId6" Type="http://schemas.openxmlformats.org/officeDocument/2006/relationships/image" Target="../media/image194.png"/><Relationship Id="rId5" Type="http://schemas.openxmlformats.org/officeDocument/2006/relationships/image" Target="../media/image193.png"/><Relationship Id="rId4" Type="http://schemas.openxmlformats.org/officeDocument/2006/relationships/image" Target="../media/image192.png"/></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9.xml.rels><?xml version="1.0" encoding="UTF-8" standalone="yes"?>
<Relationships xmlns="http://schemas.openxmlformats.org/package/2006/relationships"><Relationship Id="rId8" Type="http://schemas.openxmlformats.org/officeDocument/2006/relationships/image" Target="../media/image201.png"/><Relationship Id="rId3" Type="http://schemas.openxmlformats.org/officeDocument/2006/relationships/image" Target="../media/image196.png"/><Relationship Id="rId7" Type="http://schemas.openxmlformats.org/officeDocument/2006/relationships/image" Target="../media/image200.png"/><Relationship Id="rId2" Type="http://schemas.openxmlformats.org/officeDocument/2006/relationships/image" Target="../media/image195.png"/><Relationship Id="rId1" Type="http://schemas.openxmlformats.org/officeDocument/2006/relationships/slideLayout" Target="../slideLayouts/slideLayout7.xml"/><Relationship Id="rId6" Type="http://schemas.openxmlformats.org/officeDocument/2006/relationships/image" Target="../media/image199.png"/><Relationship Id="rId5" Type="http://schemas.openxmlformats.org/officeDocument/2006/relationships/image" Target="../media/image198.png"/><Relationship Id="rId4" Type="http://schemas.openxmlformats.org/officeDocument/2006/relationships/image" Target="../media/image197.png"/></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5.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7.xml"/></Relationships>
</file>

<file path=ppt/slides/_rels/slide336.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BD1B-8241-B4AB-78AF-C4A17620EA80}"/>
              </a:ext>
            </a:extLst>
          </p:cNvPr>
          <p:cNvSpPr>
            <a:spLocks noGrp="1"/>
          </p:cNvSpPr>
          <p:nvPr>
            <p:ph type="title"/>
          </p:nvPr>
        </p:nvSpPr>
        <p:spPr>
          <a:xfrm>
            <a:off x="838200" y="436284"/>
            <a:ext cx="10515600" cy="4859198"/>
          </a:xfrm>
          <a:solidFill>
            <a:schemeClr val="tx1"/>
          </a:solidFill>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8000" b="1" dirty="0">
                <a:ln w="9525">
                  <a:solidFill>
                    <a:schemeClr val="bg1"/>
                  </a:solidFill>
                  <a:prstDash val="solid"/>
                </a:ln>
                <a:solidFill>
                  <a:srgbClr val="FF0000"/>
                </a:solidFill>
                <a:effectLst>
                  <a:outerShdw blurRad="12700" dist="38100" dir="2700000" algn="tl" rotWithShape="0">
                    <a:schemeClr val="bg1">
                      <a:lumMod val="50000"/>
                    </a:schemeClr>
                  </a:outerShdw>
                </a:effectLst>
              </a:rPr>
              <a:t>Suffering:</a:t>
            </a:r>
            <a:br>
              <a:rPr lang="en-US" sz="8000" b="1" dirty="0">
                <a:ln w="9525">
                  <a:solidFill>
                    <a:schemeClr val="bg1"/>
                  </a:solidFill>
                  <a:prstDash val="solid"/>
                </a:ln>
                <a:solidFill>
                  <a:srgbClr val="FF0000"/>
                </a:solidFill>
                <a:effectLst>
                  <a:outerShdw blurRad="12700" dist="38100" dir="2700000" algn="tl" rotWithShape="0">
                    <a:schemeClr val="bg1">
                      <a:lumMod val="50000"/>
                    </a:schemeClr>
                  </a:outerShdw>
                </a:effectLst>
              </a:rPr>
            </a:br>
            <a:r>
              <a:rPr lang="en-US" sz="8000" b="1" dirty="0">
                <a:ln w="9525">
                  <a:solidFill>
                    <a:schemeClr val="bg1"/>
                  </a:solidFill>
                  <a:prstDash val="solid"/>
                </a:ln>
                <a:solidFill>
                  <a:srgbClr val="FF0000"/>
                </a:solidFill>
                <a:effectLst>
                  <a:outerShdw blurRad="12700" dist="38100" dir="2700000" algn="tl" rotWithShape="0">
                    <a:schemeClr val="bg1">
                      <a:lumMod val="50000"/>
                    </a:schemeClr>
                  </a:outerShdw>
                </a:effectLst>
              </a:rPr>
              <a:t>A Heavenward Lament </a:t>
            </a:r>
            <a:br>
              <a:rPr lang="en-US" sz="8000" b="1" dirty="0">
                <a:ln w="9525">
                  <a:solidFill>
                    <a:schemeClr val="bg1"/>
                  </a:solidFill>
                  <a:prstDash val="solid"/>
                </a:ln>
                <a:solidFill>
                  <a:srgbClr val="FF0000"/>
                </a:solidFill>
                <a:effectLst>
                  <a:outerShdw blurRad="12700" dist="38100" dir="2700000" algn="tl" rotWithShape="0">
                    <a:schemeClr val="bg1">
                      <a:lumMod val="50000"/>
                    </a:schemeClr>
                  </a:outerShdw>
                </a:effectLst>
              </a:rPr>
            </a:br>
            <a:r>
              <a:rPr lang="en-US" sz="8000" b="1" dirty="0">
                <a:ln w="9525">
                  <a:solidFill>
                    <a:schemeClr val="bg1"/>
                  </a:solidFill>
                  <a:prstDash val="solid"/>
                </a:ln>
                <a:solidFill>
                  <a:srgbClr val="FF0000"/>
                </a:solidFill>
                <a:effectLst>
                  <a:outerShdw blurRad="12700" dist="38100" dir="2700000" algn="tl" rotWithShape="0">
                    <a:schemeClr val="bg1">
                      <a:lumMod val="50000"/>
                    </a:schemeClr>
                  </a:outerShdw>
                </a:effectLst>
              </a:rPr>
              <a:t>and </a:t>
            </a:r>
            <a:br>
              <a:rPr lang="en-US" sz="8000" b="1" dirty="0">
                <a:ln w="9525">
                  <a:solidFill>
                    <a:schemeClr val="bg1"/>
                  </a:solidFill>
                  <a:prstDash val="solid"/>
                </a:ln>
                <a:solidFill>
                  <a:srgbClr val="FF0000"/>
                </a:solidFill>
                <a:effectLst>
                  <a:outerShdw blurRad="12700" dist="38100" dir="2700000" algn="tl" rotWithShape="0">
                    <a:schemeClr val="bg1">
                      <a:lumMod val="50000"/>
                    </a:schemeClr>
                  </a:outerShdw>
                </a:effectLst>
              </a:rPr>
            </a:br>
            <a:r>
              <a:rPr lang="en-US" sz="8000" b="1" dirty="0">
                <a:ln w="9525">
                  <a:solidFill>
                    <a:schemeClr val="bg1"/>
                  </a:solidFill>
                  <a:prstDash val="solid"/>
                </a:ln>
                <a:solidFill>
                  <a:srgbClr val="FF0000"/>
                </a:solidFill>
                <a:effectLst>
                  <a:outerShdw blurRad="12700" dist="38100" dir="2700000" algn="tl" rotWithShape="0">
                    <a:schemeClr val="bg1">
                      <a:lumMod val="50000"/>
                    </a:schemeClr>
                  </a:outerShdw>
                </a:effectLst>
              </a:rPr>
              <a:t>A Confident Victory</a:t>
            </a:r>
            <a:endParaRPr lang="en-US" sz="3600" b="1"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3" name="TextBox 2">
            <a:extLst>
              <a:ext uri="{FF2B5EF4-FFF2-40B4-BE49-F238E27FC236}">
                <a16:creationId xmlns:a16="http://schemas.microsoft.com/office/drawing/2014/main" id="{F836020C-31C7-3758-A034-BEA62B75190A}"/>
              </a:ext>
            </a:extLst>
          </p:cNvPr>
          <p:cNvSpPr txBox="1"/>
          <p:nvPr/>
        </p:nvSpPr>
        <p:spPr>
          <a:xfrm>
            <a:off x="4005943" y="5803820"/>
            <a:ext cx="4414576" cy="769441"/>
          </a:xfrm>
          <a:prstGeom prst="rect">
            <a:avLst/>
          </a:prstGeom>
          <a:noFill/>
        </p:spPr>
        <p:txBody>
          <a:bodyPr wrap="square" rtlCol="0">
            <a:spAutoFit/>
          </a:bodyPr>
          <a:lstStyle/>
          <a:p>
            <a:pPr algn="ctr"/>
            <a:r>
              <a:rPr lang="en-US" sz="4400" dirty="0">
                <a:latin typeface="Book Antiqua" panose="02040602050305030304" pitchFamily="18" charset="0"/>
              </a:rPr>
              <a:t>Bob LaForge</a:t>
            </a:r>
          </a:p>
        </p:txBody>
      </p:sp>
    </p:spTree>
    <p:extLst>
      <p:ext uri="{BB962C8B-B14F-4D97-AF65-F5344CB8AC3E}">
        <p14:creationId xmlns:p14="http://schemas.microsoft.com/office/powerpoint/2010/main" val="6684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179F33-763B-8573-E77E-3DC5B4C8F409}"/>
              </a:ext>
            </a:extLst>
          </p:cNvPr>
          <p:cNvPicPr>
            <a:picLocks noChangeAspect="1"/>
          </p:cNvPicPr>
          <p:nvPr/>
        </p:nvPicPr>
        <p:blipFill>
          <a:blip r:embed="rId2"/>
          <a:stretch>
            <a:fillRect/>
          </a:stretch>
        </p:blipFill>
        <p:spPr>
          <a:xfrm>
            <a:off x="4114523" y="571101"/>
            <a:ext cx="3962953" cy="5715798"/>
          </a:xfrm>
          <a:prstGeom prst="rect">
            <a:avLst/>
          </a:prstGeom>
        </p:spPr>
      </p:pic>
      <p:sp>
        <p:nvSpPr>
          <p:cNvPr id="6" name="TextBox 5">
            <a:extLst>
              <a:ext uri="{FF2B5EF4-FFF2-40B4-BE49-F238E27FC236}">
                <a16:creationId xmlns:a16="http://schemas.microsoft.com/office/drawing/2014/main" id="{41A2EA82-B1C5-924B-6DED-F1C2ADAB3C77}"/>
              </a:ext>
            </a:extLst>
          </p:cNvPr>
          <p:cNvSpPr txBox="1"/>
          <p:nvPr/>
        </p:nvSpPr>
        <p:spPr>
          <a:xfrm rot="20551784">
            <a:off x="6622647" y="827439"/>
            <a:ext cx="1171465" cy="338554"/>
          </a:xfrm>
          <a:prstGeom prst="rect">
            <a:avLst/>
          </a:prstGeom>
          <a:noFill/>
        </p:spPr>
        <p:txBody>
          <a:bodyPr wrap="square" rtlCol="0">
            <a:spAutoFit/>
          </a:bodyPr>
          <a:lstStyle/>
          <a:p>
            <a:r>
              <a:rPr lang="en-US" sz="1600" dirty="0"/>
              <a:t>Happiness</a:t>
            </a:r>
          </a:p>
        </p:txBody>
      </p:sp>
      <p:sp>
        <p:nvSpPr>
          <p:cNvPr id="7" name="TextBox 6">
            <a:extLst>
              <a:ext uri="{FF2B5EF4-FFF2-40B4-BE49-F238E27FC236}">
                <a16:creationId xmlns:a16="http://schemas.microsoft.com/office/drawing/2014/main" id="{A3CCDA52-CDDA-8E20-5A50-EB1C84319C64}"/>
              </a:ext>
            </a:extLst>
          </p:cNvPr>
          <p:cNvSpPr txBox="1"/>
          <p:nvPr/>
        </p:nvSpPr>
        <p:spPr>
          <a:xfrm rot="16200000">
            <a:off x="2671081" y="3324115"/>
            <a:ext cx="4062651" cy="209772"/>
          </a:xfrm>
          <a:prstGeom prst="rect">
            <a:avLst/>
          </a:prstGeom>
          <a:noFill/>
        </p:spPr>
        <p:txBody>
          <a:bodyPr vert="vert" wrap="square" rtlCol="0">
            <a:spAutoFit/>
          </a:bodyPr>
          <a:lstStyle/>
          <a:p>
            <a:r>
              <a:rPr lang="en-US" sz="2800" dirty="0">
                <a:solidFill>
                  <a:schemeClr val="bg1"/>
                </a:solidFill>
              </a:rPr>
              <a:t>Suffering</a:t>
            </a:r>
          </a:p>
        </p:txBody>
      </p:sp>
    </p:spTree>
    <p:extLst>
      <p:ext uri="{BB962C8B-B14F-4D97-AF65-F5344CB8AC3E}">
        <p14:creationId xmlns:p14="http://schemas.microsoft.com/office/powerpoint/2010/main" val="642469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00E413-B8FA-8CCD-1212-E88D7F160F14}"/>
              </a:ext>
            </a:extLst>
          </p:cNvPr>
          <p:cNvSpPr>
            <a:spLocks noGrp="1"/>
          </p:cNvSpPr>
          <p:nvPr>
            <p:ph idx="1"/>
          </p:nvPr>
        </p:nvSpPr>
        <p:spPr>
          <a:xfrm>
            <a:off x="6575808" y="432078"/>
            <a:ext cx="3874477" cy="5714739"/>
          </a:xfrm>
        </p:spPr>
        <p:txBody>
          <a:bodyPr>
            <a:no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Betrayal</a:t>
            </a:r>
          </a:p>
          <a:p>
            <a:pPr marL="342900" marR="0" lvl="0" indent="-342900">
              <a:lnSpc>
                <a:spcPct val="107000"/>
              </a:lnSpc>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Being cheated</a:t>
            </a:r>
          </a:p>
          <a:p>
            <a:pPr marL="342900" marR="0" lvl="0" indent="-342900">
              <a:lnSpc>
                <a:spcPct val="107000"/>
              </a:lnSpc>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Loneliness</a:t>
            </a:r>
          </a:p>
          <a:p>
            <a:pPr marL="342900" marR="0" lvl="0" indent="-342900">
              <a:lnSpc>
                <a:spcPct val="107000"/>
              </a:lnSpc>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Loss of reputation</a:t>
            </a:r>
          </a:p>
          <a:p>
            <a:pPr marL="342900" marR="0" lvl="0" indent="-342900">
              <a:lnSpc>
                <a:spcPct val="107000"/>
              </a:lnSpc>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Loss of health</a:t>
            </a:r>
          </a:p>
          <a:p>
            <a:pPr marL="342900" marR="0" lvl="0" indent="-342900">
              <a:lnSpc>
                <a:spcPct val="107000"/>
              </a:lnSpc>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Loss of finances</a:t>
            </a:r>
          </a:p>
          <a:p>
            <a:pPr marL="342900" marR="0" lvl="0" indent="-342900">
              <a:lnSpc>
                <a:spcPct val="107000"/>
              </a:lnSpc>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Loss of relationships</a:t>
            </a:r>
          </a:p>
          <a:p>
            <a:pPr marL="342900" marR="0" lvl="0" indent="-342900">
              <a:lnSpc>
                <a:spcPct val="107000"/>
              </a:lnSpc>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Divorce</a:t>
            </a:r>
          </a:p>
          <a:p>
            <a:pPr marL="342900" marR="0" lvl="0" indent="-342900">
              <a:lnSpc>
                <a:spcPct val="107000"/>
              </a:lnSpc>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Abuse</a:t>
            </a:r>
          </a:p>
          <a:p>
            <a:pPr marL="342900" marR="0" lvl="0" indent="-342900">
              <a:lnSpc>
                <a:spcPct val="107000"/>
              </a:lnSpc>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Death</a:t>
            </a:r>
          </a:p>
          <a:p>
            <a:pPr marL="342900" marR="0" lvl="0" indent="-342900">
              <a:lnSpc>
                <a:spcPct val="107000"/>
              </a:lnSpc>
              <a:spcBef>
                <a:spcPts val="0"/>
              </a:spcBef>
              <a:spcAft>
                <a:spcPts val="80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Persecution</a:t>
            </a:r>
          </a:p>
        </p:txBody>
      </p:sp>
      <p:pic>
        <p:nvPicPr>
          <p:cNvPr id="5" name="Picture 4">
            <a:extLst>
              <a:ext uri="{FF2B5EF4-FFF2-40B4-BE49-F238E27FC236}">
                <a16:creationId xmlns:a16="http://schemas.microsoft.com/office/drawing/2014/main" id="{85C3B25B-D1C4-4060-DC01-E4F810140EA7}"/>
              </a:ext>
            </a:extLst>
          </p:cNvPr>
          <p:cNvPicPr>
            <a:picLocks noChangeAspect="1"/>
          </p:cNvPicPr>
          <p:nvPr/>
        </p:nvPicPr>
        <p:blipFill>
          <a:blip r:embed="rId2"/>
          <a:stretch>
            <a:fillRect/>
          </a:stretch>
        </p:blipFill>
        <p:spPr>
          <a:xfrm>
            <a:off x="1215183" y="556811"/>
            <a:ext cx="4315427" cy="5744377"/>
          </a:xfrm>
          <a:prstGeom prst="rect">
            <a:avLst/>
          </a:prstGeom>
        </p:spPr>
      </p:pic>
    </p:spTree>
    <p:extLst>
      <p:ext uri="{BB962C8B-B14F-4D97-AF65-F5344CB8AC3E}">
        <p14:creationId xmlns:p14="http://schemas.microsoft.com/office/powerpoint/2010/main" val="4053236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849345-1FE8-F5FC-0873-76EF0D40F9E9}"/>
              </a:ext>
            </a:extLst>
          </p:cNvPr>
          <p:cNvPicPr>
            <a:picLocks noChangeAspect="1"/>
          </p:cNvPicPr>
          <p:nvPr/>
        </p:nvPicPr>
        <p:blipFill>
          <a:blip r:embed="rId2"/>
          <a:stretch>
            <a:fillRect/>
          </a:stretch>
        </p:blipFill>
        <p:spPr>
          <a:xfrm>
            <a:off x="309472" y="1537398"/>
            <a:ext cx="6149174" cy="3460249"/>
          </a:xfrm>
          <a:prstGeom prst="rect">
            <a:avLst/>
          </a:prstGeom>
        </p:spPr>
      </p:pic>
      <p:pic>
        <p:nvPicPr>
          <p:cNvPr id="7" name="Picture 6">
            <a:extLst>
              <a:ext uri="{FF2B5EF4-FFF2-40B4-BE49-F238E27FC236}">
                <a16:creationId xmlns:a16="http://schemas.microsoft.com/office/drawing/2014/main" id="{9595CC4D-4040-0543-A0BC-A75AA35AA315}"/>
              </a:ext>
            </a:extLst>
          </p:cNvPr>
          <p:cNvPicPr>
            <a:picLocks noChangeAspect="1"/>
          </p:cNvPicPr>
          <p:nvPr/>
        </p:nvPicPr>
        <p:blipFill>
          <a:blip r:embed="rId3"/>
          <a:stretch>
            <a:fillRect/>
          </a:stretch>
        </p:blipFill>
        <p:spPr>
          <a:xfrm>
            <a:off x="6977587" y="281136"/>
            <a:ext cx="4486901" cy="6134956"/>
          </a:xfrm>
          <a:prstGeom prst="rect">
            <a:avLst/>
          </a:prstGeom>
        </p:spPr>
      </p:pic>
    </p:spTree>
    <p:extLst>
      <p:ext uri="{BB962C8B-B14F-4D97-AF65-F5344CB8AC3E}">
        <p14:creationId xmlns:p14="http://schemas.microsoft.com/office/powerpoint/2010/main" val="1350960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55ED20-D470-623B-DD55-236ACD014D05}"/>
              </a:ext>
            </a:extLst>
          </p:cNvPr>
          <p:cNvPicPr>
            <a:picLocks noChangeAspect="1"/>
          </p:cNvPicPr>
          <p:nvPr/>
        </p:nvPicPr>
        <p:blipFill>
          <a:blip r:embed="rId2"/>
          <a:stretch>
            <a:fillRect/>
          </a:stretch>
        </p:blipFill>
        <p:spPr>
          <a:xfrm>
            <a:off x="512974" y="1610058"/>
            <a:ext cx="5458587" cy="3477110"/>
          </a:xfrm>
          <a:prstGeom prst="rect">
            <a:avLst/>
          </a:prstGeom>
        </p:spPr>
      </p:pic>
      <p:pic>
        <p:nvPicPr>
          <p:cNvPr id="5" name="Picture 4">
            <a:extLst>
              <a:ext uri="{FF2B5EF4-FFF2-40B4-BE49-F238E27FC236}">
                <a16:creationId xmlns:a16="http://schemas.microsoft.com/office/drawing/2014/main" id="{A3A75AA1-23A0-A726-4639-9FE58F170862}"/>
              </a:ext>
            </a:extLst>
          </p:cNvPr>
          <p:cNvPicPr>
            <a:picLocks noChangeAspect="1"/>
          </p:cNvPicPr>
          <p:nvPr/>
        </p:nvPicPr>
        <p:blipFill>
          <a:blip r:embed="rId3"/>
          <a:stretch>
            <a:fillRect/>
          </a:stretch>
        </p:blipFill>
        <p:spPr>
          <a:xfrm>
            <a:off x="7083353" y="570220"/>
            <a:ext cx="3969834" cy="5717559"/>
          </a:xfrm>
          <a:prstGeom prst="rect">
            <a:avLst/>
          </a:prstGeom>
        </p:spPr>
      </p:pic>
    </p:spTree>
    <p:extLst>
      <p:ext uri="{BB962C8B-B14F-4D97-AF65-F5344CB8AC3E}">
        <p14:creationId xmlns:p14="http://schemas.microsoft.com/office/powerpoint/2010/main" val="766811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370936-73A0-536D-7FBF-677FBDAE5ADF}"/>
              </a:ext>
            </a:extLst>
          </p:cNvPr>
          <p:cNvPicPr>
            <a:picLocks noChangeAspect="1"/>
          </p:cNvPicPr>
          <p:nvPr/>
        </p:nvPicPr>
        <p:blipFill>
          <a:blip r:embed="rId3"/>
          <a:stretch>
            <a:fillRect/>
          </a:stretch>
        </p:blipFill>
        <p:spPr>
          <a:xfrm>
            <a:off x="2601533" y="909286"/>
            <a:ext cx="6687483" cy="5039428"/>
          </a:xfrm>
          <a:prstGeom prst="rect">
            <a:avLst/>
          </a:prstGeom>
        </p:spPr>
      </p:pic>
    </p:spTree>
    <p:extLst>
      <p:ext uri="{BB962C8B-B14F-4D97-AF65-F5344CB8AC3E}">
        <p14:creationId xmlns:p14="http://schemas.microsoft.com/office/powerpoint/2010/main" val="3674853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296A9FC-E60F-1CBD-9E84-51C100C01B7C}"/>
              </a:ext>
            </a:extLst>
          </p:cNvPr>
          <p:cNvSpPr txBox="1"/>
          <p:nvPr/>
        </p:nvSpPr>
        <p:spPr>
          <a:xfrm>
            <a:off x="643094" y="964190"/>
            <a:ext cx="10681398" cy="4601324"/>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Revelation 7:9-10</a:t>
            </a:r>
          </a:p>
          <a:p>
            <a:pPr marL="0" marR="0">
              <a:lnSpc>
                <a:spcPct val="107000"/>
              </a:lnSpc>
              <a:spcBef>
                <a:spcPts val="0"/>
              </a:spcBef>
              <a:spcAft>
                <a:spcPts val="800"/>
              </a:spcAft>
            </a:pPr>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9 After this I looked, and there before me was a great multitude that no one could count, from every nation, tribe, people and language, standing before the throne and before the Lamb. They were wearing white robes and were holding palm branches in their hands. </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10 And they cried out in a loud voice:</a:t>
            </a:r>
          </a:p>
          <a:p>
            <a:pPr marL="914400" lvl="1"/>
            <a:r>
              <a:rPr lang="en-US" sz="2800" dirty="0">
                <a:effectLst/>
                <a:latin typeface="Calibri" panose="020F0502020204030204" pitchFamily="34" charset="0"/>
                <a:ea typeface="Calibri" panose="020F0502020204030204" pitchFamily="34" charset="0"/>
                <a:cs typeface="Times New Roman" panose="02020603050405020304" pitchFamily="18" charset="0"/>
              </a:rPr>
              <a:t>“Salvation belongs to our God, who sits on the throne, and to the Lamb.”</a:t>
            </a:r>
          </a:p>
        </p:txBody>
      </p:sp>
    </p:spTree>
    <p:extLst>
      <p:ext uri="{BB962C8B-B14F-4D97-AF65-F5344CB8AC3E}">
        <p14:creationId xmlns:p14="http://schemas.microsoft.com/office/powerpoint/2010/main" val="1155182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9589D8-6D07-2736-5619-B8AA78992E9B}"/>
              </a:ext>
            </a:extLst>
          </p:cNvPr>
          <p:cNvPicPr>
            <a:picLocks noChangeAspect="1"/>
          </p:cNvPicPr>
          <p:nvPr/>
        </p:nvPicPr>
        <p:blipFill>
          <a:blip r:embed="rId2"/>
          <a:stretch>
            <a:fillRect/>
          </a:stretch>
        </p:blipFill>
        <p:spPr>
          <a:xfrm>
            <a:off x="6957807" y="1288880"/>
            <a:ext cx="4822977" cy="5099539"/>
          </a:xfrm>
          <a:prstGeom prst="rect">
            <a:avLst/>
          </a:prstGeom>
        </p:spPr>
      </p:pic>
      <p:pic>
        <p:nvPicPr>
          <p:cNvPr id="6" name="Picture 5">
            <a:extLst>
              <a:ext uri="{FF2B5EF4-FFF2-40B4-BE49-F238E27FC236}">
                <a16:creationId xmlns:a16="http://schemas.microsoft.com/office/drawing/2014/main" id="{6E5A57D5-1AE9-AAF5-A4D9-D954EC56E909}"/>
              </a:ext>
            </a:extLst>
          </p:cNvPr>
          <p:cNvPicPr>
            <a:picLocks noChangeAspect="1"/>
          </p:cNvPicPr>
          <p:nvPr/>
        </p:nvPicPr>
        <p:blipFill>
          <a:blip r:embed="rId3"/>
          <a:stretch>
            <a:fillRect/>
          </a:stretch>
        </p:blipFill>
        <p:spPr>
          <a:xfrm>
            <a:off x="139686" y="1348991"/>
            <a:ext cx="6687483" cy="5039428"/>
          </a:xfrm>
          <a:prstGeom prst="rect">
            <a:avLst/>
          </a:prstGeom>
        </p:spPr>
      </p:pic>
      <p:sp>
        <p:nvSpPr>
          <p:cNvPr id="7" name="TextBox 6">
            <a:extLst>
              <a:ext uri="{FF2B5EF4-FFF2-40B4-BE49-F238E27FC236}">
                <a16:creationId xmlns:a16="http://schemas.microsoft.com/office/drawing/2014/main" id="{5F9A610F-90AA-7CA7-42BF-9F89208D4D0F}"/>
              </a:ext>
            </a:extLst>
          </p:cNvPr>
          <p:cNvSpPr txBox="1"/>
          <p:nvPr/>
        </p:nvSpPr>
        <p:spPr>
          <a:xfrm>
            <a:off x="2110154" y="341643"/>
            <a:ext cx="2692958" cy="830997"/>
          </a:xfrm>
          <a:prstGeom prst="rect">
            <a:avLst/>
          </a:prstGeom>
          <a:noFill/>
        </p:spPr>
        <p:txBody>
          <a:bodyPr wrap="square" rtlCol="0">
            <a:spAutoFit/>
          </a:bodyPr>
          <a:lstStyle/>
          <a:p>
            <a:r>
              <a:rPr lang="en-US" sz="4800" dirty="0">
                <a:solidFill>
                  <a:srgbClr val="00B050"/>
                </a:solidFill>
                <a:latin typeface="Book Antiqua" panose="02040602050305030304" pitchFamily="18" charset="0"/>
              </a:rPr>
              <a:t>Sunday</a:t>
            </a:r>
          </a:p>
        </p:txBody>
      </p:sp>
      <p:sp>
        <p:nvSpPr>
          <p:cNvPr id="8" name="TextBox 7">
            <a:extLst>
              <a:ext uri="{FF2B5EF4-FFF2-40B4-BE49-F238E27FC236}">
                <a16:creationId xmlns:a16="http://schemas.microsoft.com/office/drawing/2014/main" id="{C3254018-A902-BCDB-9D1B-4ED407F044DF}"/>
              </a:ext>
            </a:extLst>
          </p:cNvPr>
          <p:cNvSpPr txBox="1"/>
          <p:nvPr/>
        </p:nvSpPr>
        <p:spPr>
          <a:xfrm>
            <a:off x="8532725" y="341642"/>
            <a:ext cx="2100105" cy="830997"/>
          </a:xfrm>
          <a:prstGeom prst="rect">
            <a:avLst/>
          </a:prstGeom>
          <a:noFill/>
        </p:spPr>
        <p:txBody>
          <a:bodyPr wrap="square" rtlCol="0">
            <a:spAutoFit/>
          </a:bodyPr>
          <a:lstStyle/>
          <a:p>
            <a:r>
              <a:rPr lang="en-US" sz="4800" dirty="0">
                <a:latin typeface="Haettenschweiler" panose="020B0706040902060204" pitchFamily="34" charset="0"/>
              </a:rPr>
              <a:t>Friday</a:t>
            </a:r>
          </a:p>
        </p:txBody>
      </p:sp>
    </p:spTree>
    <p:extLst>
      <p:ext uri="{BB962C8B-B14F-4D97-AF65-F5344CB8AC3E}">
        <p14:creationId xmlns:p14="http://schemas.microsoft.com/office/powerpoint/2010/main" val="2299576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6FA1ED-26A5-CDDF-9C61-C561450951B7}"/>
              </a:ext>
            </a:extLst>
          </p:cNvPr>
          <p:cNvPicPr>
            <a:picLocks noChangeAspect="1"/>
          </p:cNvPicPr>
          <p:nvPr/>
        </p:nvPicPr>
        <p:blipFill>
          <a:blip r:embed="rId2"/>
          <a:stretch>
            <a:fillRect/>
          </a:stretch>
        </p:blipFill>
        <p:spPr>
          <a:xfrm>
            <a:off x="2685574" y="1471339"/>
            <a:ext cx="6820852" cy="3915321"/>
          </a:xfrm>
          <a:prstGeom prst="rect">
            <a:avLst/>
          </a:prstGeom>
        </p:spPr>
      </p:pic>
    </p:spTree>
    <p:extLst>
      <p:ext uri="{BB962C8B-B14F-4D97-AF65-F5344CB8AC3E}">
        <p14:creationId xmlns:p14="http://schemas.microsoft.com/office/powerpoint/2010/main" val="3691997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98853D-D6A8-C6E5-B7A6-82EC1BDDB071}"/>
              </a:ext>
            </a:extLst>
          </p:cNvPr>
          <p:cNvSpPr txBox="1"/>
          <p:nvPr/>
        </p:nvSpPr>
        <p:spPr>
          <a:xfrm>
            <a:off x="1024932" y="874207"/>
            <a:ext cx="9807191" cy="5078313"/>
          </a:xfrm>
          <a:prstGeom prst="rect">
            <a:avLst/>
          </a:prstGeom>
          <a:noFill/>
        </p:spPr>
        <p:txBody>
          <a:bodyPr wrap="square" rtlCol="0">
            <a:spAutoFit/>
          </a:bodyPr>
          <a:lstStyle/>
          <a:p>
            <a:r>
              <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Romans 5:2-4</a:t>
            </a:r>
          </a:p>
          <a:p>
            <a:endParaRPr lang="en-US" sz="3600" dirty="0">
              <a:latin typeface="Calibri" panose="020F0502020204030204" pitchFamily="34" charset="0"/>
              <a:ea typeface="Calibri" panose="020F0502020204030204" pitchFamily="34" charset="0"/>
              <a:cs typeface="Times New Roman" panose="02020603050405020304" pitchFamily="18" charset="0"/>
            </a:endParaRPr>
          </a:p>
          <a:p>
            <a:r>
              <a:rPr lang="en-US" sz="3600" dirty="0">
                <a:effectLst/>
                <a:latin typeface="Calibri" panose="020F0502020204030204" pitchFamily="34" charset="0"/>
                <a:ea typeface="Calibri" panose="020F0502020204030204" pitchFamily="34" charset="0"/>
                <a:cs typeface="Times New Roman" panose="02020603050405020304" pitchFamily="18" charset="0"/>
              </a:rPr>
              <a:t>through whom [Jesus Christ] we also have obtained our introduction by faith into this grace in which we stand; and we celebrate in </a:t>
            </a:r>
            <a:r>
              <a:rPr lang="en-US" sz="3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hope</a:t>
            </a:r>
            <a:r>
              <a:rPr lang="en-US" sz="3600" dirty="0">
                <a:effectLst/>
                <a:latin typeface="Calibri" panose="020F0502020204030204" pitchFamily="34" charset="0"/>
                <a:ea typeface="Calibri" panose="020F0502020204030204" pitchFamily="34" charset="0"/>
                <a:cs typeface="Times New Roman" panose="02020603050405020304" pitchFamily="18" charset="0"/>
              </a:rPr>
              <a:t> of the glory of God. And not only this, but we also celebrate in our </a:t>
            </a:r>
            <a:r>
              <a:rPr lang="en-US" sz="3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tribulations</a:t>
            </a:r>
            <a:r>
              <a:rPr lang="en-US" sz="3600" dirty="0">
                <a:effectLst/>
                <a:latin typeface="Calibri" panose="020F0502020204030204" pitchFamily="34" charset="0"/>
                <a:ea typeface="Calibri" panose="020F0502020204030204" pitchFamily="34" charset="0"/>
                <a:cs typeface="Times New Roman" panose="02020603050405020304" pitchFamily="18" charset="0"/>
              </a:rPr>
              <a:t>, knowing that tribulation brings about </a:t>
            </a:r>
            <a:r>
              <a:rPr lang="en-US" sz="3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perseverance</a:t>
            </a:r>
            <a:r>
              <a:rPr lang="en-US" sz="3600" dirty="0">
                <a:effectLst/>
                <a:latin typeface="Calibri" panose="020F0502020204030204" pitchFamily="34" charset="0"/>
                <a:ea typeface="Calibri" panose="020F0502020204030204" pitchFamily="34" charset="0"/>
                <a:cs typeface="Times New Roman" panose="02020603050405020304" pitchFamily="18" charset="0"/>
              </a:rPr>
              <a:t>; and perseverance, </a:t>
            </a:r>
            <a:r>
              <a:rPr lang="en-US" sz="3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proven character</a:t>
            </a:r>
            <a:r>
              <a:rPr lang="en-US" sz="3600" dirty="0">
                <a:effectLst/>
                <a:latin typeface="Calibri" panose="020F0502020204030204" pitchFamily="34" charset="0"/>
                <a:ea typeface="Calibri" panose="020F0502020204030204" pitchFamily="34" charset="0"/>
                <a:cs typeface="Times New Roman" panose="02020603050405020304" pitchFamily="18" charset="0"/>
              </a:rPr>
              <a:t>; and proven character, </a:t>
            </a:r>
            <a:r>
              <a:rPr lang="en-US" sz="3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hope</a:t>
            </a:r>
            <a:r>
              <a:rPr lang="en-US" sz="3600" dirty="0">
                <a:effectLst/>
                <a:latin typeface="Calibri" panose="020F0502020204030204" pitchFamily="34" charset="0"/>
                <a:ea typeface="Calibri" panose="020F0502020204030204" pitchFamily="34" charset="0"/>
                <a:cs typeface="Times New Roman" panose="02020603050405020304" pitchFamily="18" charset="0"/>
              </a:rPr>
              <a:t>;</a:t>
            </a:r>
            <a:endParaRPr lang="en-US" sz="3600" dirty="0"/>
          </a:p>
        </p:txBody>
      </p:sp>
    </p:spTree>
    <p:extLst>
      <p:ext uri="{BB962C8B-B14F-4D97-AF65-F5344CB8AC3E}">
        <p14:creationId xmlns:p14="http://schemas.microsoft.com/office/powerpoint/2010/main" val="2794231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31C2F2-DE23-13EF-B732-B80914CA261E}"/>
              </a:ext>
            </a:extLst>
          </p:cNvPr>
          <p:cNvSpPr txBox="1"/>
          <p:nvPr/>
        </p:nvSpPr>
        <p:spPr>
          <a:xfrm>
            <a:off x="4803113" y="761796"/>
            <a:ext cx="2069960" cy="1015663"/>
          </a:xfrm>
          <a:prstGeom prst="rect">
            <a:avLst/>
          </a:prstGeom>
          <a:noFill/>
        </p:spPr>
        <p:txBody>
          <a:bodyPr wrap="square" rtlCol="0">
            <a:spAutoFit/>
          </a:bodyPr>
          <a:lstStyle/>
          <a:p>
            <a:r>
              <a:rPr lang="en-US" sz="6000" dirty="0">
                <a:solidFill>
                  <a:schemeClr val="accent1">
                    <a:lumMod val="75000"/>
                  </a:schemeClr>
                </a:solidFill>
                <a:latin typeface="Bauhaus 93" panose="04030905020B02020C02" pitchFamily="82" charset="0"/>
              </a:rPr>
              <a:t>Hope</a:t>
            </a:r>
          </a:p>
        </p:txBody>
      </p:sp>
      <p:sp>
        <p:nvSpPr>
          <p:cNvPr id="3" name="TextBox 2">
            <a:extLst>
              <a:ext uri="{FF2B5EF4-FFF2-40B4-BE49-F238E27FC236}">
                <a16:creationId xmlns:a16="http://schemas.microsoft.com/office/drawing/2014/main" id="{C2F7F9DE-C9B4-17ED-0DE0-F7AE6FB50C94}"/>
              </a:ext>
            </a:extLst>
          </p:cNvPr>
          <p:cNvSpPr txBox="1"/>
          <p:nvPr/>
        </p:nvSpPr>
        <p:spPr>
          <a:xfrm>
            <a:off x="331596" y="2205613"/>
            <a:ext cx="3689420" cy="1938992"/>
          </a:xfrm>
          <a:prstGeom prst="rect">
            <a:avLst/>
          </a:prstGeom>
          <a:noFill/>
        </p:spPr>
        <p:txBody>
          <a:bodyPr wrap="square" rtlCol="0">
            <a:spAutoFit/>
          </a:bodyPr>
          <a:lstStyle/>
          <a:p>
            <a:r>
              <a:rPr lang="en-US" sz="6000" dirty="0">
                <a:solidFill>
                  <a:schemeClr val="accent1">
                    <a:lumMod val="75000"/>
                  </a:schemeClr>
                </a:solidFill>
                <a:latin typeface="Bauhaus 93" panose="04030905020B02020C02" pitchFamily="82" charset="0"/>
              </a:rPr>
              <a:t>Proven Character</a:t>
            </a:r>
          </a:p>
        </p:txBody>
      </p:sp>
      <p:sp>
        <p:nvSpPr>
          <p:cNvPr id="4" name="TextBox 3">
            <a:extLst>
              <a:ext uri="{FF2B5EF4-FFF2-40B4-BE49-F238E27FC236}">
                <a16:creationId xmlns:a16="http://schemas.microsoft.com/office/drawing/2014/main" id="{0189B281-288D-08EE-A62E-4933E8628F0C}"/>
              </a:ext>
            </a:extLst>
          </p:cNvPr>
          <p:cNvSpPr txBox="1"/>
          <p:nvPr/>
        </p:nvSpPr>
        <p:spPr>
          <a:xfrm>
            <a:off x="3765620" y="4876800"/>
            <a:ext cx="4660760" cy="1015663"/>
          </a:xfrm>
          <a:prstGeom prst="rect">
            <a:avLst/>
          </a:prstGeom>
          <a:noFill/>
        </p:spPr>
        <p:txBody>
          <a:bodyPr wrap="square" rtlCol="0">
            <a:spAutoFit/>
          </a:bodyPr>
          <a:lstStyle/>
          <a:p>
            <a:r>
              <a:rPr lang="en-US" sz="6000" dirty="0">
                <a:solidFill>
                  <a:schemeClr val="accent1">
                    <a:lumMod val="75000"/>
                  </a:schemeClr>
                </a:solidFill>
                <a:latin typeface="Bauhaus 93" panose="04030905020B02020C02" pitchFamily="82" charset="0"/>
              </a:rPr>
              <a:t>Perseverance</a:t>
            </a:r>
          </a:p>
        </p:txBody>
      </p:sp>
      <p:sp>
        <p:nvSpPr>
          <p:cNvPr id="5" name="TextBox 4">
            <a:extLst>
              <a:ext uri="{FF2B5EF4-FFF2-40B4-BE49-F238E27FC236}">
                <a16:creationId xmlns:a16="http://schemas.microsoft.com/office/drawing/2014/main" id="{E72D4C1D-5924-582F-C509-A2695984972D}"/>
              </a:ext>
            </a:extLst>
          </p:cNvPr>
          <p:cNvSpPr txBox="1"/>
          <p:nvPr/>
        </p:nvSpPr>
        <p:spPr>
          <a:xfrm>
            <a:off x="7410184" y="2667277"/>
            <a:ext cx="4285622" cy="1015663"/>
          </a:xfrm>
          <a:prstGeom prst="rect">
            <a:avLst/>
          </a:prstGeom>
          <a:noFill/>
        </p:spPr>
        <p:txBody>
          <a:bodyPr wrap="square" rtlCol="0">
            <a:spAutoFit/>
          </a:bodyPr>
          <a:lstStyle/>
          <a:p>
            <a:r>
              <a:rPr lang="en-US" sz="6000" dirty="0">
                <a:solidFill>
                  <a:schemeClr val="accent1">
                    <a:lumMod val="75000"/>
                  </a:schemeClr>
                </a:solidFill>
                <a:latin typeface="Bauhaus 93" panose="04030905020B02020C02" pitchFamily="82" charset="0"/>
              </a:rPr>
              <a:t>Tribulations</a:t>
            </a:r>
          </a:p>
        </p:txBody>
      </p:sp>
      <p:pic>
        <p:nvPicPr>
          <p:cNvPr id="8" name="Picture 7">
            <a:extLst>
              <a:ext uri="{FF2B5EF4-FFF2-40B4-BE49-F238E27FC236}">
                <a16:creationId xmlns:a16="http://schemas.microsoft.com/office/drawing/2014/main" id="{93A48B16-85AA-B496-0DE1-2FC5E8CAAB0D}"/>
              </a:ext>
            </a:extLst>
          </p:cNvPr>
          <p:cNvPicPr>
            <a:picLocks noChangeAspect="1"/>
          </p:cNvPicPr>
          <p:nvPr/>
        </p:nvPicPr>
        <p:blipFill>
          <a:blip r:embed="rId2"/>
          <a:stretch>
            <a:fillRect/>
          </a:stretch>
        </p:blipFill>
        <p:spPr>
          <a:xfrm rot="5400000">
            <a:off x="8937893" y="1046030"/>
            <a:ext cx="1015663" cy="978046"/>
          </a:xfrm>
          <a:prstGeom prst="rect">
            <a:avLst/>
          </a:prstGeom>
        </p:spPr>
      </p:pic>
      <p:pic>
        <p:nvPicPr>
          <p:cNvPr id="10" name="Picture 9">
            <a:extLst>
              <a:ext uri="{FF2B5EF4-FFF2-40B4-BE49-F238E27FC236}">
                <a16:creationId xmlns:a16="http://schemas.microsoft.com/office/drawing/2014/main" id="{8685944C-F01E-CB53-4804-6C52E6D2D8AB}"/>
              </a:ext>
            </a:extLst>
          </p:cNvPr>
          <p:cNvPicPr>
            <a:picLocks noChangeAspect="1"/>
          </p:cNvPicPr>
          <p:nvPr/>
        </p:nvPicPr>
        <p:blipFill>
          <a:blip r:embed="rId2"/>
          <a:stretch>
            <a:fillRect/>
          </a:stretch>
        </p:blipFill>
        <p:spPr>
          <a:xfrm rot="10800000">
            <a:off x="8956702" y="4562397"/>
            <a:ext cx="1192586" cy="1148416"/>
          </a:xfrm>
          <a:prstGeom prst="rect">
            <a:avLst/>
          </a:prstGeom>
        </p:spPr>
      </p:pic>
      <p:pic>
        <p:nvPicPr>
          <p:cNvPr id="12" name="Picture 11">
            <a:extLst>
              <a:ext uri="{FF2B5EF4-FFF2-40B4-BE49-F238E27FC236}">
                <a16:creationId xmlns:a16="http://schemas.microsoft.com/office/drawing/2014/main" id="{2614962C-1012-9469-5FDE-5C289EB5FA8B}"/>
              </a:ext>
            </a:extLst>
          </p:cNvPr>
          <p:cNvPicPr>
            <a:picLocks noChangeAspect="1"/>
          </p:cNvPicPr>
          <p:nvPr/>
        </p:nvPicPr>
        <p:blipFill>
          <a:blip r:embed="rId2"/>
          <a:stretch>
            <a:fillRect/>
          </a:stretch>
        </p:blipFill>
        <p:spPr>
          <a:xfrm rot="16200000">
            <a:off x="1789371" y="4302591"/>
            <a:ext cx="1192587" cy="1148417"/>
          </a:xfrm>
          <a:prstGeom prst="rect">
            <a:avLst/>
          </a:prstGeom>
        </p:spPr>
      </p:pic>
      <p:pic>
        <p:nvPicPr>
          <p:cNvPr id="14" name="Picture 13">
            <a:extLst>
              <a:ext uri="{FF2B5EF4-FFF2-40B4-BE49-F238E27FC236}">
                <a16:creationId xmlns:a16="http://schemas.microsoft.com/office/drawing/2014/main" id="{907CEC1E-98B3-08E0-AB4E-BAE581A11E2E}"/>
              </a:ext>
            </a:extLst>
          </p:cNvPr>
          <p:cNvPicPr>
            <a:picLocks noChangeAspect="1"/>
          </p:cNvPicPr>
          <p:nvPr/>
        </p:nvPicPr>
        <p:blipFill>
          <a:blip r:embed="rId2"/>
          <a:stretch>
            <a:fillRect/>
          </a:stretch>
        </p:blipFill>
        <p:spPr>
          <a:xfrm>
            <a:off x="1872327" y="761796"/>
            <a:ext cx="1294152" cy="1246221"/>
          </a:xfrm>
          <a:prstGeom prst="rect">
            <a:avLst/>
          </a:prstGeom>
        </p:spPr>
      </p:pic>
    </p:spTree>
    <p:extLst>
      <p:ext uri="{BB962C8B-B14F-4D97-AF65-F5344CB8AC3E}">
        <p14:creationId xmlns:p14="http://schemas.microsoft.com/office/powerpoint/2010/main" val="3485349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42B11B-6BE3-E621-8EF6-00610E8A9263}"/>
              </a:ext>
            </a:extLst>
          </p:cNvPr>
          <p:cNvSpPr txBox="1"/>
          <p:nvPr/>
        </p:nvSpPr>
        <p:spPr>
          <a:xfrm>
            <a:off x="1055077" y="1166842"/>
            <a:ext cx="9555982" cy="4524315"/>
          </a:xfrm>
          <a:prstGeom prst="rect">
            <a:avLst/>
          </a:prstGeom>
          <a:noFill/>
        </p:spPr>
        <p:txBody>
          <a:bodyPr wrap="square" rtlCol="0">
            <a:spAutoFit/>
          </a:bodyPr>
          <a:lstStyle/>
          <a:p>
            <a:r>
              <a:rPr lang="en-US" sz="5400" dirty="0">
                <a:effectLst/>
                <a:latin typeface="Calibri" panose="020F0502020204030204" pitchFamily="34" charset="0"/>
                <a:ea typeface="Calibri" panose="020F0502020204030204" pitchFamily="34" charset="0"/>
                <a:cs typeface="Times New Roman" panose="02020603050405020304" pitchFamily="18" charset="0"/>
              </a:rPr>
              <a:t>Optimism says “Don’t worry, it probably won’t happen.” </a:t>
            </a:r>
          </a:p>
          <a:p>
            <a:endParaRPr lang="en-US" sz="5400" dirty="0">
              <a:latin typeface="Calibri" panose="020F0502020204030204" pitchFamily="34" charset="0"/>
              <a:ea typeface="Calibri" panose="020F0502020204030204" pitchFamily="34" charset="0"/>
              <a:cs typeface="Times New Roman" panose="02020603050405020304" pitchFamily="18" charset="0"/>
            </a:endParaRPr>
          </a:p>
          <a:p>
            <a:r>
              <a:rPr lang="en-US" sz="5400" dirty="0">
                <a:effectLst/>
                <a:latin typeface="Calibri" panose="020F0502020204030204" pitchFamily="34" charset="0"/>
                <a:ea typeface="Calibri" panose="020F0502020204030204" pitchFamily="34" charset="0"/>
                <a:cs typeface="Times New Roman" panose="02020603050405020304" pitchFamily="18" charset="0"/>
              </a:rPr>
              <a:t>Hope says, “It may happen, but God will keep us.”</a:t>
            </a:r>
          </a:p>
          <a:p>
            <a:endParaRPr lang="en-US" dirty="0"/>
          </a:p>
        </p:txBody>
      </p:sp>
    </p:spTree>
    <p:extLst>
      <p:ext uri="{BB962C8B-B14F-4D97-AF65-F5344CB8AC3E}">
        <p14:creationId xmlns:p14="http://schemas.microsoft.com/office/powerpoint/2010/main" val="1656936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9609E-6F2B-E6DA-DDFD-D826CBADF34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48A4AAA-4DE2-DB5C-BD2F-278E3BECD48B}"/>
              </a:ext>
            </a:extLst>
          </p:cNvPr>
          <p:cNvSpPr txBox="1"/>
          <p:nvPr/>
        </p:nvSpPr>
        <p:spPr>
          <a:xfrm>
            <a:off x="1195754" y="1287422"/>
            <a:ext cx="10369899" cy="2800767"/>
          </a:xfrm>
          <a:prstGeom prst="rect">
            <a:avLst/>
          </a:prstGeom>
          <a:noFill/>
        </p:spPr>
        <p:txBody>
          <a:bodyPr wrap="square" rtlCol="0">
            <a:spAutoFit/>
          </a:bodyPr>
          <a:lstStyle/>
          <a:p>
            <a:r>
              <a:rPr lang="en-US" sz="4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Song of Solomon 8:5</a:t>
            </a:r>
          </a:p>
          <a:p>
            <a:endParaRPr lang="en-US" sz="4400" dirty="0">
              <a:latin typeface="Calibri" panose="020F0502020204030204" pitchFamily="34" charset="0"/>
              <a:ea typeface="Calibri" panose="020F0502020204030204" pitchFamily="34" charset="0"/>
              <a:cs typeface="Times New Roman" panose="02020603050405020304" pitchFamily="18" charset="0"/>
            </a:endParaRPr>
          </a:p>
          <a:p>
            <a:r>
              <a:rPr lang="en-US" sz="4400" dirty="0">
                <a:effectLst/>
                <a:latin typeface="Calibri" panose="020F0502020204030204" pitchFamily="34" charset="0"/>
                <a:ea typeface="Calibri" panose="020F0502020204030204" pitchFamily="34" charset="0"/>
                <a:cs typeface="Times New Roman" panose="02020603050405020304" pitchFamily="18" charset="0"/>
              </a:rPr>
              <a:t>Who is this coming up from the wilderness, leaning on her beloved?</a:t>
            </a:r>
            <a:endParaRPr lang="en-US" sz="4400" dirty="0"/>
          </a:p>
        </p:txBody>
      </p:sp>
    </p:spTree>
    <p:extLst>
      <p:ext uri="{BB962C8B-B14F-4D97-AF65-F5344CB8AC3E}">
        <p14:creationId xmlns:p14="http://schemas.microsoft.com/office/powerpoint/2010/main" val="2555355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207EDB-D51E-59F1-674E-98C093B02A7A}"/>
              </a:ext>
            </a:extLst>
          </p:cNvPr>
          <p:cNvSpPr txBox="1"/>
          <p:nvPr/>
        </p:nvSpPr>
        <p:spPr>
          <a:xfrm>
            <a:off x="1135464" y="777643"/>
            <a:ext cx="10369899" cy="5604163"/>
          </a:xfrm>
          <a:prstGeom prst="rect">
            <a:avLst/>
          </a:prstGeom>
          <a:noFill/>
        </p:spPr>
        <p:txBody>
          <a:bodyPr wrap="square">
            <a:spAutoFit/>
          </a:bodyPr>
          <a:lstStyle/>
          <a:p>
            <a:pPr marR="0" lvl="0">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Our topics</a:t>
            </a:r>
          </a:p>
          <a:p>
            <a:pPr marL="342900" marR="0" lvl="0" indent="-342900">
              <a:lnSpc>
                <a:spcPct val="107000"/>
              </a:lnSpc>
              <a:spcBef>
                <a:spcPts val="0"/>
              </a:spcBef>
              <a:spcAft>
                <a:spcPts val="0"/>
              </a:spcAft>
              <a:buFont typeface="+mj-lt"/>
              <a:buAutoNum type="arabicParenR"/>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Biblical truths about suffering</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Why is there evil and why do we suffer?</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What are the sources of suffering</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Wrong thinking about suffering both Christian and non-Christian</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Suffering gives us two choices</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Jesus can relate to our pain because He has experienced it Himself</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How should we respond to our own suffering</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How should we respond to other people’s suffering</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Biblical people who suffered and how they responded</a:t>
            </a:r>
          </a:p>
          <a:p>
            <a:pPr marL="342900" marR="0" lvl="0" indent="-342900">
              <a:lnSpc>
                <a:spcPct val="107000"/>
              </a:lnSpc>
              <a:spcBef>
                <a:spcPts val="0"/>
              </a:spcBef>
              <a:spcAft>
                <a:spcPts val="8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Book of Lamentations</a:t>
            </a:r>
          </a:p>
        </p:txBody>
      </p:sp>
    </p:spTree>
    <p:extLst>
      <p:ext uri="{BB962C8B-B14F-4D97-AF65-F5344CB8AC3E}">
        <p14:creationId xmlns:p14="http://schemas.microsoft.com/office/powerpoint/2010/main" val="1188929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CAA10B-8289-3DFD-2B7F-2BAC6C004457}"/>
              </a:ext>
            </a:extLst>
          </p:cNvPr>
          <p:cNvSpPr txBox="1"/>
          <p:nvPr/>
        </p:nvSpPr>
        <p:spPr>
          <a:xfrm>
            <a:off x="582804" y="773723"/>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Biblical Truths about Suffering</a:t>
            </a:r>
          </a:p>
        </p:txBody>
      </p:sp>
      <p:sp>
        <p:nvSpPr>
          <p:cNvPr id="3" name="TextBox 2">
            <a:extLst>
              <a:ext uri="{FF2B5EF4-FFF2-40B4-BE49-F238E27FC236}">
                <a16:creationId xmlns:a16="http://schemas.microsoft.com/office/drawing/2014/main" id="{A1E0EE1C-C40B-B970-BAF5-63AB8403A406}"/>
              </a:ext>
            </a:extLst>
          </p:cNvPr>
          <p:cNvSpPr txBox="1"/>
          <p:nvPr/>
        </p:nvSpPr>
        <p:spPr>
          <a:xfrm>
            <a:off x="582804" y="1861476"/>
            <a:ext cx="10229222" cy="461665"/>
          </a:xfrm>
          <a:prstGeom prst="rect">
            <a:avLst/>
          </a:prstGeom>
          <a:noFill/>
        </p:spPr>
        <p:txBody>
          <a:bodyPr wrap="square" rtlCol="0">
            <a:spAutoFit/>
          </a:bodyPr>
          <a:lstStyle/>
          <a:p>
            <a:r>
              <a:rPr lang="en-US" sz="2400" dirty="0"/>
              <a:t>1) Suffering in the world/universe started with rebellion</a:t>
            </a:r>
          </a:p>
        </p:txBody>
      </p:sp>
      <p:pic>
        <p:nvPicPr>
          <p:cNvPr id="6" name="Picture 5">
            <a:extLst>
              <a:ext uri="{FF2B5EF4-FFF2-40B4-BE49-F238E27FC236}">
                <a16:creationId xmlns:a16="http://schemas.microsoft.com/office/drawing/2014/main" id="{41DEEC7B-9E83-F61A-5BD2-F612EBA35BFC}"/>
              </a:ext>
            </a:extLst>
          </p:cNvPr>
          <p:cNvPicPr>
            <a:picLocks noChangeAspect="1"/>
          </p:cNvPicPr>
          <p:nvPr/>
        </p:nvPicPr>
        <p:blipFill>
          <a:blip r:embed="rId3"/>
          <a:stretch>
            <a:fillRect/>
          </a:stretch>
        </p:blipFill>
        <p:spPr>
          <a:xfrm>
            <a:off x="4838274" y="2985701"/>
            <a:ext cx="2515452" cy="3444420"/>
          </a:xfrm>
          <a:prstGeom prst="rect">
            <a:avLst/>
          </a:prstGeom>
        </p:spPr>
      </p:pic>
    </p:spTree>
    <p:extLst>
      <p:ext uri="{BB962C8B-B14F-4D97-AF65-F5344CB8AC3E}">
        <p14:creationId xmlns:p14="http://schemas.microsoft.com/office/powerpoint/2010/main" val="423443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CAA10B-8289-3DFD-2B7F-2BAC6C004457}"/>
              </a:ext>
            </a:extLst>
          </p:cNvPr>
          <p:cNvSpPr txBox="1"/>
          <p:nvPr/>
        </p:nvSpPr>
        <p:spPr>
          <a:xfrm>
            <a:off x="582804" y="773723"/>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Biblical Truths about Suffering</a:t>
            </a:r>
          </a:p>
        </p:txBody>
      </p:sp>
      <p:sp>
        <p:nvSpPr>
          <p:cNvPr id="3" name="TextBox 2">
            <a:extLst>
              <a:ext uri="{FF2B5EF4-FFF2-40B4-BE49-F238E27FC236}">
                <a16:creationId xmlns:a16="http://schemas.microsoft.com/office/drawing/2014/main" id="{A1E0EE1C-C40B-B970-BAF5-63AB8403A406}"/>
              </a:ext>
            </a:extLst>
          </p:cNvPr>
          <p:cNvSpPr txBox="1"/>
          <p:nvPr/>
        </p:nvSpPr>
        <p:spPr>
          <a:xfrm>
            <a:off x="582804" y="1861476"/>
            <a:ext cx="10229222" cy="461665"/>
          </a:xfrm>
          <a:prstGeom prst="rect">
            <a:avLst/>
          </a:prstGeom>
          <a:noFill/>
        </p:spPr>
        <p:txBody>
          <a:bodyPr wrap="square" rtlCol="0">
            <a:spAutoFit/>
          </a:bodyPr>
          <a:lstStyle/>
          <a:p>
            <a:r>
              <a:rPr lang="en-US" sz="2400" dirty="0"/>
              <a:t>1) Suffering in the world/universe started with rebellion</a:t>
            </a:r>
          </a:p>
        </p:txBody>
      </p:sp>
      <p:sp>
        <p:nvSpPr>
          <p:cNvPr id="4" name="TextBox 3">
            <a:extLst>
              <a:ext uri="{FF2B5EF4-FFF2-40B4-BE49-F238E27FC236}">
                <a16:creationId xmlns:a16="http://schemas.microsoft.com/office/drawing/2014/main" id="{B918E63B-F58F-DBC0-85DE-850F20EECDB2}"/>
              </a:ext>
            </a:extLst>
          </p:cNvPr>
          <p:cNvSpPr txBox="1"/>
          <p:nvPr/>
        </p:nvSpPr>
        <p:spPr>
          <a:xfrm>
            <a:off x="582804" y="2472175"/>
            <a:ext cx="10952704" cy="461665"/>
          </a:xfrm>
          <a:prstGeom prst="rect">
            <a:avLst/>
          </a:prstGeom>
          <a:noFill/>
        </p:spPr>
        <p:txBody>
          <a:bodyPr wrap="square" rtlCol="0">
            <a:spAutoFit/>
          </a:bodyPr>
          <a:lstStyle/>
          <a:p>
            <a:r>
              <a:rPr lang="en-US" sz="2400" dirty="0"/>
              <a:t>2) </a:t>
            </a:r>
            <a:r>
              <a:rPr lang="en-US" sz="2400" dirty="0">
                <a:effectLst/>
                <a:latin typeface="Calibri" panose="020F0502020204030204" pitchFamily="34" charset="0"/>
                <a:ea typeface="Calibri" panose="020F0502020204030204" pitchFamily="34" charset="0"/>
                <a:cs typeface="Times New Roman" panose="02020603050405020304" pitchFamily="18" charset="0"/>
              </a:rPr>
              <a:t>Those who deserve judgment, apart from mercy, will suffer but so will the innocent</a:t>
            </a:r>
            <a:endParaRPr lang="en-US" sz="2400" dirty="0"/>
          </a:p>
        </p:txBody>
      </p:sp>
    </p:spTree>
    <p:extLst>
      <p:ext uri="{BB962C8B-B14F-4D97-AF65-F5344CB8AC3E}">
        <p14:creationId xmlns:p14="http://schemas.microsoft.com/office/powerpoint/2010/main" val="75880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9618BE-C6A9-BC0D-9ADD-189FEEE97FDD}"/>
              </a:ext>
            </a:extLst>
          </p:cNvPr>
          <p:cNvSpPr txBox="1"/>
          <p:nvPr/>
        </p:nvSpPr>
        <p:spPr>
          <a:xfrm>
            <a:off x="1045029" y="703385"/>
            <a:ext cx="10269415" cy="1569660"/>
          </a:xfrm>
          <a:prstGeom prst="rect">
            <a:avLst/>
          </a:prstGeom>
          <a:noFill/>
        </p:spPr>
        <p:txBody>
          <a:bodyPr wrap="square" rtlCol="0">
            <a:spAutoFit/>
          </a:bodyPr>
          <a:lstStyle/>
          <a:p>
            <a:r>
              <a:rPr lang="en-US" sz="3200" dirty="0">
                <a:solidFill>
                  <a:schemeClr val="accent2">
                    <a:lumMod val="75000"/>
                  </a:schemeClr>
                </a:solidFill>
              </a:rPr>
              <a:t>Proverbs 11:21</a:t>
            </a:r>
          </a:p>
          <a:p>
            <a:endParaRPr lang="en-US" sz="3200" dirty="0"/>
          </a:p>
          <a:p>
            <a:r>
              <a:rPr lang="en-US" sz="3200" dirty="0">
                <a:effectLst/>
                <a:latin typeface="Calibri" panose="020F0502020204030204" pitchFamily="34" charset="0"/>
                <a:ea typeface="Calibri" panose="020F0502020204030204" pitchFamily="34" charset="0"/>
                <a:cs typeface="Times New Roman" panose="02020603050405020304" pitchFamily="18" charset="0"/>
              </a:rPr>
              <a:t>Be assured, the evil person will not go unpunished</a:t>
            </a:r>
            <a:endParaRPr lang="en-US" sz="3200" dirty="0"/>
          </a:p>
        </p:txBody>
      </p:sp>
    </p:spTree>
    <p:extLst>
      <p:ext uri="{BB962C8B-B14F-4D97-AF65-F5344CB8AC3E}">
        <p14:creationId xmlns:p14="http://schemas.microsoft.com/office/powerpoint/2010/main" val="3804709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20C883-A59F-716B-4DD3-1A89C904D18D}"/>
              </a:ext>
            </a:extLst>
          </p:cNvPr>
          <p:cNvSpPr txBox="1"/>
          <p:nvPr/>
        </p:nvSpPr>
        <p:spPr>
          <a:xfrm>
            <a:off x="884257" y="756138"/>
            <a:ext cx="3567164" cy="5509200"/>
          </a:xfrm>
          <a:prstGeom prst="rect">
            <a:avLst/>
          </a:prstGeom>
          <a:noFill/>
        </p:spPr>
        <p:txBody>
          <a:bodyPr wrap="square" rtlCol="0">
            <a:spAutoFit/>
          </a:bodyPr>
          <a:lstStyle/>
          <a:p>
            <a:r>
              <a:rPr lang="en-US" sz="3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Luke 13:4</a:t>
            </a:r>
          </a:p>
          <a:p>
            <a:endParaRPr lang="en-US" sz="3200" dirty="0">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Calibri" panose="020F0502020204030204" pitchFamily="34" charset="0"/>
                <a:ea typeface="Calibri" panose="020F0502020204030204" pitchFamily="34" charset="0"/>
                <a:cs typeface="Times New Roman" panose="02020603050405020304" pitchFamily="18" charset="0"/>
              </a:rPr>
              <a:t>Or do you think that those eighteen on whom the tower in Siloam fell and killed them were worse offenders than all the other people who live in Jerusalem?</a:t>
            </a:r>
          </a:p>
        </p:txBody>
      </p:sp>
      <p:pic>
        <p:nvPicPr>
          <p:cNvPr id="5" name="Picture 4">
            <a:extLst>
              <a:ext uri="{FF2B5EF4-FFF2-40B4-BE49-F238E27FC236}">
                <a16:creationId xmlns:a16="http://schemas.microsoft.com/office/drawing/2014/main" id="{74E8FFD7-7E69-7C51-8FFF-BD0461BE4517}"/>
              </a:ext>
            </a:extLst>
          </p:cNvPr>
          <p:cNvPicPr>
            <a:picLocks noChangeAspect="1"/>
          </p:cNvPicPr>
          <p:nvPr/>
        </p:nvPicPr>
        <p:blipFill>
          <a:blip r:embed="rId2"/>
          <a:stretch>
            <a:fillRect/>
          </a:stretch>
        </p:blipFill>
        <p:spPr>
          <a:xfrm>
            <a:off x="6471767" y="756138"/>
            <a:ext cx="3528866" cy="5509200"/>
          </a:xfrm>
          <a:prstGeom prst="rect">
            <a:avLst/>
          </a:prstGeom>
        </p:spPr>
      </p:pic>
    </p:spTree>
    <p:extLst>
      <p:ext uri="{BB962C8B-B14F-4D97-AF65-F5344CB8AC3E}">
        <p14:creationId xmlns:p14="http://schemas.microsoft.com/office/powerpoint/2010/main" val="2259574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E3D0E-0E72-76BA-0BB9-EEF6BF8B821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FBEE1DB-5D17-A798-B280-89B46F07A3D4}"/>
              </a:ext>
            </a:extLst>
          </p:cNvPr>
          <p:cNvSpPr txBox="1"/>
          <p:nvPr/>
        </p:nvSpPr>
        <p:spPr>
          <a:xfrm>
            <a:off x="582804" y="773723"/>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Biblical Truths about Suffering</a:t>
            </a:r>
          </a:p>
        </p:txBody>
      </p:sp>
      <p:sp>
        <p:nvSpPr>
          <p:cNvPr id="3" name="TextBox 2">
            <a:extLst>
              <a:ext uri="{FF2B5EF4-FFF2-40B4-BE49-F238E27FC236}">
                <a16:creationId xmlns:a16="http://schemas.microsoft.com/office/drawing/2014/main" id="{9B107A0E-8EBB-3F44-154C-7B5AC1182653}"/>
              </a:ext>
            </a:extLst>
          </p:cNvPr>
          <p:cNvSpPr txBox="1"/>
          <p:nvPr/>
        </p:nvSpPr>
        <p:spPr>
          <a:xfrm>
            <a:off x="582804" y="1861476"/>
            <a:ext cx="10229222" cy="461665"/>
          </a:xfrm>
          <a:prstGeom prst="rect">
            <a:avLst/>
          </a:prstGeom>
          <a:noFill/>
        </p:spPr>
        <p:txBody>
          <a:bodyPr wrap="square" rtlCol="0">
            <a:spAutoFit/>
          </a:bodyPr>
          <a:lstStyle/>
          <a:p>
            <a:r>
              <a:rPr lang="en-US" sz="2400" dirty="0"/>
              <a:t>1) Suffering in the world/universe started with rebellion</a:t>
            </a:r>
          </a:p>
        </p:txBody>
      </p:sp>
      <p:sp>
        <p:nvSpPr>
          <p:cNvPr id="4" name="TextBox 3">
            <a:extLst>
              <a:ext uri="{FF2B5EF4-FFF2-40B4-BE49-F238E27FC236}">
                <a16:creationId xmlns:a16="http://schemas.microsoft.com/office/drawing/2014/main" id="{536F2BF2-EDEF-F057-677C-8924819CFA66}"/>
              </a:ext>
            </a:extLst>
          </p:cNvPr>
          <p:cNvSpPr txBox="1"/>
          <p:nvPr/>
        </p:nvSpPr>
        <p:spPr>
          <a:xfrm>
            <a:off x="582804" y="2472175"/>
            <a:ext cx="10952704" cy="461665"/>
          </a:xfrm>
          <a:prstGeom prst="rect">
            <a:avLst/>
          </a:prstGeom>
          <a:noFill/>
        </p:spPr>
        <p:txBody>
          <a:bodyPr wrap="square" rtlCol="0">
            <a:spAutoFit/>
          </a:bodyPr>
          <a:lstStyle/>
          <a:p>
            <a:r>
              <a:rPr lang="en-US" sz="2400" dirty="0"/>
              <a:t>2) </a:t>
            </a:r>
            <a:r>
              <a:rPr lang="en-US" sz="2400" dirty="0">
                <a:effectLst/>
                <a:latin typeface="Calibri" panose="020F0502020204030204" pitchFamily="34" charset="0"/>
                <a:ea typeface="Calibri" panose="020F0502020204030204" pitchFamily="34" charset="0"/>
                <a:cs typeface="Times New Roman" panose="02020603050405020304" pitchFamily="18" charset="0"/>
              </a:rPr>
              <a:t>Those who deserve judgment, apart from mercy, will suffer but so will the innocent</a:t>
            </a:r>
            <a:endParaRPr lang="en-US" sz="2400" dirty="0"/>
          </a:p>
        </p:txBody>
      </p:sp>
      <p:sp>
        <p:nvSpPr>
          <p:cNvPr id="5" name="TextBox 4">
            <a:extLst>
              <a:ext uri="{FF2B5EF4-FFF2-40B4-BE49-F238E27FC236}">
                <a16:creationId xmlns:a16="http://schemas.microsoft.com/office/drawing/2014/main" id="{6C901804-485C-3315-CDBF-6BB4E540EB48}"/>
              </a:ext>
            </a:extLst>
          </p:cNvPr>
          <p:cNvSpPr txBox="1"/>
          <p:nvPr/>
        </p:nvSpPr>
        <p:spPr>
          <a:xfrm>
            <a:off x="582804" y="3082874"/>
            <a:ext cx="10952704" cy="461665"/>
          </a:xfrm>
          <a:prstGeom prst="rect">
            <a:avLst/>
          </a:prstGeom>
          <a:noFill/>
        </p:spPr>
        <p:txBody>
          <a:bodyPr wrap="square" rtlCol="0">
            <a:spAutoFit/>
          </a:bodyPr>
          <a:lstStyle/>
          <a:p>
            <a:r>
              <a:rPr lang="en-US" sz="2400" dirty="0"/>
              <a:t>3) God does whatever He pleases</a:t>
            </a:r>
          </a:p>
        </p:txBody>
      </p:sp>
    </p:spTree>
    <p:extLst>
      <p:ext uri="{BB962C8B-B14F-4D97-AF65-F5344CB8AC3E}">
        <p14:creationId xmlns:p14="http://schemas.microsoft.com/office/powerpoint/2010/main" val="4089345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C0D7FB-4717-C1F3-BBC2-AFEA0AB9777A}"/>
              </a:ext>
            </a:extLst>
          </p:cNvPr>
          <p:cNvSpPr txBox="1"/>
          <p:nvPr/>
        </p:nvSpPr>
        <p:spPr>
          <a:xfrm>
            <a:off x="1505158" y="910085"/>
            <a:ext cx="9181683" cy="4235775"/>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Isaiah 46:9-10</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9 Remember the former things long past,</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For I am God, and there is no other;</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 am God, and there is no one like Me,</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10 Declaring the end from the beginning,</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from ancient times things which have not been done,</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Saying, ‘My plan </a:t>
            </a:r>
            <a:r>
              <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will</a:t>
            </a:r>
            <a:r>
              <a:rPr lang="en-US" sz="2800" dirty="0">
                <a:effectLst/>
                <a:latin typeface="Calibri" panose="020F0502020204030204" pitchFamily="34" charset="0"/>
                <a:ea typeface="Calibri" panose="020F0502020204030204" pitchFamily="34" charset="0"/>
                <a:cs typeface="Times New Roman" panose="02020603050405020304" pitchFamily="18" charset="0"/>
              </a:rPr>
              <a:t> be established,</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I will accomplish all My good pleasure’</a:t>
            </a:r>
          </a:p>
        </p:txBody>
      </p:sp>
    </p:spTree>
    <p:extLst>
      <p:ext uri="{BB962C8B-B14F-4D97-AF65-F5344CB8AC3E}">
        <p14:creationId xmlns:p14="http://schemas.microsoft.com/office/powerpoint/2010/main" val="23883987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34986C-3032-1D9A-1B01-ACE278A2E6F8}"/>
              </a:ext>
            </a:extLst>
          </p:cNvPr>
          <p:cNvSpPr txBox="1"/>
          <p:nvPr/>
        </p:nvSpPr>
        <p:spPr>
          <a:xfrm>
            <a:off x="946219" y="592743"/>
            <a:ext cx="10299561" cy="2677656"/>
          </a:xfrm>
          <a:prstGeom prst="rect">
            <a:avLst/>
          </a:prstGeom>
          <a:noFill/>
        </p:spPr>
        <p:txBody>
          <a:bodyPr wrap="square">
            <a:spAutoFit/>
          </a:bodyPr>
          <a:lstStyle/>
          <a:p>
            <a:pPr marL="0" marR="0">
              <a:spcBef>
                <a:spcPts val="0"/>
              </a:spcBef>
              <a:spcAft>
                <a:spcPts val="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Job 34:14-15</a:t>
            </a:r>
          </a:p>
          <a:p>
            <a:pPr marL="0" marR="0">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14 If He were to determine to do so,</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If He were to gather His spirit and His breath to Himself,</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15 Humanity would perish together,</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mankind would return to dust.</a:t>
            </a:r>
          </a:p>
        </p:txBody>
      </p:sp>
      <p:pic>
        <p:nvPicPr>
          <p:cNvPr id="5" name="Picture 4">
            <a:extLst>
              <a:ext uri="{FF2B5EF4-FFF2-40B4-BE49-F238E27FC236}">
                <a16:creationId xmlns:a16="http://schemas.microsoft.com/office/drawing/2014/main" id="{1F94AD91-8AA5-D5FB-9867-420D9A7A44E5}"/>
              </a:ext>
            </a:extLst>
          </p:cNvPr>
          <p:cNvPicPr>
            <a:picLocks noChangeAspect="1"/>
          </p:cNvPicPr>
          <p:nvPr/>
        </p:nvPicPr>
        <p:blipFill>
          <a:blip r:embed="rId2"/>
          <a:stretch>
            <a:fillRect/>
          </a:stretch>
        </p:blipFill>
        <p:spPr>
          <a:xfrm>
            <a:off x="3482335" y="3810135"/>
            <a:ext cx="5227330" cy="2632577"/>
          </a:xfrm>
          <a:prstGeom prst="rect">
            <a:avLst/>
          </a:prstGeom>
        </p:spPr>
      </p:pic>
    </p:spTree>
    <p:extLst>
      <p:ext uri="{BB962C8B-B14F-4D97-AF65-F5344CB8AC3E}">
        <p14:creationId xmlns:p14="http://schemas.microsoft.com/office/powerpoint/2010/main" val="3614951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238447-2546-CEFE-3C6D-3BB4102AB017}"/>
              </a:ext>
            </a:extLst>
          </p:cNvPr>
          <p:cNvSpPr txBox="1"/>
          <p:nvPr/>
        </p:nvSpPr>
        <p:spPr>
          <a:xfrm>
            <a:off x="1284096" y="1221435"/>
            <a:ext cx="9623808" cy="1384995"/>
          </a:xfrm>
          <a:prstGeom prst="rect">
            <a:avLst/>
          </a:prstGeom>
          <a:noFill/>
        </p:spPr>
        <p:txBody>
          <a:bodyPr wrap="square">
            <a:spAutoFit/>
          </a:bodyPr>
          <a:lstStyle/>
          <a:p>
            <a:pPr marL="0" marR="0">
              <a:spcBef>
                <a:spcPts val="0"/>
              </a:spcBef>
              <a:spcAft>
                <a:spcPts val="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115:3</a:t>
            </a:r>
          </a:p>
          <a:p>
            <a:pPr marL="0" marR="0">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But our God is in the heavens; He does whatever He pleases.</a:t>
            </a:r>
          </a:p>
        </p:txBody>
      </p:sp>
    </p:spTree>
    <p:extLst>
      <p:ext uri="{BB962C8B-B14F-4D97-AF65-F5344CB8AC3E}">
        <p14:creationId xmlns:p14="http://schemas.microsoft.com/office/powerpoint/2010/main" val="30130877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4C6C6-EA32-5A57-F744-0018C20C3CA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C3E1554-E4B0-69D7-713D-DDCF51CEF817}"/>
              </a:ext>
            </a:extLst>
          </p:cNvPr>
          <p:cNvSpPr txBox="1"/>
          <p:nvPr/>
        </p:nvSpPr>
        <p:spPr>
          <a:xfrm>
            <a:off x="582804" y="773723"/>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Biblical Truths about Suffering</a:t>
            </a:r>
          </a:p>
        </p:txBody>
      </p:sp>
      <p:sp>
        <p:nvSpPr>
          <p:cNvPr id="3" name="TextBox 2">
            <a:extLst>
              <a:ext uri="{FF2B5EF4-FFF2-40B4-BE49-F238E27FC236}">
                <a16:creationId xmlns:a16="http://schemas.microsoft.com/office/drawing/2014/main" id="{E5477E9F-3D98-266E-2546-408467BA8711}"/>
              </a:ext>
            </a:extLst>
          </p:cNvPr>
          <p:cNvSpPr txBox="1"/>
          <p:nvPr/>
        </p:nvSpPr>
        <p:spPr>
          <a:xfrm>
            <a:off x="582804" y="1861476"/>
            <a:ext cx="10229222" cy="461665"/>
          </a:xfrm>
          <a:prstGeom prst="rect">
            <a:avLst/>
          </a:prstGeom>
          <a:noFill/>
        </p:spPr>
        <p:txBody>
          <a:bodyPr wrap="square" rtlCol="0">
            <a:spAutoFit/>
          </a:bodyPr>
          <a:lstStyle/>
          <a:p>
            <a:r>
              <a:rPr lang="en-US" sz="2400" dirty="0"/>
              <a:t>1) Suffering in the world/universe started with rebellion</a:t>
            </a:r>
          </a:p>
        </p:txBody>
      </p:sp>
      <p:sp>
        <p:nvSpPr>
          <p:cNvPr id="4" name="TextBox 3">
            <a:extLst>
              <a:ext uri="{FF2B5EF4-FFF2-40B4-BE49-F238E27FC236}">
                <a16:creationId xmlns:a16="http://schemas.microsoft.com/office/drawing/2014/main" id="{3A688636-12B3-E52F-861C-BF3440C05FB6}"/>
              </a:ext>
            </a:extLst>
          </p:cNvPr>
          <p:cNvSpPr txBox="1"/>
          <p:nvPr/>
        </p:nvSpPr>
        <p:spPr>
          <a:xfrm>
            <a:off x="582804" y="2472175"/>
            <a:ext cx="10952704" cy="461665"/>
          </a:xfrm>
          <a:prstGeom prst="rect">
            <a:avLst/>
          </a:prstGeom>
          <a:noFill/>
        </p:spPr>
        <p:txBody>
          <a:bodyPr wrap="square" rtlCol="0">
            <a:spAutoFit/>
          </a:bodyPr>
          <a:lstStyle/>
          <a:p>
            <a:r>
              <a:rPr lang="en-US" sz="2400" dirty="0"/>
              <a:t>2) </a:t>
            </a:r>
            <a:r>
              <a:rPr lang="en-US" sz="2400" dirty="0">
                <a:effectLst/>
                <a:latin typeface="Calibri" panose="020F0502020204030204" pitchFamily="34" charset="0"/>
                <a:ea typeface="Calibri" panose="020F0502020204030204" pitchFamily="34" charset="0"/>
                <a:cs typeface="Times New Roman" panose="02020603050405020304" pitchFamily="18" charset="0"/>
              </a:rPr>
              <a:t>Those who deserve judgment, apart from mercy, will suffer but so will the innocent</a:t>
            </a:r>
            <a:endParaRPr lang="en-US" sz="2400" dirty="0"/>
          </a:p>
        </p:txBody>
      </p:sp>
      <p:sp>
        <p:nvSpPr>
          <p:cNvPr id="5" name="TextBox 4">
            <a:extLst>
              <a:ext uri="{FF2B5EF4-FFF2-40B4-BE49-F238E27FC236}">
                <a16:creationId xmlns:a16="http://schemas.microsoft.com/office/drawing/2014/main" id="{422787CF-4DEC-58EC-7D4A-57F9BCC83C03}"/>
              </a:ext>
            </a:extLst>
          </p:cNvPr>
          <p:cNvSpPr txBox="1"/>
          <p:nvPr/>
        </p:nvSpPr>
        <p:spPr>
          <a:xfrm>
            <a:off x="582804" y="3082874"/>
            <a:ext cx="10952704" cy="461665"/>
          </a:xfrm>
          <a:prstGeom prst="rect">
            <a:avLst/>
          </a:prstGeom>
          <a:noFill/>
        </p:spPr>
        <p:txBody>
          <a:bodyPr wrap="square" rtlCol="0">
            <a:spAutoFit/>
          </a:bodyPr>
          <a:lstStyle/>
          <a:p>
            <a:r>
              <a:rPr lang="en-US" sz="2400" dirty="0"/>
              <a:t>3) God does whatever He pleases</a:t>
            </a:r>
          </a:p>
        </p:txBody>
      </p:sp>
      <p:sp>
        <p:nvSpPr>
          <p:cNvPr id="6" name="TextBox 5">
            <a:extLst>
              <a:ext uri="{FF2B5EF4-FFF2-40B4-BE49-F238E27FC236}">
                <a16:creationId xmlns:a16="http://schemas.microsoft.com/office/drawing/2014/main" id="{AA05109A-CE96-74E6-42C1-ADB39B03864E}"/>
              </a:ext>
            </a:extLst>
          </p:cNvPr>
          <p:cNvSpPr txBox="1"/>
          <p:nvPr/>
        </p:nvSpPr>
        <p:spPr>
          <a:xfrm>
            <a:off x="582804" y="3693573"/>
            <a:ext cx="10952704" cy="461665"/>
          </a:xfrm>
          <a:prstGeom prst="rect">
            <a:avLst/>
          </a:prstGeom>
          <a:noFill/>
        </p:spPr>
        <p:txBody>
          <a:bodyPr wrap="square" rtlCol="0">
            <a:spAutoFit/>
          </a:bodyPr>
          <a:lstStyle/>
          <a:p>
            <a:r>
              <a:rPr lang="en-US" sz="2400" dirty="0"/>
              <a:t>4) God is aware of our personal suffering and He cares</a:t>
            </a:r>
          </a:p>
        </p:txBody>
      </p:sp>
    </p:spTree>
    <p:extLst>
      <p:ext uri="{BB962C8B-B14F-4D97-AF65-F5344CB8AC3E}">
        <p14:creationId xmlns:p14="http://schemas.microsoft.com/office/powerpoint/2010/main" val="2781151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523E63-04F1-A9D3-CB11-A0FA1549941E}"/>
              </a:ext>
            </a:extLst>
          </p:cNvPr>
          <p:cNvSpPr txBox="1"/>
          <p:nvPr/>
        </p:nvSpPr>
        <p:spPr>
          <a:xfrm>
            <a:off x="1288698" y="468088"/>
            <a:ext cx="9985549" cy="1384995"/>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Exodus 1:14</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all their labors which they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violently</a:t>
            </a:r>
            <a:r>
              <a:rPr lang="en-US" sz="2800" dirty="0">
                <a:effectLst/>
                <a:latin typeface="Calibri" panose="020F0502020204030204" pitchFamily="34" charset="0"/>
                <a:ea typeface="Calibri" panose="020F0502020204030204" pitchFamily="34" charset="0"/>
                <a:cs typeface="Times New Roman" panose="02020603050405020304" pitchFamily="18" charset="0"/>
              </a:rPr>
              <a:t> had them perform as slaves.</a:t>
            </a:r>
            <a:endParaRPr lang="en-US" sz="2800" dirty="0"/>
          </a:p>
        </p:txBody>
      </p:sp>
      <p:sp>
        <p:nvSpPr>
          <p:cNvPr id="5" name="TextBox 4">
            <a:extLst>
              <a:ext uri="{FF2B5EF4-FFF2-40B4-BE49-F238E27FC236}">
                <a16:creationId xmlns:a16="http://schemas.microsoft.com/office/drawing/2014/main" id="{6FC703DD-5BCA-DF02-FC8F-BB08AEA6643E}"/>
              </a:ext>
            </a:extLst>
          </p:cNvPr>
          <p:cNvSpPr txBox="1"/>
          <p:nvPr/>
        </p:nvSpPr>
        <p:spPr>
          <a:xfrm>
            <a:off x="1288697" y="2286090"/>
            <a:ext cx="9985549" cy="2285819"/>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Exodus 4:31</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0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So the people believed; and when they heard that the Lord was concerned about the sons of Israel and that He had seen their affliction, they bowed low and worshiped.</a:t>
            </a:r>
          </a:p>
        </p:txBody>
      </p:sp>
      <p:sp>
        <p:nvSpPr>
          <p:cNvPr id="7" name="TextBox 6">
            <a:extLst>
              <a:ext uri="{FF2B5EF4-FFF2-40B4-BE49-F238E27FC236}">
                <a16:creationId xmlns:a16="http://schemas.microsoft.com/office/drawing/2014/main" id="{4A168E9C-9282-50FE-5F79-2CC33AF73C22}"/>
              </a:ext>
            </a:extLst>
          </p:cNvPr>
          <p:cNvSpPr txBox="1"/>
          <p:nvPr/>
        </p:nvSpPr>
        <p:spPr>
          <a:xfrm>
            <a:off x="1288697" y="5004916"/>
            <a:ext cx="10126227" cy="1557542"/>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13:1</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How long, Lord? Will You forget me forever? How long will You hide Your face from me?</a:t>
            </a:r>
          </a:p>
        </p:txBody>
      </p:sp>
    </p:spTree>
    <p:extLst>
      <p:ext uri="{BB962C8B-B14F-4D97-AF65-F5344CB8AC3E}">
        <p14:creationId xmlns:p14="http://schemas.microsoft.com/office/powerpoint/2010/main" val="4137890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F391E6-74B8-4046-8463-6490DB3F210A}"/>
              </a:ext>
            </a:extLst>
          </p:cNvPr>
          <p:cNvSpPr txBox="1"/>
          <p:nvPr/>
        </p:nvSpPr>
        <p:spPr>
          <a:xfrm>
            <a:off x="5564275" y="523743"/>
            <a:ext cx="4740310" cy="461665"/>
          </a:xfrm>
          <a:prstGeom prst="rect">
            <a:avLst/>
          </a:prstGeom>
          <a:noFill/>
        </p:spPr>
        <p:txBody>
          <a:bodyPr wrap="square">
            <a:spAutoFit/>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God made a promise (this is implied) </a:t>
            </a:r>
            <a:endParaRPr lang="en-US" sz="2400" dirty="0"/>
          </a:p>
        </p:txBody>
      </p:sp>
      <p:sp>
        <p:nvSpPr>
          <p:cNvPr id="5" name="TextBox 4">
            <a:extLst>
              <a:ext uri="{FF2B5EF4-FFF2-40B4-BE49-F238E27FC236}">
                <a16:creationId xmlns:a16="http://schemas.microsoft.com/office/drawing/2014/main" id="{E2D6B50C-93D9-389D-DCDC-2A0BC40FC381}"/>
              </a:ext>
            </a:extLst>
          </p:cNvPr>
          <p:cNvSpPr txBox="1"/>
          <p:nvPr/>
        </p:nvSpPr>
        <p:spPr>
          <a:xfrm>
            <a:off x="6523893" y="1798083"/>
            <a:ext cx="2821074" cy="461665"/>
          </a:xfrm>
          <a:prstGeom prst="rect">
            <a:avLst/>
          </a:prstGeom>
          <a:noFill/>
        </p:spPr>
        <p:txBody>
          <a:bodyPr wrap="square">
            <a:spAutoFit/>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The people believed </a:t>
            </a:r>
            <a:endParaRPr lang="en-US" sz="2400" dirty="0"/>
          </a:p>
        </p:txBody>
      </p:sp>
      <p:sp>
        <p:nvSpPr>
          <p:cNvPr id="7" name="TextBox 6">
            <a:extLst>
              <a:ext uri="{FF2B5EF4-FFF2-40B4-BE49-F238E27FC236}">
                <a16:creationId xmlns:a16="http://schemas.microsoft.com/office/drawing/2014/main" id="{5FE69D0A-4BA6-80A1-F540-55B99D50206F}"/>
              </a:ext>
            </a:extLst>
          </p:cNvPr>
          <p:cNvSpPr txBox="1"/>
          <p:nvPr/>
        </p:nvSpPr>
        <p:spPr>
          <a:xfrm>
            <a:off x="5579348" y="3072423"/>
            <a:ext cx="4710165" cy="461665"/>
          </a:xfrm>
          <a:prstGeom prst="rect">
            <a:avLst/>
          </a:prstGeom>
          <a:noFill/>
        </p:spPr>
        <p:txBody>
          <a:bodyPr wrap="square">
            <a:spAutoFit/>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They knew that God was concerned </a:t>
            </a:r>
            <a:endParaRPr lang="en-US" sz="2400" dirty="0"/>
          </a:p>
        </p:txBody>
      </p:sp>
      <p:sp>
        <p:nvSpPr>
          <p:cNvPr id="9" name="TextBox 8">
            <a:extLst>
              <a:ext uri="{FF2B5EF4-FFF2-40B4-BE49-F238E27FC236}">
                <a16:creationId xmlns:a16="http://schemas.microsoft.com/office/drawing/2014/main" id="{B03A52F9-0E20-A672-B7BE-735018BE38B6}"/>
              </a:ext>
            </a:extLst>
          </p:cNvPr>
          <p:cNvSpPr txBox="1"/>
          <p:nvPr/>
        </p:nvSpPr>
        <p:spPr>
          <a:xfrm>
            <a:off x="6132007" y="4346763"/>
            <a:ext cx="3896248" cy="461665"/>
          </a:xfrm>
          <a:prstGeom prst="rect">
            <a:avLst/>
          </a:prstGeom>
          <a:noFill/>
        </p:spPr>
        <p:txBody>
          <a:bodyPr wrap="square">
            <a:spAutoFit/>
          </a:bodyPr>
          <a:lstStyle/>
          <a:p>
            <a:r>
              <a:rPr lang="en-US" sz="2400" dirty="0">
                <a:latin typeface="Calibri" panose="020F0502020204030204" pitchFamily="34" charset="0"/>
                <a:ea typeface="Calibri" panose="020F0502020204030204" pitchFamily="34" charset="0"/>
                <a:cs typeface="Times New Roman" panose="02020603050405020304" pitchFamily="18" charset="0"/>
              </a:rPr>
              <a:t>God</a:t>
            </a:r>
            <a:r>
              <a:rPr lang="en-US" sz="2400" dirty="0">
                <a:effectLst/>
                <a:latin typeface="Calibri" panose="020F0502020204030204" pitchFamily="34" charset="0"/>
                <a:ea typeface="Calibri" panose="020F0502020204030204" pitchFamily="34" charset="0"/>
                <a:cs typeface="Times New Roman" panose="02020603050405020304" pitchFamily="18" charset="0"/>
              </a:rPr>
              <a:t> had seen their affliction</a:t>
            </a:r>
            <a:endParaRPr lang="en-US" sz="2400" dirty="0"/>
          </a:p>
        </p:txBody>
      </p:sp>
      <p:sp>
        <p:nvSpPr>
          <p:cNvPr id="11" name="TextBox 10">
            <a:extLst>
              <a:ext uri="{FF2B5EF4-FFF2-40B4-BE49-F238E27FC236}">
                <a16:creationId xmlns:a16="http://schemas.microsoft.com/office/drawing/2014/main" id="{FC77C77B-76D0-36CA-4180-B21513008AF0}"/>
              </a:ext>
            </a:extLst>
          </p:cNvPr>
          <p:cNvSpPr txBox="1"/>
          <p:nvPr/>
        </p:nvSpPr>
        <p:spPr>
          <a:xfrm>
            <a:off x="5750170" y="5621104"/>
            <a:ext cx="4368520" cy="461665"/>
          </a:xfrm>
          <a:prstGeom prst="rect">
            <a:avLst/>
          </a:prstGeom>
          <a:noFill/>
        </p:spPr>
        <p:txBody>
          <a:bodyPr wrap="square">
            <a:spAutoFit/>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They bowed low and worshipped</a:t>
            </a:r>
            <a:endParaRPr lang="en-US" sz="2400" dirty="0"/>
          </a:p>
        </p:txBody>
      </p:sp>
      <p:sp>
        <p:nvSpPr>
          <p:cNvPr id="12" name="Arrow: Down 11">
            <a:extLst>
              <a:ext uri="{FF2B5EF4-FFF2-40B4-BE49-F238E27FC236}">
                <a16:creationId xmlns:a16="http://schemas.microsoft.com/office/drawing/2014/main" id="{4FE81ED3-5EF4-2B8F-64C8-04AAA3E06C6D}"/>
              </a:ext>
            </a:extLst>
          </p:cNvPr>
          <p:cNvSpPr/>
          <p:nvPr/>
        </p:nvSpPr>
        <p:spPr>
          <a:xfrm>
            <a:off x="7646796" y="1155561"/>
            <a:ext cx="612949" cy="5627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F0DBEED8-A554-0069-ACF8-1070D02F9B51}"/>
              </a:ext>
            </a:extLst>
          </p:cNvPr>
          <p:cNvSpPr/>
          <p:nvPr/>
        </p:nvSpPr>
        <p:spPr>
          <a:xfrm>
            <a:off x="7656844" y="4933412"/>
            <a:ext cx="612949" cy="5627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id="{9F48A5CC-B488-5046-8BA8-C5ADA7D65E32}"/>
              </a:ext>
            </a:extLst>
          </p:cNvPr>
          <p:cNvSpPr/>
          <p:nvPr/>
        </p:nvSpPr>
        <p:spPr>
          <a:xfrm>
            <a:off x="7656844" y="3659071"/>
            <a:ext cx="612949" cy="5627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60D3602F-9781-E799-B992-1C7EF37C2A82}"/>
              </a:ext>
            </a:extLst>
          </p:cNvPr>
          <p:cNvSpPr/>
          <p:nvPr/>
        </p:nvSpPr>
        <p:spPr>
          <a:xfrm>
            <a:off x="7646796" y="2349640"/>
            <a:ext cx="612949" cy="5627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A4A4C3D-451B-D42C-B4DC-0B8194707C27}"/>
              </a:ext>
            </a:extLst>
          </p:cNvPr>
          <p:cNvSpPr txBox="1"/>
          <p:nvPr/>
        </p:nvSpPr>
        <p:spPr>
          <a:xfrm>
            <a:off x="514978" y="708128"/>
            <a:ext cx="4177602" cy="4887300"/>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Exodus 4:31</a:t>
            </a:r>
          </a:p>
          <a:p>
            <a:pPr marL="0" marR="0">
              <a:lnSpc>
                <a:spcPct val="107000"/>
              </a:lnSpc>
              <a:spcBef>
                <a:spcPts val="0"/>
              </a:spcBef>
              <a:spcAft>
                <a:spcPts val="800"/>
              </a:spcAft>
            </a:pPr>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7432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So the people believed; and when they heard that the Lord was concerned about the sons of Israel and that He had seen their affliction, they bowed low and worshiped.</a:t>
            </a:r>
          </a:p>
        </p:txBody>
      </p:sp>
    </p:spTree>
    <p:extLst>
      <p:ext uri="{BB962C8B-B14F-4D97-AF65-F5344CB8AC3E}">
        <p14:creationId xmlns:p14="http://schemas.microsoft.com/office/powerpoint/2010/main" val="2821452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C9E048-6089-0DD1-5194-A7B497E56E68}"/>
              </a:ext>
            </a:extLst>
          </p:cNvPr>
          <p:cNvSpPr txBox="1"/>
          <p:nvPr/>
        </p:nvSpPr>
        <p:spPr>
          <a:xfrm>
            <a:off x="1444450" y="696742"/>
            <a:ext cx="9794631" cy="1384995"/>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Samuel 2: 12</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Now the sons of Eli were useless men; they did not know the Lord.</a:t>
            </a:r>
            <a:endParaRPr lang="en-US" sz="2800" dirty="0"/>
          </a:p>
        </p:txBody>
      </p:sp>
      <p:pic>
        <p:nvPicPr>
          <p:cNvPr id="4" name="Picture 3">
            <a:extLst>
              <a:ext uri="{FF2B5EF4-FFF2-40B4-BE49-F238E27FC236}">
                <a16:creationId xmlns:a16="http://schemas.microsoft.com/office/drawing/2014/main" id="{62E0AA21-6F38-F307-EE19-666A61A39C8A}"/>
              </a:ext>
            </a:extLst>
          </p:cNvPr>
          <p:cNvPicPr>
            <a:picLocks noChangeAspect="1"/>
          </p:cNvPicPr>
          <p:nvPr/>
        </p:nvPicPr>
        <p:blipFill>
          <a:blip r:embed="rId3"/>
          <a:stretch>
            <a:fillRect/>
          </a:stretch>
        </p:blipFill>
        <p:spPr>
          <a:xfrm>
            <a:off x="3139835" y="2550232"/>
            <a:ext cx="5430008" cy="3867690"/>
          </a:xfrm>
          <a:prstGeom prst="rect">
            <a:avLst/>
          </a:prstGeom>
        </p:spPr>
      </p:pic>
    </p:spTree>
    <p:extLst>
      <p:ext uri="{BB962C8B-B14F-4D97-AF65-F5344CB8AC3E}">
        <p14:creationId xmlns:p14="http://schemas.microsoft.com/office/powerpoint/2010/main" val="252444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7469F63-EC02-6AD2-6A29-DAC64CD01E26}"/>
              </a:ext>
            </a:extLst>
          </p:cNvPr>
          <p:cNvPicPr>
            <a:picLocks noChangeAspect="1"/>
          </p:cNvPicPr>
          <p:nvPr/>
        </p:nvPicPr>
        <p:blipFill>
          <a:blip r:embed="rId2"/>
          <a:stretch>
            <a:fillRect/>
          </a:stretch>
        </p:blipFill>
        <p:spPr>
          <a:xfrm>
            <a:off x="7154426" y="497393"/>
            <a:ext cx="3697316" cy="5990066"/>
          </a:xfrm>
          <a:prstGeom prst="rect">
            <a:avLst/>
          </a:prstGeom>
        </p:spPr>
      </p:pic>
      <p:pic>
        <p:nvPicPr>
          <p:cNvPr id="7" name="Picture 6">
            <a:extLst>
              <a:ext uri="{FF2B5EF4-FFF2-40B4-BE49-F238E27FC236}">
                <a16:creationId xmlns:a16="http://schemas.microsoft.com/office/drawing/2014/main" id="{89EA230C-54F1-8D3A-F1FD-1154FDD39783}"/>
              </a:ext>
            </a:extLst>
          </p:cNvPr>
          <p:cNvPicPr>
            <a:picLocks noChangeAspect="1"/>
          </p:cNvPicPr>
          <p:nvPr/>
        </p:nvPicPr>
        <p:blipFill>
          <a:blip r:embed="rId3"/>
          <a:stretch>
            <a:fillRect/>
          </a:stretch>
        </p:blipFill>
        <p:spPr>
          <a:xfrm>
            <a:off x="1125415" y="497393"/>
            <a:ext cx="4076971" cy="5990066"/>
          </a:xfrm>
          <a:prstGeom prst="rect">
            <a:avLst/>
          </a:prstGeom>
        </p:spPr>
      </p:pic>
    </p:spTree>
    <p:extLst>
      <p:ext uri="{BB962C8B-B14F-4D97-AF65-F5344CB8AC3E}">
        <p14:creationId xmlns:p14="http://schemas.microsoft.com/office/powerpoint/2010/main" val="211648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BF6069C-EF02-4063-3868-72BD6200FB39}"/>
              </a:ext>
            </a:extLst>
          </p:cNvPr>
          <p:cNvSpPr txBox="1"/>
          <p:nvPr/>
        </p:nvSpPr>
        <p:spPr>
          <a:xfrm>
            <a:off x="381837" y="424543"/>
            <a:ext cx="10777276" cy="3145798"/>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102:19-20</a:t>
            </a:r>
          </a:p>
          <a:p>
            <a:pPr marL="0" marR="0">
              <a:lnSpc>
                <a:spcPct val="107000"/>
              </a:lnSpc>
              <a:spcBef>
                <a:spcPts val="0"/>
              </a:spcBef>
              <a:spcAft>
                <a:spcPts val="800"/>
              </a:spcAft>
            </a:pP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19 For He [God] looked down from His holy height; from heaven the Lord looked upon the earth,</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20 To hear the groaning of the prisoner, to set free those who were doomed to death,</a:t>
            </a:r>
          </a:p>
        </p:txBody>
      </p:sp>
      <p:pic>
        <p:nvPicPr>
          <p:cNvPr id="3" name="Picture 2">
            <a:extLst>
              <a:ext uri="{FF2B5EF4-FFF2-40B4-BE49-F238E27FC236}">
                <a16:creationId xmlns:a16="http://schemas.microsoft.com/office/drawing/2014/main" id="{A2F87B58-1AB7-A95C-B2D0-BD60429CC07A}"/>
              </a:ext>
            </a:extLst>
          </p:cNvPr>
          <p:cNvPicPr>
            <a:picLocks noChangeAspect="1"/>
          </p:cNvPicPr>
          <p:nvPr/>
        </p:nvPicPr>
        <p:blipFill>
          <a:blip r:embed="rId2"/>
          <a:stretch>
            <a:fillRect/>
          </a:stretch>
        </p:blipFill>
        <p:spPr>
          <a:xfrm>
            <a:off x="3861922" y="3748035"/>
            <a:ext cx="4468155" cy="2963572"/>
          </a:xfrm>
          <a:prstGeom prst="rect">
            <a:avLst/>
          </a:prstGeom>
        </p:spPr>
      </p:pic>
    </p:spTree>
    <p:extLst>
      <p:ext uri="{BB962C8B-B14F-4D97-AF65-F5344CB8AC3E}">
        <p14:creationId xmlns:p14="http://schemas.microsoft.com/office/powerpoint/2010/main" val="21745838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A3A1C3-90C0-1B0B-2C2E-7CD8EDDC8D5D}"/>
              </a:ext>
            </a:extLst>
          </p:cNvPr>
          <p:cNvPicPr>
            <a:picLocks noChangeAspect="1"/>
          </p:cNvPicPr>
          <p:nvPr/>
        </p:nvPicPr>
        <p:blipFill>
          <a:blip r:embed="rId2"/>
          <a:stretch>
            <a:fillRect/>
          </a:stretch>
        </p:blipFill>
        <p:spPr>
          <a:xfrm>
            <a:off x="795502" y="2114366"/>
            <a:ext cx="5134692" cy="2629267"/>
          </a:xfrm>
          <a:prstGeom prst="rect">
            <a:avLst/>
          </a:prstGeom>
        </p:spPr>
      </p:pic>
      <p:pic>
        <p:nvPicPr>
          <p:cNvPr id="5" name="Picture 4">
            <a:extLst>
              <a:ext uri="{FF2B5EF4-FFF2-40B4-BE49-F238E27FC236}">
                <a16:creationId xmlns:a16="http://schemas.microsoft.com/office/drawing/2014/main" id="{127641E9-0FB9-68A0-FD7E-5768EADC24B3}"/>
              </a:ext>
            </a:extLst>
          </p:cNvPr>
          <p:cNvPicPr>
            <a:picLocks noChangeAspect="1"/>
          </p:cNvPicPr>
          <p:nvPr/>
        </p:nvPicPr>
        <p:blipFill>
          <a:blip r:embed="rId3"/>
          <a:stretch>
            <a:fillRect/>
          </a:stretch>
        </p:blipFill>
        <p:spPr>
          <a:xfrm>
            <a:off x="7636748" y="1205027"/>
            <a:ext cx="2922936" cy="4447945"/>
          </a:xfrm>
          <a:prstGeom prst="rect">
            <a:avLst/>
          </a:prstGeom>
        </p:spPr>
      </p:pic>
    </p:spTree>
    <p:extLst>
      <p:ext uri="{BB962C8B-B14F-4D97-AF65-F5344CB8AC3E}">
        <p14:creationId xmlns:p14="http://schemas.microsoft.com/office/powerpoint/2010/main" val="5349627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793EB9-4963-65BE-CD38-B92DC46ACE09}"/>
              </a:ext>
            </a:extLst>
          </p:cNvPr>
          <p:cNvPicPr>
            <a:picLocks noChangeAspect="1"/>
          </p:cNvPicPr>
          <p:nvPr/>
        </p:nvPicPr>
        <p:blipFill>
          <a:blip r:embed="rId2"/>
          <a:stretch>
            <a:fillRect/>
          </a:stretch>
        </p:blipFill>
        <p:spPr>
          <a:xfrm>
            <a:off x="2699863" y="1152207"/>
            <a:ext cx="6792273" cy="4553585"/>
          </a:xfrm>
          <a:prstGeom prst="rect">
            <a:avLst/>
          </a:prstGeom>
        </p:spPr>
      </p:pic>
    </p:spTree>
    <p:extLst>
      <p:ext uri="{BB962C8B-B14F-4D97-AF65-F5344CB8AC3E}">
        <p14:creationId xmlns:p14="http://schemas.microsoft.com/office/powerpoint/2010/main" val="17621940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52309-BF02-0C39-EBE9-6945DD4164E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674CC9D-C542-6F41-F8C4-9514794AA502}"/>
              </a:ext>
            </a:extLst>
          </p:cNvPr>
          <p:cNvSpPr txBox="1"/>
          <p:nvPr/>
        </p:nvSpPr>
        <p:spPr>
          <a:xfrm>
            <a:off x="582804" y="773723"/>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Biblical Truths about Suffering</a:t>
            </a:r>
          </a:p>
        </p:txBody>
      </p:sp>
      <p:sp>
        <p:nvSpPr>
          <p:cNvPr id="3" name="TextBox 2">
            <a:extLst>
              <a:ext uri="{FF2B5EF4-FFF2-40B4-BE49-F238E27FC236}">
                <a16:creationId xmlns:a16="http://schemas.microsoft.com/office/drawing/2014/main" id="{E7918069-E284-2865-DF8F-03238C9CAA03}"/>
              </a:ext>
            </a:extLst>
          </p:cNvPr>
          <p:cNvSpPr txBox="1"/>
          <p:nvPr/>
        </p:nvSpPr>
        <p:spPr>
          <a:xfrm>
            <a:off x="582804" y="1861476"/>
            <a:ext cx="10229222" cy="461665"/>
          </a:xfrm>
          <a:prstGeom prst="rect">
            <a:avLst/>
          </a:prstGeom>
          <a:noFill/>
        </p:spPr>
        <p:txBody>
          <a:bodyPr wrap="square" rtlCol="0">
            <a:spAutoFit/>
          </a:bodyPr>
          <a:lstStyle/>
          <a:p>
            <a:r>
              <a:rPr lang="en-US" sz="2400" dirty="0"/>
              <a:t>1) Suffering in the world/universe started with rebellion</a:t>
            </a:r>
          </a:p>
        </p:txBody>
      </p:sp>
      <p:sp>
        <p:nvSpPr>
          <p:cNvPr id="4" name="TextBox 3">
            <a:extLst>
              <a:ext uri="{FF2B5EF4-FFF2-40B4-BE49-F238E27FC236}">
                <a16:creationId xmlns:a16="http://schemas.microsoft.com/office/drawing/2014/main" id="{17A52302-6D45-83B4-9922-B559CF0CE246}"/>
              </a:ext>
            </a:extLst>
          </p:cNvPr>
          <p:cNvSpPr txBox="1"/>
          <p:nvPr/>
        </p:nvSpPr>
        <p:spPr>
          <a:xfrm>
            <a:off x="582804" y="2472175"/>
            <a:ext cx="10952704" cy="461665"/>
          </a:xfrm>
          <a:prstGeom prst="rect">
            <a:avLst/>
          </a:prstGeom>
          <a:noFill/>
        </p:spPr>
        <p:txBody>
          <a:bodyPr wrap="square" rtlCol="0">
            <a:spAutoFit/>
          </a:bodyPr>
          <a:lstStyle/>
          <a:p>
            <a:r>
              <a:rPr lang="en-US" sz="2400" dirty="0"/>
              <a:t>2) </a:t>
            </a:r>
            <a:r>
              <a:rPr lang="en-US" sz="2400" dirty="0">
                <a:effectLst/>
                <a:latin typeface="Calibri" panose="020F0502020204030204" pitchFamily="34" charset="0"/>
                <a:ea typeface="Calibri" panose="020F0502020204030204" pitchFamily="34" charset="0"/>
                <a:cs typeface="Times New Roman" panose="02020603050405020304" pitchFamily="18" charset="0"/>
              </a:rPr>
              <a:t>Those who deserve judgment, apart from mercy, will suffer but so will the innocent</a:t>
            </a:r>
            <a:endParaRPr lang="en-US" sz="2400" dirty="0"/>
          </a:p>
        </p:txBody>
      </p:sp>
      <p:sp>
        <p:nvSpPr>
          <p:cNvPr id="5" name="TextBox 4">
            <a:extLst>
              <a:ext uri="{FF2B5EF4-FFF2-40B4-BE49-F238E27FC236}">
                <a16:creationId xmlns:a16="http://schemas.microsoft.com/office/drawing/2014/main" id="{805974E9-6D90-0141-7BC4-4BF7813857A6}"/>
              </a:ext>
            </a:extLst>
          </p:cNvPr>
          <p:cNvSpPr txBox="1"/>
          <p:nvPr/>
        </p:nvSpPr>
        <p:spPr>
          <a:xfrm>
            <a:off x="582804" y="3082874"/>
            <a:ext cx="10952704" cy="461665"/>
          </a:xfrm>
          <a:prstGeom prst="rect">
            <a:avLst/>
          </a:prstGeom>
          <a:noFill/>
        </p:spPr>
        <p:txBody>
          <a:bodyPr wrap="square" rtlCol="0">
            <a:spAutoFit/>
          </a:bodyPr>
          <a:lstStyle/>
          <a:p>
            <a:r>
              <a:rPr lang="en-US" sz="2400" dirty="0"/>
              <a:t>3) God does whatever He pleases</a:t>
            </a:r>
          </a:p>
        </p:txBody>
      </p:sp>
      <p:sp>
        <p:nvSpPr>
          <p:cNvPr id="6" name="TextBox 5">
            <a:extLst>
              <a:ext uri="{FF2B5EF4-FFF2-40B4-BE49-F238E27FC236}">
                <a16:creationId xmlns:a16="http://schemas.microsoft.com/office/drawing/2014/main" id="{A9C22DD2-A424-9C8F-6A18-57EA2D60B8FC}"/>
              </a:ext>
            </a:extLst>
          </p:cNvPr>
          <p:cNvSpPr txBox="1"/>
          <p:nvPr/>
        </p:nvSpPr>
        <p:spPr>
          <a:xfrm>
            <a:off x="582804" y="3693573"/>
            <a:ext cx="10952704" cy="461665"/>
          </a:xfrm>
          <a:prstGeom prst="rect">
            <a:avLst/>
          </a:prstGeom>
          <a:noFill/>
        </p:spPr>
        <p:txBody>
          <a:bodyPr wrap="square" rtlCol="0">
            <a:spAutoFit/>
          </a:bodyPr>
          <a:lstStyle/>
          <a:p>
            <a:r>
              <a:rPr lang="en-US" sz="2400" dirty="0"/>
              <a:t>4) God is aware of our personal suffering and He cares</a:t>
            </a:r>
          </a:p>
        </p:txBody>
      </p:sp>
      <p:sp>
        <p:nvSpPr>
          <p:cNvPr id="7" name="TextBox 6">
            <a:extLst>
              <a:ext uri="{FF2B5EF4-FFF2-40B4-BE49-F238E27FC236}">
                <a16:creationId xmlns:a16="http://schemas.microsoft.com/office/drawing/2014/main" id="{81F08BD3-BB40-5782-AB87-4C9855021C48}"/>
              </a:ext>
            </a:extLst>
          </p:cNvPr>
          <p:cNvSpPr txBox="1"/>
          <p:nvPr/>
        </p:nvSpPr>
        <p:spPr>
          <a:xfrm>
            <a:off x="582804" y="4304272"/>
            <a:ext cx="10952704" cy="461665"/>
          </a:xfrm>
          <a:prstGeom prst="rect">
            <a:avLst/>
          </a:prstGeom>
          <a:noFill/>
        </p:spPr>
        <p:txBody>
          <a:bodyPr wrap="square" rtlCol="0">
            <a:spAutoFit/>
          </a:bodyPr>
          <a:lstStyle/>
          <a:p>
            <a:r>
              <a:rPr lang="en-US" sz="2400" dirty="0"/>
              <a:t>5) God is our only true and final relief from suffering both now and in the future</a:t>
            </a:r>
          </a:p>
        </p:txBody>
      </p:sp>
    </p:spTree>
    <p:extLst>
      <p:ext uri="{BB962C8B-B14F-4D97-AF65-F5344CB8AC3E}">
        <p14:creationId xmlns:p14="http://schemas.microsoft.com/office/powerpoint/2010/main" val="25349320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0EE476-0111-6C16-D13A-BACA4F436435}"/>
              </a:ext>
            </a:extLst>
          </p:cNvPr>
          <p:cNvSpPr txBox="1"/>
          <p:nvPr/>
        </p:nvSpPr>
        <p:spPr>
          <a:xfrm>
            <a:off x="791726" y="770914"/>
            <a:ext cx="10608547" cy="3145798"/>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Corinthians 15:55-57</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6576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55 Where, O Death, is your victory? Where, O Death, is your sting?” 56 The sting of death is sin, and the power of sin is the Law; </a:t>
            </a:r>
          </a:p>
          <a:p>
            <a:pPr marL="36576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57 but thanks be to God, who gives us the victory through our Lord Jesus Christ.</a:t>
            </a:r>
          </a:p>
        </p:txBody>
      </p:sp>
      <p:sp>
        <p:nvSpPr>
          <p:cNvPr id="5" name="TextBox 4">
            <a:extLst>
              <a:ext uri="{FF2B5EF4-FFF2-40B4-BE49-F238E27FC236}">
                <a16:creationId xmlns:a16="http://schemas.microsoft.com/office/drawing/2014/main" id="{3B7D5C30-63E6-5A1C-FEA5-B5D2B9264BB3}"/>
              </a:ext>
            </a:extLst>
          </p:cNvPr>
          <p:cNvSpPr txBox="1"/>
          <p:nvPr/>
        </p:nvSpPr>
        <p:spPr>
          <a:xfrm>
            <a:off x="1158073" y="3916712"/>
            <a:ext cx="10242200" cy="1454950"/>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58 Therefore, my beloved brothers and sisters, be firm, immovable, always excelling in the work of the Lord, knowing that your labor is not in vain in the Lord.</a:t>
            </a:r>
          </a:p>
        </p:txBody>
      </p:sp>
    </p:spTree>
    <p:extLst>
      <p:ext uri="{BB962C8B-B14F-4D97-AF65-F5344CB8AC3E}">
        <p14:creationId xmlns:p14="http://schemas.microsoft.com/office/powerpoint/2010/main" val="56557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FAF780-B029-65D3-98EB-AFA10FE42A7E}"/>
              </a:ext>
            </a:extLst>
          </p:cNvPr>
          <p:cNvSpPr txBox="1"/>
          <p:nvPr/>
        </p:nvSpPr>
        <p:spPr>
          <a:xfrm>
            <a:off x="1396721" y="1253235"/>
            <a:ext cx="10148835" cy="3043205"/>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Hebrews 7:24-25</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6576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24 Jesus, on the other hand, because He continues forever, holds His priesthood permanently. 25 Therefore He is also able to save forever those who come to God through Him, since He always lives to make intercession for them.</a:t>
            </a:r>
          </a:p>
        </p:txBody>
      </p:sp>
    </p:spTree>
    <p:extLst>
      <p:ext uri="{BB962C8B-B14F-4D97-AF65-F5344CB8AC3E}">
        <p14:creationId xmlns:p14="http://schemas.microsoft.com/office/powerpoint/2010/main" val="37387195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C727C-68C3-77C2-21EF-D160F5D6491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06F710B-60E0-A08B-5B0B-6BE6DE80099A}"/>
              </a:ext>
            </a:extLst>
          </p:cNvPr>
          <p:cNvSpPr txBox="1"/>
          <p:nvPr/>
        </p:nvSpPr>
        <p:spPr>
          <a:xfrm>
            <a:off x="582804" y="773723"/>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Biblical Truths about Suffering</a:t>
            </a:r>
          </a:p>
        </p:txBody>
      </p:sp>
      <p:sp>
        <p:nvSpPr>
          <p:cNvPr id="3" name="TextBox 2">
            <a:extLst>
              <a:ext uri="{FF2B5EF4-FFF2-40B4-BE49-F238E27FC236}">
                <a16:creationId xmlns:a16="http://schemas.microsoft.com/office/drawing/2014/main" id="{4B57416E-07E0-89B0-F8B5-BC502D50857E}"/>
              </a:ext>
            </a:extLst>
          </p:cNvPr>
          <p:cNvSpPr txBox="1"/>
          <p:nvPr/>
        </p:nvSpPr>
        <p:spPr>
          <a:xfrm>
            <a:off x="582804" y="1861476"/>
            <a:ext cx="10229222" cy="461665"/>
          </a:xfrm>
          <a:prstGeom prst="rect">
            <a:avLst/>
          </a:prstGeom>
          <a:noFill/>
        </p:spPr>
        <p:txBody>
          <a:bodyPr wrap="square" rtlCol="0">
            <a:spAutoFit/>
          </a:bodyPr>
          <a:lstStyle/>
          <a:p>
            <a:r>
              <a:rPr lang="en-US" sz="2400" dirty="0"/>
              <a:t>1) Suffering in the world/universe started with rebellion</a:t>
            </a:r>
          </a:p>
        </p:txBody>
      </p:sp>
      <p:sp>
        <p:nvSpPr>
          <p:cNvPr id="4" name="TextBox 3">
            <a:extLst>
              <a:ext uri="{FF2B5EF4-FFF2-40B4-BE49-F238E27FC236}">
                <a16:creationId xmlns:a16="http://schemas.microsoft.com/office/drawing/2014/main" id="{337A92FD-F94C-4459-B1D8-D6B51E607AE6}"/>
              </a:ext>
            </a:extLst>
          </p:cNvPr>
          <p:cNvSpPr txBox="1"/>
          <p:nvPr/>
        </p:nvSpPr>
        <p:spPr>
          <a:xfrm>
            <a:off x="582804" y="2472175"/>
            <a:ext cx="10952704" cy="461665"/>
          </a:xfrm>
          <a:prstGeom prst="rect">
            <a:avLst/>
          </a:prstGeom>
          <a:noFill/>
        </p:spPr>
        <p:txBody>
          <a:bodyPr wrap="square" rtlCol="0">
            <a:spAutoFit/>
          </a:bodyPr>
          <a:lstStyle/>
          <a:p>
            <a:r>
              <a:rPr lang="en-US" sz="2400" dirty="0"/>
              <a:t>2) </a:t>
            </a:r>
            <a:r>
              <a:rPr lang="en-US" sz="2400" dirty="0">
                <a:effectLst/>
                <a:latin typeface="Calibri" panose="020F0502020204030204" pitchFamily="34" charset="0"/>
                <a:ea typeface="Calibri" panose="020F0502020204030204" pitchFamily="34" charset="0"/>
                <a:cs typeface="Times New Roman" panose="02020603050405020304" pitchFamily="18" charset="0"/>
              </a:rPr>
              <a:t>Those who deserve judgment, apart from mercy, will suffer but so will the innocent</a:t>
            </a:r>
            <a:endParaRPr lang="en-US" sz="2400" dirty="0"/>
          </a:p>
        </p:txBody>
      </p:sp>
      <p:sp>
        <p:nvSpPr>
          <p:cNvPr id="5" name="TextBox 4">
            <a:extLst>
              <a:ext uri="{FF2B5EF4-FFF2-40B4-BE49-F238E27FC236}">
                <a16:creationId xmlns:a16="http://schemas.microsoft.com/office/drawing/2014/main" id="{74BF013D-0554-B367-2F29-C6EA02096B43}"/>
              </a:ext>
            </a:extLst>
          </p:cNvPr>
          <p:cNvSpPr txBox="1"/>
          <p:nvPr/>
        </p:nvSpPr>
        <p:spPr>
          <a:xfrm>
            <a:off x="582804" y="3082874"/>
            <a:ext cx="10952704" cy="461665"/>
          </a:xfrm>
          <a:prstGeom prst="rect">
            <a:avLst/>
          </a:prstGeom>
          <a:noFill/>
        </p:spPr>
        <p:txBody>
          <a:bodyPr wrap="square" rtlCol="0">
            <a:spAutoFit/>
          </a:bodyPr>
          <a:lstStyle/>
          <a:p>
            <a:r>
              <a:rPr lang="en-US" sz="2400" dirty="0"/>
              <a:t>3) God does whatever He pleases</a:t>
            </a:r>
          </a:p>
        </p:txBody>
      </p:sp>
      <p:sp>
        <p:nvSpPr>
          <p:cNvPr id="6" name="TextBox 5">
            <a:extLst>
              <a:ext uri="{FF2B5EF4-FFF2-40B4-BE49-F238E27FC236}">
                <a16:creationId xmlns:a16="http://schemas.microsoft.com/office/drawing/2014/main" id="{5865E449-EFD4-E178-BA15-5E1783AF4665}"/>
              </a:ext>
            </a:extLst>
          </p:cNvPr>
          <p:cNvSpPr txBox="1"/>
          <p:nvPr/>
        </p:nvSpPr>
        <p:spPr>
          <a:xfrm>
            <a:off x="582804" y="3693573"/>
            <a:ext cx="10952704" cy="461665"/>
          </a:xfrm>
          <a:prstGeom prst="rect">
            <a:avLst/>
          </a:prstGeom>
          <a:noFill/>
        </p:spPr>
        <p:txBody>
          <a:bodyPr wrap="square" rtlCol="0">
            <a:spAutoFit/>
          </a:bodyPr>
          <a:lstStyle/>
          <a:p>
            <a:r>
              <a:rPr lang="en-US" sz="2400" dirty="0"/>
              <a:t>4) God is aware of our personal suffering and He cares</a:t>
            </a:r>
          </a:p>
        </p:txBody>
      </p:sp>
      <p:sp>
        <p:nvSpPr>
          <p:cNvPr id="7" name="TextBox 6">
            <a:extLst>
              <a:ext uri="{FF2B5EF4-FFF2-40B4-BE49-F238E27FC236}">
                <a16:creationId xmlns:a16="http://schemas.microsoft.com/office/drawing/2014/main" id="{601AC2C1-EAEC-62E7-D5BC-240DC6972500}"/>
              </a:ext>
            </a:extLst>
          </p:cNvPr>
          <p:cNvSpPr txBox="1"/>
          <p:nvPr/>
        </p:nvSpPr>
        <p:spPr>
          <a:xfrm>
            <a:off x="582804" y="4304272"/>
            <a:ext cx="10952704" cy="461665"/>
          </a:xfrm>
          <a:prstGeom prst="rect">
            <a:avLst/>
          </a:prstGeom>
          <a:noFill/>
        </p:spPr>
        <p:txBody>
          <a:bodyPr wrap="square" rtlCol="0">
            <a:spAutoFit/>
          </a:bodyPr>
          <a:lstStyle/>
          <a:p>
            <a:r>
              <a:rPr lang="en-US" sz="2400" dirty="0"/>
              <a:t>5) God is our only true and final relief from suffering both now and in the future</a:t>
            </a:r>
          </a:p>
        </p:txBody>
      </p:sp>
      <p:sp>
        <p:nvSpPr>
          <p:cNvPr id="8" name="TextBox 7">
            <a:extLst>
              <a:ext uri="{FF2B5EF4-FFF2-40B4-BE49-F238E27FC236}">
                <a16:creationId xmlns:a16="http://schemas.microsoft.com/office/drawing/2014/main" id="{0DD6E528-3980-7557-5BA8-C12171B5CE61}"/>
              </a:ext>
            </a:extLst>
          </p:cNvPr>
          <p:cNvSpPr txBox="1"/>
          <p:nvPr/>
        </p:nvSpPr>
        <p:spPr>
          <a:xfrm>
            <a:off x="582804" y="4914971"/>
            <a:ext cx="10952704" cy="461665"/>
          </a:xfrm>
          <a:prstGeom prst="rect">
            <a:avLst/>
          </a:prstGeom>
          <a:noFill/>
        </p:spPr>
        <p:txBody>
          <a:bodyPr wrap="square" rtlCol="0">
            <a:spAutoFit/>
          </a:bodyPr>
          <a:lstStyle/>
          <a:p>
            <a:r>
              <a:rPr lang="en-US" sz="2400" dirty="0"/>
              <a:t>6) Suffering and relief can be used by God to bring people to Himself</a:t>
            </a:r>
          </a:p>
        </p:txBody>
      </p:sp>
    </p:spTree>
    <p:extLst>
      <p:ext uri="{BB962C8B-B14F-4D97-AF65-F5344CB8AC3E}">
        <p14:creationId xmlns:p14="http://schemas.microsoft.com/office/powerpoint/2010/main" val="36022106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81A19D-0D8D-3440-47C8-60D8B8F58B2F}"/>
              </a:ext>
            </a:extLst>
          </p:cNvPr>
          <p:cNvSpPr txBox="1"/>
          <p:nvPr/>
        </p:nvSpPr>
        <p:spPr>
          <a:xfrm>
            <a:off x="1105318" y="1233264"/>
            <a:ext cx="10189029" cy="3504229"/>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12:9-12</a:t>
            </a:r>
          </a:p>
          <a:p>
            <a:pPr marL="0" marR="0">
              <a:lnSpc>
                <a:spcPct val="107000"/>
              </a:lnSpc>
              <a:spcBef>
                <a:spcPts val="0"/>
              </a:spcBef>
              <a:spcAft>
                <a:spcPts val="8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9 The large crowd of the Jews then learned that He was there; and they came, not on account of Jesus only, but so that they might also see Lazarus, whom He raised from the dead. 10 But the chief priests planned to put Lazarus to death also, 11 because on account of him many of the Jews were going away and were believing in Jesus.</a:t>
            </a:r>
          </a:p>
        </p:txBody>
      </p:sp>
    </p:spTree>
    <p:extLst>
      <p:ext uri="{BB962C8B-B14F-4D97-AF65-F5344CB8AC3E}">
        <p14:creationId xmlns:p14="http://schemas.microsoft.com/office/powerpoint/2010/main" val="4799329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B68CFC-189B-CB88-8782-D886C800BB6A}"/>
              </a:ext>
            </a:extLst>
          </p:cNvPr>
          <p:cNvPicPr>
            <a:picLocks noChangeAspect="1"/>
          </p:cNvPicPr>
          <p:nvPr/>
        </p:nvPicPr>
        <p:blipFill>
          <a:blip r:embed="rId2"/>
          <a:stretch>
            <a:fillRect/>
          </a:stretch>
        </p:blipFill>
        <p:spPr>
          <a:xfrm>
            <a:off x="2761784" y="1533260"/>
            <a:ext cx="6668431" cy="3791479"/>
          </a:xfrm>
          <a:prstGeom prst="rect">
            <a:avLst/>
          </a:prstGeom>
        </p:spPr>
      </p:pic>
    </p:spTree>
    <p:extLst>
      <p:ext uri="{BB962C8B-B14F-4D97-AF65-F5344CB8AC3E}">
        <p14:creationId xmlns:p14="http://schemas.microsoft.com/office/powerpoint/2010/main" val="15576453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74579-E25D-25DA-8FA8-2E3BAA335E8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60473FA-989A-DB59-C855-3042B95C0910}"/>
              </a:ext>
            </a:extLst>
          </p:cNvPr>
          <p:cNvSpPr txBox="1"/>
          <p:nvPr/>
        </p:nvSpPr>
        <p:spPr>
          <a:xfrm>
            <a:off x="582804" y="773723"/>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Why is there evil and why do we suffer?</a:t>
            </a:r>
          </a:p>
        </p:txBody>
      </p:sp>
      <p:sp>
        <p:nvSpPr>
          <p:cNvPr id="6" name="TextBox 5">
            <a:extLst>
              <a:ext uri="{FF2B5EF4-FFF2-40B4-BE49-F238E27FC236}">
                <a16:creationId xmlns:a16="http://schemas.microsoft.com/office/drawing/2014/main" id="{4F8C2955-C5D2-8DF0-42BB-C89A833FBFCC}"/>
              </a:ext>
            </a:extLst>
          </p:cNvPr>
          <p:cNvSpPr txBox="1"/>
          <p:nvPr/>
        </p:nvSpPr>
        <p:spPr>
          <a:xfrm>
            <a:off x="3137598" y="2824250"/>
            <a:ext cx="6094324" cy="993926"/>
          </a:xfrm>
          <a:prstGeom prst="rect">
            <a:avLst/>
          </a:prstGeom>
          <a:noFill/>
        </p:spPr>
        <p:txBody>
          <a:bodyPr wrap="square">
            <a:spAutoFit/>
          </a:bodyPr>
          <a:lstStyle/>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Satan and the angels</a:t>
            </a:r>
          </a:p>
          <a:p>
            <a:pPr marL="342900" marR="0" lvl="0" indent="-342900">
              <a:lnSpc>
                <a:spcPct val="107000"/>
              </a:lnSpc>
              <a:spcBef>
                <a:spcPts val="0"/>
              </a:spcBef>
              <a:spcAft>
                <a:spcPts val="8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Mankind starting with Adam and Eve</a:t>
            </a:r>
          </a:p>
        </p:txBody>
      </p:sp>
    </p:spTree>
    <p:extLst>
      <p:ext uri="{BB962C8B-B14F-4D97-AF65-F5344CB8AC3E}">
        <p14:creationId xmlns:p14="http://schemas.microsoft.com/office/powerpoint/2010/main" val="526110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74579-E25D-25DA-8FA8-2E3BAA335E8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60473FA-989A-DB59-C855-3042B95C0910}"/>
              </a:ext>
            </a:extLst>
          </p:cNvPr>
          <p:cNvSpPr txBox="1"/>
          <p:nvPr/>
        </p:nvSpPr>
        <p:spPr>
          <a:xfrm>
            <a:off x="582804" y="773723"/>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Why is there evil and why do we suffer?</a:t>
            </a:r>
          </a:p>
        </p:txBody>
      </p:sp>
      <p:sp>
        <p:nvSpPr>
          <p:cNvPr id="3" name="TextBox 2">
            <a:extLst>
              <a:ext uri="{FF2B5EF4-FFF2-40B4-BE49-F238E27FC236}">
                <a16:creationId xmlns:a16="http://schemas.microsoft.com/office/drawing/2014/main" id="{D2461DB5-4476-DA59-002C-8D3562707B7B}"/>
              </a:ext>
            </a:extLst>
          </p:cNvPr>
          <p:cNvSpPr txBox="1"/>
          <p:nvPr/>
        </p:nvSpPr>
        <p:spPr>
          <a:xfrm>
            <a:off x="582804" y="188860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Satan and the angels</a:t>
            </a:r>
          </a:p>
        </p:txBody>
      </p:sp>
    </p:spTree>
    <p:extLst>
      <p:ext uri="{BB962C8B-B14F-4D97-AF65-F5344CB8AC3E}">
        <p14:creationId xmlns:p14="http://schemas.microsoft.com/office/powerpoint/2010/main" val="19553301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4874BB-FDE4-8A49-D328-D770B78FF1C3}"/>
              </a:ext>
            </a:extLst>
          </p:cNvPr>
          <p:cNvSpPr txBox="1"/>
          <p:nvPr/>
        </p:nvSpPr>
        <p:spPr>
          <a:xfrm>
            <a:off x="605412" y="579996"/>
            <a:ext cx="11191353" cy="2479590"/>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Revelation 12:3-4b</a:t>
            </a:r>
          </a:p>
          <a:p>
            <a:pPr marL="36576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3 Then another sign appeared in heaven: and behold, a great red dragon having seven heads and ten horns, and on his heads were seven crowns. 4 And his tail swept away a third of the stars of heaven and hurled them to the earth. </a:t>
            </a:r>
          </a:p>
        </p:txBody>
      </p:sp>
      <p:pic>
        <p:nvPicPr>
          <p:cNvPr id="4" name="Picture 3">
            <a:extLst>
              <a:ext uri="{FF2B5EF4-FFF2-40B4-BE49-F238E27FC236}">
                <a16:creationId xmlns:a16="http://schemas.microsoft.com/office/drawing/2014/main" id="{9F935FE0-CD1D-8541-F849-6C4737825114}"/>
              </a:ext>
            </a:extLst>
          </p:cNvPr>
          <p:cNvPicPr>
            <a:picLocks noChangeAspect="1"/>
          </p:cNvPicPr>
          <p:nvPr/>
        </p:nvPicPr>
        <p:blipFill>
          <a:blip r:embed="rId3"/>
          <a:stretch>
            <a:fillRect/>
          </a:stretch>
        </p:blipFill>
        <p:spPr>
          <a:xfrm>
            <a:off x="3816484" y="3336053"/>
            <a:ext cx="4736674" cy="3054562"/>
          </a:xfrm>
          <a:prstGeom prst="rect">
            <a:avLst/>
          </a:prstGeom>
        </p:spPr>
      </p:pic>
    </p:spTree>
    <p:extLst>
      <p:ext uri="{BB962C8B-B14F-4D97-AF65-F5344CB8AC3E}">
        <p14:creationId xmlns:p14="http://schemas.microsoft.com/office/powerpoint/2010/main" val="5198239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412F6C-218F-7C1B-9F0D-F8D2DB1E366D}"/>
              </a:ext>
            </a:extLst>
          </p:cNvPr>
          <p:cNvSpPr txBox="1"/>
          <p:nvPr/>
        </p:nvSpPr>
        <p:spPr>
          <a:xfrm>
            <a:off x="846572" y="535769"/>
            <a:ext cx="10146323" cy="5709833"/>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Demons possess people. </a:t>
            </a:r>
          </a:p>
          <a:p>
            <a:pPr marR="0" lvl="0">
              <a:lnSpc>
                <a:spcPct val="107000"/>
              </a:lnSpc>
              <a:spcBef>
                <a:spcPts val="0"/>
              </a:spcBef>
              <a:spcAft>
                <a:spcPts val="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8:16</a:t>
            </a:r>
            <a:r>
              <a:rPr lang="en-US" sz="2400" dirty="0">
                <a:effectLst/>
                <a:latin typeface="Calibri" panose="020F0502020204030204" pitchFamily="34" charset="0"/>
                <a:ea typeface="Calibri" panose="020F0502020204030204" pitchFamily="34" charset="0"/>
                <a:cs typeface="Times New Roman" panose="02020603050405020304" pitchFamily="18" charset="0"/>
              </a:rPr>
              <a:t>, “Now when evening came, they brought to Him many who were demon-possessed; and He cast out the spirits with a word, and healed all who were ill.”</a:t>
            </a:r>
          </a:p>
          <a:p>
            <a:pPr marR="0" lvl="0">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Demons deceive with false doctrine. </a:t>
            </a:r>
          </a:p>
          <a:p>
            <a:pPr marR="0" lvl="0">
              <a:lnSpc>
                <a:spcPct val="107000"/>
              </a:lnSpc>
              <a:spcBef>
                <a:spcPts val="0"/>
              </a:spcBef>
              <a:spcAft>
                <a:spcPts val="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Timothy 4:1</a:t>
            </a:r>
            <a:r>
              <a:rPr lang="en-US" sz="2400" dirty="0">
                <a:effectLst/>
                <a:latin typeface="Calibri" panose="020F0502020204030204" pitchFamily="34" charset="0"/>
                <a:ea typeface="Calibri" panose="020F0502020204030204" pitchFamily="34" charset="0"/>
                <a:cs typeface="Times New Roman" panose="02020603050405020304" pitchFamily="18" charset="0"/>
              </a:rPr>
              <a:t>, “But the Spirit explicitly says that in later times some will fall away from the faith, paying attention to deceitful spirits and teachings of demons…”</a:t>
            </a:r>
          </a:p>
          <a:p>
            <a:pPr marR="0" lvl="0">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Demons perform wicked signs to gain followers. </a:t>
            </a:r>
          </a:p>
          <a:p>
            <a:pPr marR="0" lvl="0">
              <a:lnSpc>
                <a:spcPct val="107000"/>
              </a:lnSpc>
              <a:spcBef>
                <a:spcPts val="0"/>
              </a:spcBef>
              <a:spcAft>
                <a:spcPts val="8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Revelation 16:14</a:t>
            </a:r>
            <a:r>
              <a:rPr lang="en-US" sz="2400" dirty="0">
                <a:effectLst/>
                <a:latin typeface="Calibri" panose="020F0502020204030204" pitchFamily="34" charset="0"/>
                <a:ea typeface="Calibri" panose="020F0502020204030204" pitchFamily="34" charset="0"/>
                <a:cs typeface="Times New Roman" panose="02020603050405020304" pitchFamily="18" charset="0"/>
              </a:rPr>
              <a:t>, “for they are spirits of demons, performing signs, which go out to the kings of the entire world, to gather them together for the war of the great day of God, the Almighty.”</a:t>
            </a:r>
          </a:p>
        </p:txBody>
      </p:sp>
    </p:spTree>
    <p:extLst>
      <p:ext uri="{BB962C8B-B14F-4D97-AF65-F5344CB8AC3E}">
        <p14:creationId xmlns:p14="http://schemas.microsoft.com/office/powerpoint/2010/main" val="25115278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1415E1-95B0-79B2-31E7-A3DD4E18FD64}"/>
              </a:ext>
            </a:extLst>
          </p:cNvPr>
          <p:cNvSpPr txBox="1"/>
          <p:nvPr/>
        </p:nvSpPr>
        <p:spPr>
          <a:xfrm>
            <a:off x="653143" y="633046"/>
            <a:ext cx="10801978" cy="4734053"/>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 Peter 2:4</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For if God did not spare angels when they sinned, but cast them into hell and committed them to pits of darkness, held for judgment…</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Jude 6</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angels who did not keep their own domain but abandoned their proper dwelling place, these He has kept in eternal restraints under darkness for the judgment of the great day…</a:t>
            </a:r>
          </a:p>
        </p:txBody>
      </p:sp>
    </p:spTree>
    <p:extLst>
      <p:ext uri="{BB962C8B-B14F-4D97-AF65-F5344CB8AC3E}">
        <p14:creationId xmlns:p14="http://schemas.microsoft.com/office/powerpoint/2010/main" val="11600994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DDA752-0074-1950-406A-73B438D7213C}"/>
              </a:ext>
            </a:extLst>
          </p:cNvPr>
          <p:cNvSpPr txBox="1"/>
          <p:nvPr/>
        </p:nvSpPr>
        <p:spPr>
          <a:xfrm>
            <a:off x="665704" y="533791"/>
            <a:ext cx="6094324" cy="523220"/>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Ezekiel 28:12b-17</a:t>
            </a:r>
            <a:endParaRPr lang="en-US" sz="2800" dirty="0">
              <a:solidFill>
                <a:schemeClr val="accent2">
                  <a:lumMod val="75000"/>
                </a:schemeClr>
              </a:solidFill>
            </a:endParaRPr>
          </a:p>
        </p:txBody>
      </p:sp>
      <p:sp>
        <p:nvSpPr>
          <p:cNvPr id="5" name="TextBox 4">
            <a:extLst>
              <a:ext uri="{FF2B5EF4-FFF2-40B4-BE49-F238E27FC236}">
                <a16:creationId xmlns:a16="http://schemas.microsoft.com/office/drawing/2014/main" id="{F29C8EAA-6913-E9E3-CCFB-898B20C73CCC}"/>
              </a:ext>
            </a:extLst>
          </p:cNvPr>
          <p:cNvSpPr txBox="1"/>
          <p:nvPr/>
        </p:nvSpPr>
        <p:spPr>
          <a:xfrm>
            <a:off x="203478" y="1249402"/>
            <a:ext cx="8759651" cy="954107"/>
          </a:xfrm>
          <a:prstGeom prst="rect">
            <a:avLst/>
          </a:prstGeom>
          <a:noFill/>
        </p:spPr>
        <p:txBody>
          <a:bodyPr wrap="square">
            <a:spAutoFit/>
          </a:bodyPr>
          <a:lstStyle/>
          <a:p>
            <a:pPr marL="457200" marR="0">
              <a:spcBef>
                <a:spcPts val="0"/>
              </a:spcBef>
              <a:spcAft>
                <a:spcPts val="0"/>
              </a:spcAft>
            </a:pPr>
            <a:r>
              <a:rPr lang="en-US" sz="2800" u="sng" dirty="0">
                <a:effectLst/>
                <a:latin typeface="Calibri" panose="020F0502020204030204" pitchFamily="34" charset="0"/>
                <a:ea typeface="Calibri" panose="020F0502020204030204" pitchFamily="34" charset="0"/>
                <a:cs typeface="Times New Roman" panose="02020603050405020304" pitchFamily="18" charset="0"/>
              </a:rPr>
              <a:t>“You [Satan] had the seal of perfection,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800" u="sng" dirty="0">
                <a:effectLst/>
                <a:latin typeface="Calibri" panose="020F0502020204030204" pitchFamily="34" charset="0"/>
                <a:ea typeface="Calibri" panose="020F0502020204030204" pitchFamily="34" charset="0"/>
                <a:cs typeface="Times New Roman" panose="02020603050405020304" pitchFamily="18" charset="0"/>
              </a:rPr>
              <a:t>Full of wisdom and perfect in beauty.</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E0213A48-5C80-1745-61BF-EAC1DD82B653}"/>
              </a:ext>
            </a:extLst>
          </p:cNvPr>
          <p:cNvSpPr txBox="1"/>
          <p:nvPr/>
        </p:nvSpPr>
        <p:spPr>
          <a:xfrm>
            <a:off x="203479" y="2395900"/>
            <a:ext cx="11211448" cy="3539430"/>
          </a:xfrm>
          <a:prstGeom prst="rect">
            <a:avLst/>
          </a:prstGeom>
          <a:noFill/>
        </p:spPr>
        <p:txBody>
          <a:bodyPr wrap="square">
            <a:spAutoFit/>
          </a:bodyPr>
          <a:lstStyle/>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13 You were in Eden, the garden of God;</a:t>
            </a:r>
          </a:p>
          <a:p>
            <a:pPr marL="457200" marR="0">
              <a:spcBef>
                <a:spcPts val="0"/>
              </a:spcBef>
              <a:spcAft>
                <a:spcPts val="0"/>
              </a:spcAft>
            </a:pPr>
            <a:r>
              <a:rPr lang="en-US" sz="2800" u="sng" dirty="0">
                <a:effectLst/>
                <a:latin typeface="Calibri" panose="020F0502020204030204" pitchFamily="34" charset="0"/>
                <a:ea typeface="Calibri" panose="020F0502020204030204" pitchFamily="34" charset="0"/>
                <a:cs typeface="Times New Roman" panose="02020603050405020304" pitchFamily="18" charset="0"/>
              </a:rPr>
              <a:t>Every precious stone was your covering</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ruby, the topaz and the diamond;</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beryl, the onyx and the jasper;</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lapis lazuli, the turquoise and the emerald;</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the gold, the workmanship of your settings and sockets, was in you.</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On the day that you were created they were prepared.</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14 </a:t>
            </a:r>
            <a:r>
              <a:rPr lang="en-US" sz="2800" u="sng" dirty="0">
                <a:effectLst/>
                <a:latin typeface="Calibri" panose="020F0502020204030204" pitchFamily="34" charset="0"/>
                <a:ea typeface="Calibri" panose="020F0502020204030204" pitchFamily="34" charset="0"/>
                <a:cs typeface="Times New Roman" panose="02020603050405020304" pitchFamily="18" charset="0"/>
              </a:rPr>
              <a:t>You were the anointed cherub who covers,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164826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6E7208-86BD-3F12-FB4F-994CF7CF55CA}"/>
              </a:ext>
            </a:extLst>
          </p:cNvPr>
          <p:cNvSpPr txBox="1"/>
          <p:nvPr/>
        </p:nvSpPr>
        <p:spPr>
          <a:xfrm>
            <a:off x="655654" y="751344"/>
            <a:ext cx="8217039" cy="2677656"/>
          </a:xfrm>
          <a:prstGeom prst="rect">
            <a:avLst/>
          </a:prstGeom>
          <a:noFill/>
        </p:spPr>
        <p:txBody>
          <a:bodyPr wrap="square">
            <a:spAutoFit/>
          </a:bodyPr>
          <a:lstStyle/>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I placed you there.</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You were on the holy mountain of God;</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You walked in the midst of the stones of fire.</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15 </a:t>
            </a:r>
            <a:r>
              <a:rPr lang="en-US" sz="2800" u="sng" dirty="0">
                <a:effectLst/>
                <a:latin typeface="Calibri" panose="020F0502020204030204" pitchFamily="34" charset="0"/>
                <a:ea typeface="Calibri" panose="020F0502020204030204" pitchFamily="34" charset="0"/>
                <a:cs typeface="Times New Roman" panose="02020603050405020304" pitchFamily="18" charset="0"/>
              </a:rPr>
              <a:t>You were blameless in your ways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800" u="sng" dirty="0">
                <a:effectLst/>
                <a:latin typeface="Calibri" panose="020F0502020204030204" pitchFamily="34" charset="0"/>
                <a:ea typeface="Calibri" panose="020F0502020204030204" pitchFamily="34" charset="0"/>
                <a:cs typeface="Times New Roman" panose="02020603050405020304" pitchFamily="18" charset="0"/>
              </a:rPr>
              <a:t>From the day you were created</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800" u="sng" dirty="0">
                <a:effectLst/>
                <a:latin typeface="Calibri" panose="020F0502020204030204" pitchFamily="34" charset="0"/>
                <a:ea typeface="Calibri" panose="020F0502020204030204" pitchFamily="34" charset="0"/>
                <a:cs typeface="Times New Roman" panose="02020603050405020304" pitchFamily="18" charset="0"/>
              </a:rPr>
              <a:t>Until unrighteousness was found in you.</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249965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0F57A8-C7BE-5706-3C6B-421E8B4DB5BE}"/>
              </a:ext>
            </a:extLst>
          </p:cNvPr>
          <p:cNvSpPr txBox="1"/>
          <p:nvPr/>
        </p:nvSpPr>
        <p:spPr>
          <a:xfrm>
            <a:off x="555171" y="470825"/>
            <a:ext cx="9332406" cy="3416320"/>
          </a:xfrm>
          <a:prstGeom prst="rect">
            <a:avLst/>
          </a:prstGeom>
          <a:noFill/>
        </p:spPr>
        <p:txBody>
          <a:bodyPr wrap="square">
            <a:spAutoFit/>
          </a:bodyPr>
          <a:lstStyle/>
          <a:p>
            <a:pPr marL="457200" marR="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16 </a:t>
            </a:r>
            <a:r>
              <a:rPr lang="en-US" sz="2400" u="sng" dirty="0">
                <a:effectLst/>
                <a:latin typeface="Calibri" panose="020F0502020204030204" pitchFamily="34" charset="0"/>
                <a:ea typeface="Calibri" panose="020F0502020204030204" pitchFamily="34" charset="0"/>
                <a:cs typeface="Times New Roman" panose="02020603050405020304" pitchFamily="18" charset="0"/>
              </a:rPr>
              <a:t>By the abundance of your trade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400" u="sng" dirty="0">
                <a:effectLst/>
                <a:latin typeface="Calibri" panose="020F0502020204030204" pitchFamily="34" charset="0"/>
                <a:ea typeface="Calibri" panose="020F0502020204030204" pitchFamily="34" charset="0"/>
                <a:cs typeface="Times New Roman" panose="02020603050405020304" pitchFamily="18" charset="0"/>
              </a:rPr>
              <a:t>You were internally filled with violence,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400" u="sng" dirty="0">
                <a:effectLst/>
                <a:latin typeface="Calibri" panose="020F0502020204030204" pitchFamily="34" charset="0"/>
                <a:ea typeface="Calibri" panose="020F0502020204030204" pitchFamily="34" charset="0"/>
                <a:cs typeface="Times New Roman" panose="02020603050405020304" pitchFamily="18" charset="0"/>
              </a:rPr>
              <a:t>And you sinned;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400" u="sng" dirty="0">
                <a:effectLst/>
                <a:latin typeface="Calibri" panose="020F0502020204030204" pitchFamily="34" charset="0"/>
                <a:ea typeface="Calibri" panose="020F0502020204030204" pitchFamily="34" charset="0"/>
                <a:cs typeface="Times New Roman" panose="02020603050405020304" pitchFamily="18" charset="0"/>
              </a:rPr>
              <a:t>Therefore I have cast you as profane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400" u="sng" dirty="0">
                <a:effectLst/>
                <a:latin typeface="Calibri" panose="020F0502020204030204" pitchFamily="34" charset="0"/>
                <a:ea typeface="Calibri" panose="020F0502020204030204" pitchFamily="34" charset="0"/>
                <a:cs typeface="Times New Roman" panose="02020603050405020304" pitchFamily="18" charset="0"/>
              </a:rPr>
              <a:t>From the mountain of God.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400" u="sng" dirty="0">
                <a:effectLst/>
                <a:latin typeface="Calibri" panose="020F0502020204030204" pitchFamily="34" charset="0"/>
                <a:ea typeface="Calibri" panose="020F0502020204030204" pitchFamily="34" charset="0"/>
                <a:cs typeface="Times New Roman" panose="02020603050405020304" pitchFamily="18" charset="0"/>
              </a:rPr>
              <a:t>And I have destroyed you, you covering cherub,</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400" u="sng" dirty="0">
                <a:effectLst/>
                <a:latin typeface="Calibri" panose="020F0502020204030204" pitchFamily="34" charset="0"/>
                <a:ea typeface="Calibri" panose="020F0502020204030204" pitchFamily="34" charset="0"/>
                <a:cs typeface="Times New Roman" panose="02020603050405020304" pitchFamily="18" charset="0"/>
              </a:rPr>
              <a:t>From the midst of the stones of fire.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17 </a:t>
            </a:r>
            <a:r>
              <a:rPr lang="en-US" sz="2400" u="sng" dirty="0">
                <a:effectLst/>
                <a:latin typeface="Calibri" panose="020F0502020204030204" pitchFamily="34" charset="0"/>
                <a:ea typeface="Calibri" panose="020F0502020204030204" pitchFamily="34" charset="0"/>
                <a:cs typeface="Times New Roman" panose="02020603050405020304" pitchFamily="18" charset="0"/>
              </a:rPr>
              <a:t>Your heart was haughty because of your beauty;</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400" u="sng" dirty="0">
                <a:effectLst/>
                <a:latin typeface="Calibri" panose="020F0502020204030204" pitchFamily="34" charset="0"/>
                <a:ea typeface="Calibri" panose="020F0502020204030204" pitchFamily="34" charset="0"/>
                <a:cs typeface="Times New Roman" panose="02020603050405020304" pitchFamily="18" charset="0"/>
              </a:rPr>
              <a:t>You corrupted your wisdom by reason of your splendor.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94348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4C4FEF1-7385-A398-B0DA-4B90CEDD931F}"/>
              </a:ext>
            </a:extLst>
          </p:cNvPr>
          <p:cNvSpPr txBox="1"/>
          <p:nvPr/>
        </p:nvSpPr>
        <p:spPr>
          <a:xfrm>
            <a:off x="665702" y="880545"/>
            <a:ext cx="10427677" cy="3046219"/>
          </a:xfrm>
          <a:prstGeom prst="rect">
            <a:avLst/>
          </a:prstGeom>
          <a:noFill/>
        </p:spPr>
        <p:txBody>
          <a:bodyPr wrap="square">
            <a:spAutoFit/>
          </a:bodyPr>
          <a:lstStyle/>
          <a:p>
            <a:pPr marL="0" marR="0">
              <a:lnSpc>
                <a:spcPct val="107000"/>
              </a:lnSpc>
              <a:spcBef>
                <a:spcPts val="0"/>
              </a:spcBef>
              <a:spcAft>
                <a:spcPts val="8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Jeremiah 9:23-24</a:t>
            </a:r>
          </a:p>
          <a:p>
            <a:pPr marL="0" marR="0">
              <a:lnSpc>
                <a:spcPct val="107000"/>
              </a:lnSpc>
              <a:spcBef>
                <a:spcPts val="0"/>
              </a:spcBef>
              <a:spcAft>
                <a:spcPts val="800"/>
              </a:spcAft>
            </a:pPr>
            <a:endPar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23 This is what the Lord says: “Let no wise man boast of his wisdom, nor let the mighty man boast of his might, nor a rich man boast of his riches; 24 but let the one who boasts boast of this, that he understands and knows Me, that I am the Lord who exercises mercy, justice, and righteousness on the earth; for I delight in these things,” declares the Lord.</a:t>
            </a:r>
          </a:p>
        </p:txBody>
      </p:sp>
    </p:spTree>
    <p:extLst>
      <p:ext uri="{BB962C8B-B14F-4D97-AF65-F5344CB8AC3E}">
        <p14:creationId xmlns:p14="http://schemas.microsoft.com/office/powerpoint/2010/main" val="3352359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363195-4490-C05C-A591-5362D458C752}"/>
              </a:ext>
            </a:extLst>
          </p:cNvPr>
          <p:cNvSpPr txBox="1"/>
          <p:nvPr/>
        </p:nvSpPr>
        <p:spPr>
          <a:xfrm>
            <a:off x="803868" y="293814"/>
            <a:ext cx="9937820" cy="6270371"/>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Habakkuk 3:17-19</a:t>
            </a:r>
          </a:p>
          <a:p>
            <a:pPr marL="0" marR="0">
              <a:lnSpc>
                <a:spcPct val="107000"/>
              </a:lnSpc>
              <a:spcBef>
                <a:spcPts val="0"/>
              </a:spcBef>
              <a:spcAft>
                <a:spcPts val="800"/>
              </a:spcAft>
            </a:pPr>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baseline="30000" dirty="0">
                <a:effectLst/>
                <a:latin typeface="Calibri" panose="020F0502020204030204" pitchFamily="34" charset="0"/>
                <a:ea typeface="Calibri" panose="020F0502020204030204" pitchFamily="34" charset="0"/>
                <a:cs typeface="Times New Roman" panose="02020603050405020304" pitchFamily="18" charset="0"/>
              </a:rPr>
              <a:t>17 </a:t>
            </a:r>
            <a:r>
              <a:rPr lang="en-US" sz="2800" dirty="0">
                <a:effectLst/>
                <a:latin typeface="Calibri" panose="020F0502020204030204" pitchFamily="34" charset="0"/>
                <a:ea typeface="Calibri" panose="020F0502020204030204" pitchFamily="34" charset="0"/>
                <a:cs typeface="Times New Roman" panose="02020603050405020304" pitchFamily="18" charset="0"/>
              </a:rPr>
              <a:t>Though the fig tree should not blossom</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r>
              <a:rPr lang="en-US" sz="2800" dirty="0">
                <a:effectLst/>
                <a:latin typeface="Calibri" panose="020F0502020204030204" pitchFamily="34" charset="0"/>
                <a:ea typeface="Calibri" panose="020F0502020204030204" pitchFamily="34" charset="0"/>
                <a:cs typeface="Times New Roman" panose="02020603050405020304" pitchFamily="18" charset="0"/>
              </a:rPr>
              <a:t>And there be no fruit on the vines,</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r>
              <a:rPr lang="en-US" sz="2800" i="1" dirty="0">
                <a:effectLst/>
                <a:latin typeface="Calibri" panose="020F0502020204030204" pitchFamily="34" charset="0"/>
                <a:ea typeface="Calibri" panose="020F0502020204030204" pitchFamily="34" charset="0"/>
                <a:cs typeface="Times New Roman" panose="02020603050405020304" pitchFamily="18" charset="0"/>
              </a:rPr>
              <a:t>Though</a:t>
            </a:r>
            <a:r>
              <a:rPr lang="en-US" sz="2800" dirty="0">
                <a:effectLst/>
                <a:latin typeface="Calibri" panose="020F0502020204030204" pitchFamily="34" charset="0"/>
                <a:ea typeface="Calibri" panose="020F0502020204030204" pitchFamily="34" charset="0"/>
                <a:cs typeface="Times New Roman" panose="02020603050405020304" pitchFamily="18" charset="0"/>
              </a:rPr>
              <a:t> the yield of the olive should fail</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r>
              <a:rPr lang="en-US" sz="2800" dirty="0">
                <a:effectLst/>
                <a:latin typeface="Calibri" panose="020F0502020204030204" pitchFamily="34" charset="0"/>
                <a:ea typeface="Calibri" panose="020F0502020204030204" pitchFamily="34" charset="0"/>
                <a:cs typeface="Times New Roman" panose="02020603050405020304" pitchFamily="18" charset="0"/>
              </a:rPr>
              <a:t>And the fields produce no food,</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r>
              <a:rPr lang="en-US" sz="2800" dirty="0">
                <a:effectLst/>
                <a:latin typeface="Calibri" panose="020F0502020204030204" pitchFamily="34" charset="0"/>
                <a:ea typeface="Calibri" panose="020F0502020204030204" pitchFamily="34" charset="0"/>
                <a:cs typeface="Times New Roman" panose="02020603050405020304" pitchFamily="18" charset="0"/>
              </a:rPr>
              <a:t>Though the flock should be cut off from the fold</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r>
              <a:rPr lang="en-US" sz="2800" dirty="0">
                <a:effectLst/>
                <a:latin typeface="Calibri" panose="020F0502020204030204" pitchFamily="34" charset="0"/>
                <a:ea typeface="Calibri" panose="020F0502020204030204" pitchFamily="34" charset="0"/>
                <a:cs typeface="Times New Roman" panose="02020603050405020304" pitchFamily="18" charset="0"/>
              </a:rPr>
              <a:t>And there be no cattle in the stalls,</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r>
              <a:rPr lang="en-US" sz="2800" baseline="30000" dirty="0">
                <a:effectLst/>
                <a:latin typeface="Calibri" panose="020F0502020204030204" pitchFamily="34" charset="0"/>
                <a:ea typeface="Calibri" panose="020F0502020204030204" pitchFamily="34" charset="0"/>
                <a:cs typeface="Times New Roman" panose="02020603050405020304" pitchFamily="18" charset="0"/>
              </a:rPr>
              <a:t>18 </a:t>
            </a:r>
            <a:r>
              <a:rPr lang="en-US" sz="2800" dirty="0">
                <a:effectLst/>
                <a:latin typeface="Calibri" panose="020F0502020204030204" pitchFamily="34" charset="0"/>
                <a:ea typeface="Calibri" panose="020F0502020204030204" pitchFamily="34" charset="0"/>
                <a:cs typeface="Times New Roman" panose="02020603050405020304" pitchFamily="18" charset="0"/>
              </a:rPr>
              <a:t>Yet I will exult in the </a:t>
            </a:r>
            <a:r>
              <a:rPr lang="en-US" sz="2800" cap="small" dirty="0">
                <a:effectLst/>
                <a:latin typeface="Calibri" panose="020F0502020204030204" pitchFamily="34" charset="0"/>
                <a:ea typeface="Calibri" panose="020F0502020204030204" pitchFamily="34" charset="0"/>
                <a:cs typeface="Times New Roman" panose="02020603050405020304" pitchFamily="18" charset="0"/>
              </a:rPr>
              <a:t>Lord</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r>
              <a:rPr lang="en-US" sz="2800" dirty="0">
                <a:effectLst/>
                <a:latin typeface="Calibri" panose="020F0502020204030204" pitchFamily="34" charset="0"/>
                <a:ea typeface="Calibri" panose="020F0502020204030204" pitchFamily="34" charset="0"/>
                <a:cs typeface="Times New Roman" panose="02020603050405020304" pitchFamily="18" charset="0"/>
              </a:rPr>
              <a:t>I will rejoice in the God of my salvation.</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r>
              <a:rPr lang="en-US" sz="2800" baseline="30000" dirty="0">
                <a:effectLst/>
                <a:latin typeface="Calibri" panose="020F0502020204030204" pitchFamily="34" charset="0"/>
                <a:ea typeface="Calibri" panose="020F0502020204030204" pitchFamily="34" charset="0"/>
                <a:cs typeface="Times New Roman" panose="02020603050405020304" pitchFamily="18" charset="0"/>
              </a:rPr>
              <a:t>19 </a:t>
            </a:r>
            <a:r>
              <a:rPr lang="en-US" sz="2800" dirty="0">
                <a:effectLst/>
                <a:latin typeface="Calibri" panose="020F0502020204030204" pitchFamily="34" charset="0"/>
                <a:ea typeface="Calibri" panose="020F0502020204030204" pitchFamily="34" charset="0"/>
                <a:cs typeface="Times New Roman" panose="02020603050405020304" pitchFamily="18" charset="0"/>
              </a:rPr>
              <a:t>The Lord </a:t>
            </a:r>
            <a:r>
              <a:rPr lang="en-US" sz="2800" cap="small" dirty="0">
                <a:effectLst/>
                <a:latin typeface="Calibri" panose="020F0502020204030204" pitchFamily="34" charset="0"/>
                <a:ea typeface="Calibri" panose="020F0502020204030204" pitchFamily="34" charset="0"/>
                <a:cs typeface="Times New Roman" panose="02020603050405020304" pitchFamily="18" charset="0"/>
              </a:rPr>
              <a:t>God</a:t>
            </a:r>
            <a:r>
              <a:rPr lang="en-US" sz="2800" dirty="0">
                <a:effectLst/>
                <a:latin typeface="Calibri" panose="020F0502020204030204" pitchFamily="34" charset="0"/>
                <a:ea typeface="Calibri" panose="020F0502020204030204" pitchFamily="34" charset="0"/>
                <a:cs typeface="Times New Roman" panose="02020603050405020304" pitchFamily="18" charset="0"/>
              </a:rPr>
              <a:t> is my strength,</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r>
              <a:rPr lang="en-US" sz="2800" dirty="0">
                <a:effectLst/>
                <a:latin typeface="Calibri" panose="020F0502020204030204" pitchFamily="34" charset="0"/>
                <a:ea typeface="Calibri" panose="020F0502020204030204" pitchFamily="34" charset="0"/>
                <a:cs typeface="Times New Roman" panose="02020603050405020304" pitchFamily="18" charset="0"/>
              </a:rPr>
              <a:t>And He has made my feet like hinds’ </a:t>
            </a:r>
            <a:r>
              <a:rPr lang="en-US" sz="2800" i="1" dirty="0">
                <a:effectLst/>
                <a:latin typeface="Calibri" panose="020F0502020204030204" pitchFamily="34" charset="0"/>
                <a:ea typeface="Calibri" panose="020F0502020204030204" pitchFamily="34" charset="0"/>
                <a:cs typeface="Times New Roman" panose="02020603050405020304" pitchFamily="18" charset="0"/>
              </a:rPr>
              <a:t>feet</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r>
              <a:rPr lang="en-US" sz="2800" dirty="0">
                <a:effectLst/>
                <a:latin typeface="Calibri" panose="020F0502020204030204" pitchFamily="34" charset="0"/>
                <a:ea typeface="Calibri" panose="020F0502020204030204" pitchFamily="34" charset="0"/>
                <a:cs typeface="Times New Roman" panose="02020603050405020304" pitchFamily="18" charset="0"/>
              </a:rPr>
              <a:t>And makes me walk on my high places.</a:t>
            </a:r>
          </a:p>
        </p:txBody>
      </p:sp>
    </p:spTree>
    <p:extLst>
      <p:ext uri="{BB962C8B-B14F-4D97-AF65-F5344CB8AC3E}">
        <p14:creationId xmlns:p14="http://schemas.microsoft.com/office/powerpoint/2010/main" val="510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619C00-BE35-7DF2-4A18-01E2B42C1969}"/>
              </a:ext>
            </a:extLst>
          </p:cNvPr>
          <p:cNvSpPr txBox="1"/>
          <p:nvPr/>
        </p:nvSpPr>
        <p:spPr>
          <a:xfrm>
            <a:off x="1338942" y="967116"/>
            <a:ext cx="6094324" cy="1394677"/>
          </a:xfrm>
          <a:prstGeom prst="rect">
            <a:avLst/>
          </a:prstGeom>
          <a:noFill/>
        </p:spPr>
        <p:txBody>
          <a:bodyPr wrap="square">
            <a:spAutoFit/>
          </a:bodyPr>
          <a:lstStyle/>
          <a:p>
            <a:pPr marL="457200" marR="0">
              <a:spcBef>
                <a:spcPts val="0"/>
              </a:spcBef>
              <a:spcAft>
                <a:spcPts val="0"/>
              </a:spcAft>
            </a:pPr>
            <a:r>
              <a:rPr lang="en-US" sz="2800" u="sng" dirty="0">
                <a:effectLst/>
                <a:latin typeface="Calibri" panose="020F0502020204030204" pitchFamily="34" charset="0"/>
                <a:ea typeface="Calibri" panose="020F0502020204030204" pitchFamily="34" charset="0"/>
                <a:cs typeface="Times New Roman" panose="02020603050405020304" pitchFamily="18" charset="0"/>
              </a:rPr>
              <a:t>I threw you to the ground;</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800" u="sng" dirty="0">
                <a:effectLst/>
                <a:latin typeface="Calibri" panose="020F0502020204030204" pitchFamily="34" charset="0"/>
                <a:ea typeface="Calibri" panose="020F0502020204030204" pitchFamily="34" charset="0"/>
                <a:cs typeface="Times New Roman" panose="02020603050405020304" pitchFamily="18" charset="0"/>
              </a:rPr>
              <a:t>I put you before kings,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u="sng" dirty="0">
                <a:effectLst/>
                <a:latin typeface="Calibri" panose="020F0502020204030204" pitchFamily="34" charset="0"/>
                <a:ea typeface="Calibri" panose="020F0502020204030204" pitchFamily="34" charset="0"/>
                <a:cs typeface="Times New Roman" panose="02020603050405020304" pitchFamily="18" charset="0"/>
              </a:rPr>
              <a:t>That they may see you.</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254161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DCE6962-3CAC-4B7C-B613-563CF9BE8196}"/>
              </a:ext>
            </a:extLst>
          </p:cNvPr>
          <p:cNvSpPr txBox="1"/>
          <p:nvPr/>
        </p:nvSpPr>
        <p:spPr>
          <a:xfrm>
            <a:off x="756137" y="3093042"/>
            <a:ext cx="10477919" cy="671915"/>
          </a:xfrm>
          <a:prstGeom prst="rect">
            <a:avLst/>
          </a:prstGeom>
          <a:noFill/>
        </p:spPr>
        <p:txBody>
          <a:bodyPr wrap="square">
            <a:spAutoFit/>
          </a:bodyPr>
          <a:lstStyle/>
          <a:p>
            <a:pPr marR="0" lv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   After Satan’s initial sin that we see here, he was cast away from his place in heaven at God’s throne. However, he still had access to God. We see this in Job 1:6-12.</a:t>
            </a:r>
          </a:p>
        </p:txBody>
      </p:sp>
      <p:sp>
        <p:nvSpPr>
          <p:cNvPr id="7" name="TextBox 6">
            <a:extLst>
              <a:ext uri="{FF2B5EF4-FFF2-40B4-BE49-F238E27FC236}">
                <a16:creationId xmlns:a16="http://schemas.microsoft.com/office/drawing/2014/main" id="{313ED31F-EBB8-406C-D739-7589BD86F396}"/>
              </a:ext>
            </a:extLst>
          </p:cNvPr>
          <p:cNvSpPr txBox="1"/>
          <p:nvPr/>
        </p:nvSpPr>
        <p:spPr>
          <a:xfrm>
            <a:off x="756137" y="4076727"/>
            <a:ext cx="10719080" cy="671915"/>
          </a:xfrm>
          <a:prstGeom prst="rect">
            <a:avLst/>
          </a:prstGeom>
          <a:noFill/>
        </p:spPr>
        <p:txBody>
          <a:bodyPr wrap="square">
            <a:spAutoFit/>
          </a:bodyPr>
          <a:lstStyle/>
          <a:p>
            <a:pPr marR="0" lv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   In the book of Revelation during the Tribulation, Satan was cast from heaven and restricted to the Earth (Revelation 12:7-13).</a:t>
            </a:r>
          </a:p>
        </p:txBody>
      </p:sp>
      <p:sp>
        <p:nvSpPr>
          <p:cNvPr id="9" name="TextBox 8">
            <a:extLst>
              <a:ext uri="{FF2B5EF4-FFF2-40B4-BE49-F238E27FC236}">
                <a16:creationId xmlns:a16="http://schemas.microsoft.com/office/drawing/2014/main" id="{A05BA0E7-6511-6BC2-8241-34996A45E545}"/>
              </a:ext>
            </a:extLst>
          </p:cNvPr>
          <p:cNvSpPr txBox="1"/>
          <p:nvPr/>
        </p:nvSpPr>
        <p:spPr>
          <a:xfrm>
            <a:off x="756137" y="5060412"/>
            <a:ext cx="10387484" cy="369332"/>
          </a:xfrm>
          <a:prstGeom prst="rect">
            <a:avLst/>
          </a:prstGeom>
          <a:noFill/>
        </p:spPr>
        <p:txBody>
          <a:bodyPr wrap="square">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3)   At the beginning of the 1,000-year Millennium, Satan will be cast into a bottomless pit (Revelation 20:1-3).</a:t>
            </a:r>
            <a:endParaRPr lang="en-US" dirty="0"/>
          </a:p>
        </p:txBody>
      </p:sp>
      <p:sp>
        <p:nvSpPr>
          <p:cNvPr id="11" name="TextBox 10">
            <a:extLst>
              <a:ext uri="{FF2B5EF4-FFF2-40B4-BE49-F238E27FC236}">
                <a16:creationId xmlns:a16="http://schemas.microsoft.com/office/drawing/2014/main" id="{4BDB4C48-E930-FECF-CB9E-DCCF9951DD25}"/>
              </a:ext>
            </a:extLst>
          </p:cNvPr>
          <p:cNvSpPr txBox="1"/>
          <p:nvPr/>
        </p:nvSpPr>
        <p:spPr>
          <a:xfrm>
            <a:off x="756137" y="5741515"/>
            <a:ext cx="10387484" cy="671915"/>
          </a:xfrm>
          <a:prstGeom prst="rect">
            <a:avLst/>
          </a:prstGeom>
          <a:noFill/>
        </p:spPr>
        <p:txBody>
          <a:bodyPr wrap="square">
            <a:spAutoFit/>
          </a:bodyPr>
          <a:lstStyle/>
          <a:p>
            <a:pPr marR="0" lv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4)   After the Millennium, Satan will be briefly released but then after he is defeated, he will be cast into the Lake of Fire for forever (Revelation 20:10).</a:t>
            </a:r>
          </a:p>
        </p:txBody>
      </p:sp>
      <p:pic>
        <p:nvPicPr>
          <p:cNvPr id="4" name="Picture 3">
            <a:extLst>
              <a:ext uri="{FF2B5EF4-FFF2-40B4-BE49-F238E27FC236}">
                <a16:creationId xmlns:a16="http://schemas.microsoft.com/office/drawing/2014/main" id="{1B4CC3E2-08C8-3940-ADAF-470BF378A65F}"/>
              </a:ext>
            </a:extLst>
          </p:cNvPr>
          <p:cNvPicPr>
            <a:picLocks noChangeAspect="1"/>
          </p:cNvPicPr>
          <p:nvPr/>
        </p:nvPicPr>
        <p:blipFill>
          <a:blip r:embed="rId3"/>
          <a:stretch>
            <a:fillRect/>
          </a:stretch>
        </p:blipFill>
        <p:spPr>
          <a:xfrm>
            <a:off x="3848519" y="247884"/>
            <a:ext cx="3084844" cy="2533387"/>
          </a:xfrm>
          <a:prstGeom prst="rect">
            <a:avLst/>
          </a:prstGeom>
        </p:spPr>
      </p:pic>
    </p:spTree>
    <p:extLst>
      <p:ext uri="{BB962C8B-B14F-4D97-AF65-F5344CB8AC3E}">
        <p14:creationId xmlns:p14="http://schemas.microsoft.com/office/powerpoint/2010/main" val="426503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E699C6-0BA5-D3D8-3F7B-0514B1DE7271}"/>
              </a:ext>
            </a:extLst>
          </p:cNvPr>
          <p:cNvSpPr txBox="1"/>
          <p:nvPr/>
        </p:nvSpPr>
        <p:spPr>
          <a:xfrm>
            <a:off x="944545" y="697488"/>
            <a:ext cx="10470381" cy="5271315"/>
          </a:xfrm>
          <a:prstGeom prst="rect">
            <a:avLst/>
          </a:prstGeom>
          <a:noFill/>
        </p:spPr>
        <p:txBody>
          <a:bodyPr wrap="square">
            <a:spAutoFit/>
          </a:bodyPr>
          <a:lstStyle/>
          <a:p>
            <a:pPr marL="457200" marR="0">
              <a:spcBef>
                <a:spcPts val="0"/>
              </a:spcBef>
              <a:spcAft>
                <a:spcPts val="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Isaiah 14:12-15</a:t>
            </a:r>
          </a:p>
          <a:p>
            <a:pPr marL="457200" marR="0">
              <a:spcBef>
                <a:spcPts val="0"/>
              </a:spcBef>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How you have fallen from heaven,</a:t>
            </a:r>
          </a:p>
          <a:p>
            <a:pPr marL="457200" marR="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You star of the morning, son of the dawn!</a:t>
            </a:r>
          </a:p>
          <a:p>
            <a:pPr marL="457200" marR="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You have been cut down to the earth,</a:t>
            </a:r>
          </a:p>
          <a:p>
            <a:pPr marL="457200" marR="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You who defeated the nations!</a:t>
            </a:r>
          </a:p>
          <a:p>
            <a:pPr marL="457200" marR="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13 But you said in your heart,</a:t>
            </a:r>
          </a:p>
          <a:p>
            <a:pPr marL="457200" marR="0">
              <a:spcBef>
                <a:spcPts val="0"/>
              </a:spcBef>
              <a:spcAft>
                <a:spcPts val="0"/>
              </a:spcAft>
            </a:pPr>
            <a:r>
              <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r>
              <a:rPr lang="en-US"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 will </a:t>
            </a:r>
            <a:r>
              <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ascend to heaven;</a:t>
            </a:r>
          </a:p>
          <a:p>
            <a:pPr marL="457200" marR="0">
              <a:spcBef>
                <a:spcPts val="0"/>
              </a:spcBef>
              <a:spcAft>
                <a:spcPts val="0"/>
              </a:spcAft>
            </a:pPr>
            <a:r>
              <a:rPr lang="en-US"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 will </a:t>
            </a:r>
            <a:r>
              <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raise my throne above the stars of God,</a:t>
            </a:r>
          </a:p>
          <a:p>
            <a:pPr marL="457200" marR="0">
              <a:spcBef>
                <a:spcPts val="0"/>
              </a:spcBef>
              <a:spcAft>
                <a:spcPts val="0"/>
              </a:spcAft>
            </a:pPr>
            <a:r>
              <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And </a:t>
            </a:r>
            <a:r>
              <a:rPr lang="en-US"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 will </a:t>
            </a:r>
            <a:r>
              <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sit on the mount of assembly in the recesses of the north.</a:t>
            </a:r>
          </a:p>
          <a:p>
            <a:pPr marL="457200" marR="0">
              <a:spcBef>
                <a:spcPts val="0"/>
              </a:spcBef>
              <a:spcAft>
                <a:spcPts val="0"/>
              </a:spcAft>
            </a:pPr>
            <a:r>
              <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14 </a:t>
            </a:r>
            <a:r>
              <a:rPr lang="en-US"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 will </a:t>
            </a:r>
            <a:r>
              <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ascend above the heights of the clouds;</a:t>
            </a:r>
          </a:p>
          <a:p>
            <a:pPr marL="457200" marR="0">
              <a:spcBef>
                <a:spcPts val="0"/>
              </a:spcBef>
              <a:spcAft>
                <a:spcPts val="0"/>
              </a:spcAft>
            </a:pPr>
            <a:r>
              <a:rPr lang="en-US"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 will </a:t>
            </a:r>
            <a:r>
              <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make myself like the Most High.’</a:t>
            </a:r>
          </a:p>
          <a:p>
            <a:pPr marL="457200" marR="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15 Nevertheless you will be brought down to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Sheol</a:t>
            </a:r>
            <a:r>
              <a:rPr lang="en-US" sz="2400" dirty="0">
                <a:effectLst/>
                <a:latin typeface="Calibri" panose="020F0502020204030204" pitchFamily="34" charset="0"/>
                <a:ea typeface="Calibri" panose="020F0502020204030204" pitchFamily="34" charset="0"/>
                <a:cs typeface="Times New Roman" panose="02020603050405020304" pitchFamily="18" charset="0"/>
              </a:rPr>
              <a:t>,</a:t>
            </a:r>
          </a:p>
          <a:p>
            <a:pPr marL="45720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To the recesses of the pit.</a:t>
            </a:r>
          </a:p>
        </p:txBody>
      </p:sp>
    </p:spTree>
    <p:extLst>
      <p:ext uri="{BB962C8B-B14F-4D97-AF65-F5344CB8AC3E}">
        <p14:creationId xmlns:p14="http://schemas.microsoft.com/office/powerpoint/2010/main" val="21691444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33A622-A8C0-2BF2-9E2C-126181E44957}"/>
              </a:ext>
            </a:extLst>
          </p:cNvPr>
          <p:cNvSpPr txBox="1"/>
          <p:nvPr/>
        </p:nvSpPr>
        <p:spPr>
          <a:xfrm>
            <a:off x="1248507" y="671357"/>
            <a:ext cx="6094324" cy="532903"/>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I will ascend to heaven</a:t>
            </a:r>
          </a:p>
        </p:txBody>
      </p:sp>
      <p:sp>
        <p:nvSpPr>
          <p:cNvPr id="4" name="TextBox 3">
            <a:extLst>
              <a:ext uri="{FF2B5EF4-FFF2-40B4-BE49-F238E27FC236}">
                <a16:creationId xmlns:a16="http://schemas.microsoft.com/office/drawing/2014/main" id="{8E6E5599-DB6D-7DB9-D6A3-164BFECF6ECD}"/>
              </a:ext>
            </a:extLst>
          </p:cNvPr>
          <p:cNvSpPr txBox="1"/>
          <p:nvPr/>
        </p:nvSpPr>
        <p:spPr>
          <a:xfrm>
            <a:off x="1248507" y="2331218"/>
            <a:ext cx="7898004" cy="1384995"/>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Romans 12:15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Rejoice with those who rejoice</a:t>
            </a:r>
            <a:endParaRPr lang="en-US" sz="2800" dirty="0"/>
          </a:p>
        </p:txBody>
      </p:sp>
    </p:spTree>
    <p:extLst>
      <p:ext uri="{BB962C8B-B14F-4D97-AF65-F5344CB8AC3E}">
        <p14:creationId xmlns:p14="http://schemas.microsoft.com/office/powerpoint/2010/main" val="1201828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33A622-A8C0-2BF2-9E2C-126181E44957}"/>
              </a:ext>
            </a:extLst>
          </p:cNvPr>
          <p:cNvSpPr txBox="1"/>
          <p:nvPr/>
        </p:nvSpPr>
        <p:spPr>
          <a:xfrm>
            <a:off x="1248507" y="671357"/>
            <a:ext cx="6094324" cy="532903"/>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I will ascend to heaven</a:t>
            </a:r>
          </a:p>
        </p:txBody>
      </p:sp>
      <p:sp>
        <p:nvSpPr>
          <p:cNvPr id="5" name="TextBox 4">
            <a:extLst>
              <a:ext uri="{FF2B5EF4-FFF2-40B4-BE49-F238E27FC236}">
                <a16:creationId xmlns:a16="http://schemas.microsoft.com/office/drawing/2014/main" id="{596F5DE2-E7E8-26E6-3FEF-C5545BC747C3}"/>
              </a:ext>
            </a:extLst>
          </p:cNvPr>
          <p:cNvSpPr txBox="1"/>
          <p:nvPr/>
        </p:nvSpPr>
        <p:spPr>
          <a:xfrm>
            <a:off x="1248507" y="1455129"/>
            <a:ext cx="8327571" cy="532903"/>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rabicParenR" startAt="2"/>
            </a:pPr>
            <a:r>
              <a:rPr lang="en-US" sz="2800" dirty="0">
                <a:effectLst/>
                <a:latin typeface="Calibri" panose="020F0502020204030204" pitchFamily="34" charset="0"/>
                <a:ea typeface="Calibri" panose="020F0502020204030204" pitchFamily="34" charset="0"/>
                <a:cs typeface="Times New Roman" panose="02020603050405020304" pitchFamily="18" charset="0"/>
              </a:rPr>
              <a:t>I will raise my throne above the stars of God</a:t>
            </a:r>
          </a:p>
        </p:txBody>
      </p:sp>
      <p:sp>
        <p:nvSpPr>
          <p:cNvPr id="7" name="TextBox 6">
            <a:extLst>
              <a:ext uri="{FF2B5EF4-FFF2-40B4-BE49-F238E27FC236}">
                <a16:creationId xmlns:a16="http://schemas.microsoft.com/office/drawing/2014/main" id="{4E1DC2B4-C2C2-735F-CF13-F813B1E86DB8}"/>
              </a:ext>
            </a:extLst>
          </p:cNvPr>
          <p:cNvSpPr txBox="1"/>
          <p:nvPr/>
        </p:nvSpPr>
        <p:spPr>
          <a:xfrm>
            <a:off x="1248507" y="2579953"/>
            <a:ext cx="10377436" cy="1698094"/>
          </a:xfrm>
          <a:prstGeom prst="rect">
            <a:avLst/>
          </a:prstGeom>
          <a:noFill/>
        </p:spPr>
        <p:txBody>
          <a:bodyPr wrap="square">
            <a:spAutoFit/>
          </a:bodyPr>
          <a:lstStyle/>
          <a:p>
            <a:pPr marL="0" marR="0">
              <a:lnSpc>
                <a:spcPct val="107000"/>
              </a:lnSpc>
              <a:spcBef>
                <a:spcPts val="0"/>
              </a:spcBef>
              <a:spcAft>
                <a:spcPts val="8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Revelation 1:20</a:t>
            </a:r>
          </a:p>
          <a:p>
            <a:r>
              <a:rPr lang="en-US" sz="2400" dirty="0">
                <a:effectLst/>
                <a:latin typeface="Calibri" panose="020F0502020204030204" pitchFamily="34" charset="0"/>
                <a:ea typeface="Calibri" panose="020F0502020204030204" pitchFamily="34" charset="0"/>
                <a:cs typeface="Times New Roman" panose="02020603050405020304" pitchFamily="18" charset="0"/>
              </a:rPr>
              <a:t>As for the mystery of the seven stars which you saw in My right hand, and the seven golden lampstands: the seven stars are the angels of the seven churches, and the seven lampstands are the seven churches.</a:t>
            </a:r>
            <a:endParaRPr lang="en-US" sz="2400" dirty="0"/>
          </a:p>
        </p:txBody>
      </p:sp>
      <p:sp>
        <p:nvSpPr>
          <p:cNvPr id="2" name="TextBox 1">
            <a:extLst>
              <a:ext uri="{FF2B5EF4-FFF2-40B4-BE49-F238E27FC236}">
                <a16:creationId xmlns:a16="http://schemas.microsoft.com/office/drawing/2014/main" id="{308EC144-F308-4DB3-FD9F-8D9FA5E5C18A}"/>
              </a:ext>
            </a:extLst>
          </p:cNvPr>
          <p:cNvSpPr txBox="1"/>
          <p:nvPr/>
        </p:nvSpPr>
        <p:spPr>
          <a:xfrm>
            <a:off x="1248507" y="4869968"/>
            <a:ext cx="10065937" cy="1569660"/>
          </a:xfrm>
          <a:prstGeom prst="rect">
            <a:avLst/>
          </a:prstGeom>
          <a:noFill/>
        </p:spPr>
        <p:txBody>
          <a:bodyPr wrap="square" rtlCol="0">
            <a:spAutoFit/>
          </a:bodyPr>
          <a:lstStyle/>
          <a:p>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Peter 5:6</a:t>
            </a:r>
          </a:p>
          <a:p>
            <a:endParaRPr lang="en-US" sz="2400" dirty="0">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Calibri" panose="020F0502020204030204" pitchFamily="34" charset="0"/>
                <a:ea typeface="Calibri" panose="020F0502020204030204" pitchFamily="34" charset="0"/>
                <a:cs typeface="Times New Roman" panose="02020603050405020304" pitchFamily="18" charset="0"/>
              </a:rPr>
              <a:t>Therefore humble yourselves under the mighty hand of God, so that He may exalt you at the proper time...</a:t>
            </a:r>
            <a:endParaRPr lang="en-US" sz="2400" dirty="0"/>
          </a:p>
        </p:txBody>
      </p:sp>
    </p:spTree>
    <p:extLst>
      <p:ext uri="{BB962C8B-B14F-4D97-AF65-F5344CB8AC3E}">
        <p14:creationId xmlns:p14="http://schemas.microsoft.com/office/powerpoint/2010/main" val="3506769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BB5E7-F500-1555-3C2E-50437801AA7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76CFE59-7F45-9065-C36D-C8A91E9C45CB}"/>
              </a:ext>
            </a:extLst>
          </p:cNvPr>
          <p:cNvSpPr txBox="1"/>
          <p:nvPr/>
        </p:nvSpPr>
        <p:spPr>
          <a:xfrm>
            <a:off x="1248507" y="671357"/>
            <a:ext cx="6094324" cy="532903"/>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I will ascend to heaven</a:t>
            </a:r>
          </a:p>
        </p:txBody>
      </p:sp>
      <p:sp>
        <p:nvSpPr>
          <p:cNvPr id="5" name="TextBox 4">
            <a:extLst>
              <a:ext uri="{FF2B5EF4-FFF2-40B4-BE49-F238E27FC236}">
                <a16:creationId xmlns:a16="http://schemas.microsoft.com/office/drawing/2014/main" id="{3CFE0EA3-3D99-A427-BA6C-197B8FACFF2F}"/>
              </a:ext>
            </a:extLst>
          </p:cNvPr>
          <p:cNvSpPr txBox="1"/>
          <p:nvPr/>
        </p:nvSpPr>
        <p:spPr>
          <a:xfrm>
            <a:off x="1248507" y="1455129"/>
            <a:ext cx="8327571" cy="532903"/>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rabicParenR" startAt="2"/>
            </a:pPr>
            <a:r>
              <a:rPr lang="en-US" sz="2800" dirty="0">
                <a:effectLst/>
                <a:latin typeface="Calibri" panose="020F0502020204030204" pitchFamily="34" charset="0"/>
                <a:ea typeface="Calibri" panose="020F0502020204030204" pitchFamily="34" charset="0"/>
                <a:cs typeface="Times New Roman" panose="02020603050405020304" pitchFamily="18" charset="0"/>
              </a:rPr>
              <a:t>I will raise my throne above the stars of God</a:t>
            </a:r>
          </a:p>
        </p:txBody>
      </p:sp>
      <p:sp>
        <p:nvSpPr>
          <p:cNvPr id="4" name="TextBox 3">
            <a:extLst>
              <a:ext uri="{FF2B5EF4-FFF2-40B4-BE49-F238E27FC236}">
                <a16:creationId xmlns:a16="http://schemas.microsoft.com/office/drawing/2014/main" id="{908234EC-EF14-2DD9-E156-8EEE6621ED0E}"/>
              </a:ext>
            </a:extLst>
          </p:cNvPr>
          <p:cNvSpPr txBox="1"/>
          <p:nvPr/>
        </p:nvSpPr>
        <p:spPr>
          <a:xfrm>
            <a:off x="1248507" y="2238901"/>
            <a:ext cx="9764486" cy="532903"/>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rabicParenR" startAt="3"/>
            </a:pPr>
            <a:r>
              <a:rPr lang="en-US" sz="2800" dirty="0">
                <a:effectLst/>
                <a:latin typeface="Calibri" panose="020F0502020204030204" pitchFamily="34" charset="0"/>
                <a:ea typeface="Calibri" panose="020F0502020204030204" pitchFamily="34" charset="0"/>
                <a:cs typeface="Times New Roman" panose="02020603050405020304" pitchFamily="18" charset="0"/>
              </a:rPr>
              <a:t>I will sit on the mount of assembly in the recesses of the north</a:t>
            </a:r>
          </a:p>
        </p:txBody>
      </p:sp>
      <p:sp>
        <p:nvSpPr>
          <p:cNvPr id="8" name="TextBox 7">
            <a:extLst>
              <a:ext uri="{FF2B5EF4-FFF2-40B4-BE49-F238E27FC236}">
                <a16:creationId xmlns:a16="http://schemas.microsoft.com/office/drawing/2014/main" id="{9C09583C-8B2E-D386-F6ED-3C6C11310E79}"/>
              </a:ext>
            </a:extLst>
          </p:cNvPr>
          <p:cNvSpPr txBox="1"/>
          <p:nvPr/>
        </p:nvSpPr>
        <p:spPr>
          <a:xfrm>
            <a:off x="1248506" y="3162867"/>
            <a:ext cx="9764485" cy="1569660"/>
          </a:xfrm>
          <a:prstGeom prst="rect">
            <a:avLst/>
          </a:prstGeom>
          <a:noFill/>
        </p:spPr>
        <p:txBody>
          <a:bodyPr wrap="square">
            <a:spAutoFit/>
          </a:bodyPr>
          <a:lstStyle/>
          <a:p>
            <a:r>
              <a:rPr lang="en-US" sz="2400" dirty="0">
                <a:solidFill>
                  <a:schemeClr val="accent2">
                    <a:lumMod val="75000"/>
                  </a:schemeClr>
                </a:solidFill>
                <a:effectLst/>
                <a:latin typeface="Calibri" panose="020F0502020204030204" pitchFamily="34" charset="0"/>
                <a:ea typeface="Calibri" panose="020F0502020204030204" pitchFamily="34" charset="0"/>
              </a:rPr>
              <a:t>Psalm 48:2-3</a:t>
            </a:r>
            <a:endParaRPr lang="en-US" sz="2400" dirty="0">
              <a:solidFill>
                <a:schemeClr val="accent2">
                  <a:lumMod val="75000"/>
                </a:schemeClr>
              </a:solidFill>
              <a:latin typeface="Calibri" panose="020F0502020204030204" pitchFamily="34" charset="0"/>
              <a:ea typeface="Calibri" panose="020F0502020204030204" pitchFamily="34" charset="0"/>
            </a:endParaRPr>
          </a:p>
          <a:p>
            <a:endParaRPr lang="en-US" sz="2400" dirty="0">
              <a:solidFill>
                <a:srgbClr val="000000"/>
              </a:solidFill>
              <a:effectLst/>
              <a:latin typeface="Calibri" panose="020F0502020204030204" pitchFamily="34" charset="0"/>
              <a:ea typeface="Calibri" panose="020F0502020204030204" pitchFamily="34" charset="0"/>
            </a:endParaRPr>
          </a:p>
          <a:p>
            <a:r>
              <a:rPr lang="en-US" sz="2400" dirty="0">
                <a:solidFill>
                  <a:srgbClr val="000000"/>
                </a:solidFill>
                <a:effectLst/>
                <a:latin typeface="Calibri" panose="020F0502020204030204" pitchFamily="34" charset="0"/>
                <a:ea typeface="Calibri" panose="020F0502020204030204" pitchFamily="34" charset="0"/>
              </a:rPr>
              <a:t>Beautiful in elevation, the joy of the whole earth, is Mount Zion </a:t>
            </a:r>
            <a:r>
              <a:rPr lang="en-US" sz="2400" i="1" dirty="0">
                <a:solidFill>
                  <a:srgbClr val="000000"/>
                </a:solidFill>
                <a:effectLst/>
                <a:latin typeface="Calibri" panose="020F0502020204030204" pitchFamily="34" charset="0"/>
                <a:ea typeface="Calibri" panose="020F0502020204030204" pitchFamily="34" charset="0"/>
              </a:rPr>
              <a:t>in</a:t>
            </a:r>
            <a:r>
              <a:rPr lang="en-US" sz="2400" dirty="0">
                <a:solidFill>
                  <a:srgbClr val="000000"/>
                </a:solidFill>
                <a:effectLst/>
                <a:latin typeface="Calibri" panose="020F0502020204030204" pitchFamily="34" charset="0"/>
                <a:ea typeface="Calibri" panose="020F0502020204030204" pitchFamily="34" charset="0"/>
              </a:rPr>
              <a:t> the far north, In its palaces, God has made Himself known as a stronghold.</a:t>
            </a:r>
            <a:endParaRPr lang="en-US" sz="2400" dirty="0"/>
          </a:p>
        </p:txBody>
      </p:sp>
      <p:sp>
        <p:nvSpPr>
          <p:cNvPr id="2" name="TextBox 1">
            <a:extLst>
              <a:ext uri="{FF2B5EF4-FFF2-40B4-BE49-F238E27FC236}">
                <a16:creationId xmlns:a16="http://schemas.microsoft.com/office/drawing/2014/main" id="{C326226F-9FA7-4407-B44E-5D58D77EDAB8}"/>
              </a:ext>
            </a:extLst>
          </p:cNvPr>
          <p:cNvSpPr txBox="1"/>
          <p:nvPr/>
        </p:nvSpPr>
        <p:spPr>
          <a:xfrm>
            <a:off x="1248506" y="5307197"/>
            <a:ext cx="9867481" cy="1200329"/>
          </a:xfrm>
          <a:prstGeom prst="rect">
            <a:avLst/>
          </a:prstGeom>
          <a:noFill/>
        </p:spPr>
        <p:txBody>
          <a:bodyPr wrap="square" rtlCol="0">
            <a:spAutoFit/>
          </a:bodyPr>
          <a:lstStyle/>
          <a:p>
            <a:r>
              <a:rPr lang="en-US" sz="2400" dirty="0">
                <a:solidFill>
                  <a:schemeClr val="accent2">
                    <a:lumMod val="75000"/>
                  </a:schemeClr>
                </a:solidFill>
                <a:effectLst/>
                <a:latin typeface="Calibri" panose="020F0502020204030204" pitchFamily="34" charset="0"/>
                <a:ea typeface="Calibri" panose="020F0502020204030204" pitchFamily="34" charset="0"/>
              </a:rPr>
              <a:t>Jeremiah 45:5</a:t>
            </a:r>
          </a:p>
          <a:p>
            <a:endParaRPr lang="en-US" sz="2400" dirty="0">
              <a:solidFill>
                <a:srgbClr val="000000"/>
              </a:solidFill>
              <a:latin typeface="Calibri" panose="020F0502020204030204" pitchFamily="34" charset="0"/>
              <a:ea typeface="Calibri" panose="020F0502020204030204" pitchFamily="34" charset="0"/>
            </a:endParaRPr>
          </a:p>
          <a:p>
            <a:r>
              <a:rPr lang="en-US" sz="2400" dirty="0">
                <a:solidFill>
                  <a:srgbClr val="000000"/>
                </a:solidFill>
                <a:effectLst/>
                <a:latin typeface="Calibri" panose="020F0502020204030204" pitchFamily="34" charset="0"/>
                <a:ea typeface="Calibri" panose="020F0502020204030204" pitchFamily="34" charset="0"/>
              </a:rPr>
              <a:t>But as for you, are you seeking great things for yourself? Do not seek them…</a:t>
            </a:r>
            <a:endParaRPr lang="en-US" sz="2400" dirty="0"/>
          </a:p>
        </p:txBody>
      </p:sp>
    </p:spTree>
    <p:extLst>
      <p:ext uri="{BB962C8B-B14F-4D97-AF65-F5344CB8AC3E}">
        <p14:creationId xmlns:p14="http://schemas.microsoft.com/office/powerpoint/2010/main" val="2728422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EF121-1896-1561-8DEA-782C2D69D40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6BD8248-656E-8395-BDCF-45328B842AB7}"/>
              </a:ext>
            </a:extLst>
          </p:cNvPr>
          <p:cNvSpPr txBox="1"/>
          <p:nvPr/>
        </p:nvSpPr>
        <p:spPr>
          <a:xfrm>
            <a:off x="1248507" y="671357"/>
            <a:ext cx="6094324" cy="532903"/>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I will ascend to heaven</a:t>
            </a:r>
          </a:p>
        </p:txBody>
      </p:sp>
      <p:sp>
        <p:nvSpPr>
          <p:cNvPr id="5" name="TextBox 4">
            <a:extLst>
              <a:ext uri="{FF2B5EF4-FFF2-40B4-BE49-F238E27FC236}">
                <a16:creationId xmlns:a16="http://schemas.microsoft.com/office/drawing/2014/main" id="{0DAEABB1-D367-3FAD-8946-6AA9561BF21A}"/>
              </a:ext>
            </a:extLst>
          </p:cNvPr>
          <p:cNvSpPr txBox="1"/>
          <p:nvPr/>
        </p:nvSpPr>
        <p:spPr>
          <a:xfrm>
            <a:off x="1248507" y="1455129"/>
            <a:ext cx="8327571" cy="532903"/>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rabicParenR" startAt="2"/>
            </a:pPr>
            <a:r>
              <a:rPr lang="en-US" sz="2800" dirty="0">
                <a:effectLst/>
                <a:latin typeface="Calibri" panose="020F0502020204030204" pitchFamily="34" charset="0"/>
                <a:ea typeface="Calibri" panose="020F0502020204030204" pitchFamily="34" charset="0"/>
                <a:cs typeface="Times New Roman" panose="02020603050405020304" pitchFamily="18" charset="0"/>
              </a:rPr>
              <a:t>I will raise my throne above the stars of God</a:t>
            </a:r>
          </a:p>
        </p:txBody>
      </p:sp>
      <p:sp>
        <p:nvSpPr>
          <p:cNvPr id="4" name="TextBox 3">
            <a:extLst>
              <a:ext uri="{FF2B5EF4-FFF2-40B4-BE49-F238E27FC236}">
                <a16:creationId xmlns:a16="http://schemas.microsoft.com/office/drawing/2014/main" id="{DD68374D-B585-8172-DF7F-78E0CDC8A0B2}"/>
              </a:ext>
            </a:extLst>
          </p:cNvPr>
          <p:cNvSpPr txBox="1"/>
          <p:nvPr/>
        </p:nvSpPr>
        <p:spPr>
          <a:xfrm>
            <a:off x="1248507" y="2238901"/>
            <a:ext cx="9764486" cy="532903"/>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rabicParenR" startAt="3"/>
            </a:pPr>
            <a:r>
              <a:rPr lang="en-US" sz="2800" dirty="0">
                <a:effectLst/>
                <a:latin typeface="Calibri" panose="020F0502020204030204" pitchFamily="34" charset="0"/>
                <a:ea typeface="Calibri" panose="020F0502020204030204" pitchFamily="34" charset="0"/>
                <a:cs typeface="Times New Roman" panose="02020603050405020304" pitchFamily="18" charset="0"/>
              </a:rPr>
              <a:t>I will sit on the mount of assembly in the recesses of the north</a:t>
            </a:r>
          </a:p>
        </p:txBody>
      </p:sp>
      <p:sp>
        <p:nvSpPr>
          <p:cNvPr id="6" name="TextBox 5">
            <a:extLst>
              <a:ext uri="{FF2B5EF4-FFF2-40B4-BE49-F238E27FC236}">
                <a16:creationId xmlns:a16="http://schemas.microsoft.com/office/drawing/2014/main" id="{22B88A4C-F094-2500-2993-8DAC8454E0F3}"/>
              </a:ext>
            </a:extLst>
          </p:cNvPr>
          <p:cNvSpPr txBox="1"/>
          <p:nvPr/>
        </p:nvSpPr>
        <p:spPr>
          <a:xfrm>
            <a:off x="1248507" y="3022673"/>
            <a:ext cx="7892980" cy="532903"/>
          </a:xfrm>
          <a:prstGeom prst="rect">
            <a:avLst/>
          </a:prstGeom>
          <a:noFill/>
        </p:spPr>
        <p:txBody>
          <a:bodyPr wrap="square">
            <a:spAutoFit/>
          </a:bodyPr>
          <a:lstStyle/>
          <a:p>
            <a:pPr marL="514350" marR="0" lvl="0" indent="-514350">
              <a:lnSpc>
                <a:spcPct val="107000"/>
              </a:lnSpc>
              <a:spcBef>
                <a:spcPts val="0"/>
              </a:spcBef>
              <a:spcAft>
                <a:spcPts val="800"/>
              </a:spcAft>
              <a:buFont typeface="+mj-lt"/>
              <a:buAutoNum type="arabicParenR" startAt="4"/>
            </a:pPr>
            <a:r>
              <a:rPr lang="en-US" sz="2800" dirty="0">
                <a:effectLst/>
                <a:latin typeface="Calibri" panose="020F0502020204030204" pitchFamily="34" charset="0"/>
                <a:ea typeface="Calibri" panose="020F0502020204030204" pitchFamily="34" charset="0"/>
                <a:cs typeface="Times New Roman" panose="02020603050405020304" pitchFamily="18" charset="0"/>
              </a:rPr>
              <a:t>I will ascend above the heights of the clouds</a:t>
            </a:r>
          </a:p>
        </p:txBody>
      </p:sp>
      <p:sp>
        <p:nvSpPr>
          <p:cNvPr id="2" name="TextBox 1">
            <a:extLst>
              <a:ext uri="{FF2B5EF4-FFF2-40B4-BE49-F238E27FC236}">
                <a16:creationId xmlns:a16="http://schemas.microsoft.com/office/drawing/2014/main" id="{B087DF63-CBB4-0B1D-DAAF-72FD3153B01B}"/>
              </a:ext>
            </a:extLst>
          </p:cNvPr>
          <p:cNvSpPr txBox="1"/>
          <p:nvPr/>
        </p:nvSpPr>
        <p:spPr>
          <a:xfrm>
            <a:off x="1248507" y="4350936"/>
            <a:ext cx="10043328" cy="2246769"/>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Colossians 3:12</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Therefore, as God’s chosen people, holy and dearly loved, clothe yourselves with compassion, kindness, humility, gentleness and patience</a:t>
            </a:r>
            <a:endParaRPr lang="en-US" sz="2800" dirty="0"/>
          </a:p>
        </p:txBody>
      </p:sp>
    </p:spTree>
    <p:extLst>
      <p:ext uri="{BB962C8B-B14F-4D97-AF65-F5344CB8AC3E}">
        <p14:creationId xmlns:p14="http://schemas.microsoft.com/office/powerpoint/2010/main" val="4273252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EF121-1896-1561-8DEA-782C2D69D40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6BD8248-656E-8395-BDCF-45328B842AB7}"/>
              </a:ext>
            </a:extLst>
          </p:cNvPr>
          <p:cNvSpPr txBox="1"/>
          <p:nvPr/>
        </p:nvSpPr>
        <p:spPr>
          <a:xfrm>
            <a:off x="1248507" y="671357"/>
            <a:ext cx="6094324" cy="532903"/>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I will ascend to heaven</a:t>
            </a:r>
          </a:p>
        </p:txBody>
      </p:sp>
      <p:sp>
        <p:nvSpPr>
          <p:cNvPr id="5" name="TextBox 4">
            <a:extLst>
              <a:ext uri="{FF2B5EF4-FFF2-40B4-BE49-F238E27FC236}">
                <a16:creationId xmlns:a16="http://schemas.microsoft.com/office/drawing/2014/main" id="{0DAEABB1-D367-3FAD-8946-6AA9561BF21A}"/>
              </a:ext>
            </a:extLst>
          </p:cNvPr>
          <p:cNvSpPr txBox="1"/>
          <p:nvPr/>
        </p:nvSpPr>
        <p:spPr>
          <a:xfrm>
            <a:off x="1248507" y="1455129"/>
            <a:ext cx="8327571" cy="532903"/>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rabicParenR" startAt="2"/>
            </a:pPr>
            <a:r>
              <a:rPr lang="en-US" sz="2800" dirty="0">
                <a:effectLst/>
                <a:latin typeface="Calibri" panose="020F0502020204030204" pitchFamily="34" charset="0"/>
                <a:ea typeface="Calibri" panose="020F0502020204030204" pitchFamily="34" charset="0"/>
                <a:cs typeface="Times New Roman" panose="02020603050405020304" pitchFamily="18" charset="0"/>
              </a:rPr>
              <a:t>I will raise my throne above the stars of God</a:t>
            </a:r>
          </a:p>
        </p:txBody>
      </p:sp>
      <p:sp>
        <p:nvSpPr>
          <p:cNvPr id="4" name="TextBox 3">
            <a:extLst>
              <a:ext uri="{FF2B5EF4-FFF2-40B4-BE49-F238E27FC236}">
                <a16:creationId xmlns:a16="http://schemas.microsoft.com/office/drawing/2014/main" id="{DD68374D-B585-8172-DF7F-78E0CDC8A0B2}"/>
              </a:ext>
            </a:extLst>
          </p:cNvPr>
          <p:cNvSpPr txBox="1"/>
          <p:nvPr/>
        </p:nvSpPr>
        <p:spPr>
          <a:xfrm>
            <a:off x="1248507" y="2238901"/>
            <a:ext cx="9764486" cy="532903"/>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rabicParenR" startAt="3"/>
            </a:pPr>
            <a:r>
              <a:rPr lang="en-US" sz="2800" dirty="0">
                <a:effectLst/>
                <a:latin typeface="Calibri" panose="020F0502020204030204" pitchFamily="34" charset="0"/>
                <a:ea typeface="Calibri" panose="020F0502020204030204" pitchFamily="34" charset="0"/>
                <a:cs typeface="Times New Roman" panose="02020603050405020304" pitchFamily="18" charset="0"/>
              </a:rPr>
              <a:t>I will sit on the mount of assembly in the recesses of the north</a:t>
            </a:r>
          </a:p>
        </p:txBody>
      </p:sp>
      <p:sp>
        <p:nvSpPr>
          <p:cNvPr id="6" name="TextBox 5">
            <a:extLst>
              <a:ext uri="{FF2B5EF4-FFF2-40B4-BE49-F238E27FC236}">
                <a16:creationId xmlns:a16="http://schemas.microsoft.com/office/drawing/2014/main" id="{22B88A4C-F094-2500-2993-8DAC8454E0F3}"/>
              </a:ext>
            </a:extLst>
          </p:cNvPr>
          <p:cNvSpPr txBox="1"/>
          <p:nvPr/>
        </p:nvSpPr>
        <p:spPr>
          <a:xfrm>
            <a:off x="1248507" y="3022673"/>
            <a:ext cx="7892980" cy="532903"/>
          </a:xfrm>
          <a:prstGeom prst="rect">
            <a:avLst/>
          </a:prstGeom>
          <a:noFill/>
        </p:spPr>
        <p:txBody>
          <a:bodyPr wrap="square">
            <a:spAutoFit/>
          </a:bodyPr>
          <a:lstStyle/>
          <a:p>
            <a:pPr marL="514350" marR="0" lvl="0" indent="-514350">
              <a:lnSpc>
                <a:spcPct val="107000"/>
              </a:lnSpc>
              <a:spcBef>
                <a:spcPts val="0"/>
              </a:spcBef>
              <a:spcAft>
                <a:spcPts val="800"/>
              </a:spcAft>
              <a:buFont typeface="+mj-lt"/>
              <a:buAutoNum type="arabicParenR" startAt="4"/>
            </a:pPr>
            <a:r>
              <a:rPr lang="en-US" sz="2800" dirty="0">
                <a:effectLst/>
                <a:latin typeface="Calibri" panose="020F0502020204030204" pitchFamily="34" charset="0"/>
                <a:ea typeface="Calibri" panose="020F0502020204030204" pitchFamily="34" charset="0"/>
                <a:cs typeface="Times New Roman" panose="02020603050405020304" pitchFamily="18" charset="0"/>
              </a:rPr>
              <a:t>I will ascend above the heights of the clouds</a:t>
            </a:r>
          </a:p>
        </p:txBody>
      </p:sp>
      <p:sp>
        <p:nvSpPr>
          <p:cNvPr id="9" name="TextBox 8">
            <a:extLst>
              <a:ext uri="{FF2B5EF4-FFF2-40B4-BE49-F238E27FC236}">
                <a16:creationId xmlns:a16="http://schemas.microsoft.com/office/drawing/2014/main" id="{F09F59F8-2D44-1E97-2461-2BAB78E3B611}"/>
              </a:ext>
            </a:extLst>
          </p:cNvPr>
          <p:cNvSpPr txBox="1"/>
          <p:nvPr/>
        </p:nvSpPr>
        <p:spPr>
          <a:xfrm>
            <a:off x="1248507" y="3806445"/>
            <a:ext cx="6094324" cy="532903"/>
          </a:xfrm>
          <a:prstGeom prst="rect">
            <a:avLst/>
          </a:prstGeom>
          <a:noFill/>
        </p:spPr>
        <p:txBody>
          <a:bodyPr wrap="square">
            <a:spAutoFit/>
          </a:bodyPr>
          <a:lstStyle/>
          <a:p>
            <a:pPr marL="514350" marR="0" lvl="0" indent="-514350">
              <a:lnSpc>
                <a:spcPct val="107000"/>
              </a:lnSpc>
              <a:spcBef>
                <a:spcPts val="0"/>
              </a:spcBef>
              <a:spcAft>
                <a:spcPts val="800"/>
              </a:spcAft>
              <a:buFont typeface="+mj-lt"/>
              <a:buAutoNum type="arabicParenR" startAt="5"/>
            </a:pPr>
            <a:r>
              <a:rPr lang="en-US" sz="2800" dirty="0">
                <a:effectLst/>
                <a:latin typeface="Calibri" panose="020F0502020204030204" pitchFamily="34" charset="0"/>
                <a:ea typeface="Calibri" panose="020F0502020204030204" pitchFamily="34" charset="0"/>
                <a:cs typeface="Times New Roman" panose="02020603050405020304" pitchFamily="18" charset="0"/>
              </a:rPr>
              <a:t>I will make myself like the Most High</a:t>
            </a:r>
          </a:p>
        </p:txBody>
      </p:sp>
      <p:sp>
        <p:nvSpPr>
          <p:cNvPr id="2" name="TextBox 1">
            <a:extLst>
              <a:ext uri="{FF2B5EF4-FFF2-40B4-BE49-F238E27FC236}">
                <a16:creationId xmlns:a16="http://schemas.microsoft.com/office/drawing/2014/main" id="{D87068E9-9946-B778-43E2-E60CD1C67B0C}"/>
              </a:ext>
            </a:extLst>
          </p:cNvPr>
          <p:cNvSpPr txBox="1"/>
          <p:nvPr/>
        </p:nvSpPr>
        <p:spPr>
          <a:xfrm>
            <a:off x="1248507" y="4715548"/>
            <a:ext cx="10229222" cy="1815882"/>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James 4:6</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But He gives a greater grace. Therefore it says, “God is opposed to the proud, but gives grace to the humble.</a:t>
            </a:r>
            <a:endParaRPr lang="en-US" sz="2800" dirty="0"/>
          </a:p>
        </p:txBody>
      </p:sp>
    </p:spTree>
    <p:extLst>
      <p:ext uri="{BB962C8B-B14F-4D97-AF65-F5344CB8AC3E}">
        <p14:creationId xmlns:p14="http://schemas.microsoft.com/office/powerpoint/2010/main" val="52637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D27640-EECA-C8BC-6A79-25BA6B25AAD9}"/>
              </a:ext>
            </a:extLst>
          </p:cNvPr>
          <p:cNvSpPr txBox="1"/>
          <p:nvPr/>
        </p:nvSpPr>
        <p:spPr>
          <a:xfrm>
            <a:off x="974689" y="797278"/>
            <a:ext cx="9967965" cy="4682116"/>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Poor in spirit</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Those who mourn</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gentle</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Those who hunger and thirst for righteousness</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merciful</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pure in heart</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peacemakers</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Those who have been persecuted for the sake of righteousness</a:t>
            </a:r>
          </a:p>
          <a:p>
            <a:pPr marL="342900" marR="0" lvl="0" indent="-342900">
              <a:lnSpc>
                <a:spcPct val="107000"/>
              </a:lnSpc>
              <a:spcBef>
                <a:spcPts val="0"/>
              </a:spcBef>
              <a:spcAft>
                <a:spcPts val="80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When people insult you and persecute you, and falsely say all kinds of evil against you because of Me</a:t>
            </a:r>
          </a:p>
        </p:txBody>
      </p:sp>
    </p:spTree>
    <p:extLst>
      <p:ext uri="{BB962C8B-B14F-4D97-AF65-F5344CB8AC3E}">
        <p14:creationId xmlns:p14="http://schemas.microsoft.com/office/powerpoint/2010/main" val="26568160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BEBE38-5489-5600-A0BA-99B0477AC076}"/>
              </a:ext>
            </a:extLst>
          </p:cNvPr>
          <p:cNvSpPr txBox="1"/>
          <p:nvPr/>
        </p:nvSpPr>
        <p:spPr>
          <a:xfrm>
            <a:off x="1519813" y="1442497"/>
            <a:ext cx="9362551" cy="1815882"/>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Genesis 3:5</a:t>
            </a: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For God knows that on the day you eat from it your eyes will be opened, and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you will become like God,</a:t>
            </a:r>
            <a:r>
              <a:rPr lang="en-US" sz="2800" dirty="0">
                <a:effectLst/>
                <a:latin typeface="Calibri" panose="020F0502020204030204" pitchFamily="34" charset="0"/>
                <a:ea typeface="Calibri" panose="020F0502020204030204" pitchFamily="34" charset="0"/>
                <a:cs typeface="Times New Roman" panose="02020603050405020304" pitchFamily="18" charset="0"/>
              </a:rPr>
              <a:t> knowing good and evil.</a:t>
            </a:r>
            <a:endParaRPr lang="en-US" sz="2800" dirty="0"/>
          </a:p>
        </p:txBody>
      </p:sp>
    </p:spTree>
    <p:extLst>
      <p:ext uri="{BB962C8B-B14F-4D97-AF65-F5344CB8AC3E}">
        <p14:creationId xmlns:p14="http://schemas.microsoft.com/office/powerpoint/2010/main" val="9727658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74579-E25D-25DA-8FA8-2E3BAA335E8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60473FA-989A-DB59-C855-3042B95C0910}"/>
              </a:ext>
            </a:extLst>
          </p:cNvPr>
          <p:cNvSpPr txBox="1"/>
          <p:nvPr/>
        </p:nvSpPr>
        <p:spPr>
          <a:xfrm>
            <a:off x="582804" y="773723"/>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Why is there evil and why do we suffer?</a:t>
            </a:r>
          </a:p>
        </p:txBody>
      </p:sp>
      <p:sp>
        <p:nvSpPr>
          <p:cNvPr id="3" name="TextBox 2">
            <a:extLst>
              <a:ext uri="{FF2B5EF4-FFF2-40B4-BE49-F238E27FC236}">
                <a16:creationId xmlns:a16="http://schemas.microsoft.com/office/drawing/2014/main" id="{D2461DB5-4476-DA59-002C-8D3562707B7B}"/>
              </a:ext>
            </a:extLst>
          </p:cNvPr>
          <p:cNvSpPr txBox="1"/>
          <p:nvPr/>
        </p:nvSpPr>
        <p:spPr>
          <a:xfrm>
            <a:off x="582804" y="188860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Mankind starting with Adam and Eve</a:t>
            </a:r>
          </a:p>
        </p:txBody>
      </p:sp>
    </p:spTree>
    <p:extLst>
      <p:ext uri="{BB962C8B-B14F-4D97-AF65-F5344CB8AC3E}">
        <p14:creationId xmlns:p14="http://schemas.microsoft.com/office/powerpoint/2010/main" val="2932044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34B771C-B756-9D8D-F386-4093C25E0599}"/>
              </a:ext>
            </a:extLst>
          </p:cNvPr>
          <p:cNvGraphicFramePr>
            <a:graphicFrameLocks noGrp="1"/>
          </p:cNvGraphicFramePr>
          <p:nvPr>
            <p:extLst>
              <p:ext uri="{D42A27DB-BD31-4B8C-83A1-F6EECF244321}">
                <p14:modId xmlns:p14="http://schemas.microsoft.com/office/powerpoint/2010/main" val="3901917883"/>
              </p:ext>
            </p:extLst>
          </p:nvPr>
        </p:nvGraphicFramePr>
        <p:xfrm>
          <a:off x="931148" y="700766"/>
          <a:ext cx="10329704" cy="5650608"/>
        </p:xfrm>
        <a:graphic>
          <a:graphicData uri="http://schemas.openxmlformats.org/drawingml/2006/table">
            <a:tbl>
              <a:tblPr firstRow="1" firstCol="1" bandRow="1">
                <a:tableStyleId>{16D9F66E-5EB9-4882-86FB-DCBF35E3C3E4}</a:tableStyleId>
              </a:tblPr>
              <a:tblGrid>
                <a:gridCol w="3440658">
                  <a:extLst>
                    <a:ext uri="{9D8B030D-6E8A-4147-A177-3AD203B41FA5}">
                      <a16:colId xmlns:a16="http://schemas.microsoft.com/office/drawing/2014/main" val="2569525068"/>
                    </a:ext>
                  </a:extLst>
                </a:gridCol>
                <a:gridCol w="6889046">
                  <a:extLst>
                    <a:ext uri="{9D8B030D-6E8A-4147-A177-3AD203B41FA5}">
                      <a16:colId xmlns:a16="http://schemas.microsoft.com/office/drawing/2014/main" val="3538044391"/>
                    </a:ext>
                  </a:extLst>
                </a:gridCol>
              </a:tblGrid>
              <a:tr h="656010">
                <a:tc>
                  <a:txBody>
                    <a:bodyPr/>
                    <a:lstStyle/>
                    <a:p>
                      <a:pPr marL="0" marR="0">
                        <a:lnSpc>
                          <a:spcPct val="107000"/>
                        </a:lnSpc>
                        <a:spcBef>
                          <a:spcPts val="0"/>
                        </a:spcBef>
                        <a:spcAft>
                          <a:spcPts val="0"/>
                        </a:spcAft>
                      </a:pPr>
                      <a:r>
                        <a:rPr lang="en-US" sz="1600" dirty="0">
                          <a:effectLst/>
                        </a:rPr>
                        <a:t>Man (Adam) was connected to the ground (Adamah)</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0" dirty="0">
                          <a:effectLst/>
                        </a:rPr>
                        <a:t>Genesis 2:7: Then the Lord God formed the man of dust from the ground, and breathed into his nostrils the breath of life; and the man became a living person.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57310613"/>
                  </a:ext>
                </a:extLst>
              </a:tr>
              <a:tr h="434067">
                <a:tc>
                  <a:txBody>
                    <a:bodyPr/>
                    <a:lstStyle/>
                    <a:p>
                      <a:pPr marL="0" marR="0">
                        <a:lnSpc>
                          <a:spcPct val="107000"/>
                        </a:lnSpc>
                        <a:spcBef>
                          <a:spcPts val="0"/>
                        </a:spcBef>
                        <a:spcAft>
                          <a:spcPts val="0"/>
                        </a:spcAft>
                      </a:pPr>
                      <a:r>
                        <a:rPr lang="en-US" sz="1600">
                          <a:effectLst/>
                        </a:rPr>
                        <a:t>Man was connected to God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Genesis 1:26: Then God said, “Let Us make mankind in Our image, according to Our likeness…”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30348804"/>
                  </a:ext>
                </a:extLst>
              </a:tr>
              <a:tr h="877954">
                <a:tc>
                  <a:txBody>
                    <a:bodyPr/>
                    <a:lstStyle/>
                    <a:p>
                      <a:pPr marL="0" marR="0">
                        <a:lnSpc>
                          <a:spcPct val="107000"/>
                        </a:lnSpc>
                        <a:spcBef>
                          <a:spcPts val="0"/>
                        </a:spcBef>
                        <a:spcAft>
                          <a:spcPts val="0"/>
                        </a:spcAft>
                      </a:pPr>
                      <a:r>
                        <a:rPr lang="en-US" sz="1600">
                          <a:effectLst/>
                        </a:rPr>
                        <a:t>Man was connected to other creatures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Genesis 2:19: And out of the ground the Lord God formed every animal of the field and every bird of the sky, and brought them to the man to see what he would call them; and whatever the man called a living creature, that was its name.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13393260"/>
                  </a:ext>
                </a:extLst>
              </a:tr>
              <a:tr h="1543784">
                <a:tc>
                  <a:txBody>
                    <a:bodyPr/>
                    <a:lstStyle/>
                    <a:p>
                      <a:pPr marL="0" marR="0">
                        <a:lnSpc>
                          <a:spcPct val="107000"/>
                        </a:lnSpc>
                        <a:spcBef>
                          <a:spcPts val="0"/>
                        </a:spcBef>
                        <a:spcAft>
                          <a:spcPts val="0"/>
                        </a:spcAft>
                      </a:pPr>
                      <a:r>
                        <a:rPr lang="en-US" sz="1600" dirty="0">
                          <a:effectLst/>
                        </a:rPr>
                        <a:t>Man was connected to other people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Genesis 2:21-23: So the Lord God caused a deep sleep to fall upon the man, and he slept; then He took one of his ribs and closed up the flesh at that place. 22 And the Lord God fashioned into a woman the rib which He had taken from the man, and brought her to the man. 23 Then the man said, “At last this is bone of my bones, And flesh of my flesh; She shall be called ‘woman,’ Because she was taken out of man.”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6386386"/>
                  </a:ext>
                </a:extLst>
              </a:tr>
              <a:tr h="434067">
                <a:tc>
                  <a:txBody>
                    <a:bodyPr/>
                    <a:lstStyle/>
                    <a:p>
                      <a:pPr marL="0" marR="0">
                        <a:lnSpc>
                          <a:spcPct val="107000"/>
                        </a:lnSpc>
                        <a:spcBef>
                          <a:spcPts val="0"/>
                        </a:spcBef>
                        <a:spcAft>
                          <a:spcPts val="0"/>
                        </a:spcAft>
                      </a:pPr>
                      <a:r>
                        <a:rPr lang="en-US" sz="1600">
                          <a:effectLst/>
                        </a:rPr>
                        <a:t>Man was connected to himself</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Genesis 2:25: And the man and his wife were both naked, but they were not ashamed.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47194813"/>
                  </a:ext>
                </a:extLst>
              </a:tr>
              <a:tr h="434067">
                <a:tc>
                  <a:txBody>
                    <a:bodyPr/>
                    <a:lstStyle/>
                    <a:p>
                      <a:pPr marL="0" marR="0">
                        <a:lnSpc>
                          <a:spcPct val="107000"/>
                        </a:lnSpc>
                        <a:spcBef>
                          <a:spcPts val="0"/>
                        </a:spcBef>
                        <a:spcAft>
                          <a:spcPts val="0"/>
                        </a:spcAft>
                      </a:pPr>
                      <a:r>
                        <a:rPr lang="en-US" sz="1600">
                          <a:effectLst/>
                        </a:rPr>
                        <a:t>Man was connected to his purpose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Genesis 2:15: Then the Lord God took the man and put him in the Garden of Eden to cultivate it and tend it.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3552802"/>
                  </a:ext>
                </a:extLst>
              </a:tr>
              <a:tr h="877954">
                <a:tc>
                  <a:txBody>
                    <a:bodyPr/>
                    <a:lstStyle/>
                    <a:p>
                      <a:pPr marL="0" marR="0">
                        <a:lnSpc>
                          <a:spcPct val="107000"/>
                        </a:lnSpc>
                        <a:spcBef>
                          <a:spcPts val="0"/>
                        </a:spcBef>
                        <a:spcAft>
                          <a:spcPts val="0"/>
                        </a:spcAft>
                      </a:pPr>
                      <a:r>
                        <a:rPr lang="en-US" sz="1600">
                          <a:effectLst/>
                        </a:rPr>
                        <a:t>Man was connected to the domain that God gave him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Genesis 1:18: God blessed them; and God said to them, “Be fruitful and multiply, and fill the earth, and subdue it; and rule over the fish of the sea and over the birds of the sky and over every living thing that moves on the earth.”</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18582367"/>
                  </a:ext>
                </a:extLst>
              </a:tr>
            </a:tbl>
          </a:graphicData>
        </a:graphic>
      </p:graphicFrame>
    </p:spTree>
    <p:extLst>
      <p:ext uri="{BB962C8B-B14F-4D97-AF65-F5344CB8AC3E}">
        <p14:creationId xmlns:p14="http://schemas.microsoft.com/office/powerpoint/2010/main" val="11570341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365042E-932A-F579-EAEA-03B0D1B6AA69}"/>
              </a:ext>
            </a:extLst>
          </p:cNvPr>
          <p:cNvGraphicFramePr>
            <a:graphicFrameLocks noGrp="1"/>
          </p:cNvGraphicFramePr>
          <p:nvPr>
            <p:extLst>
              <p:ext uri="{D42A27DB-BD31-4B8C-83A1-F6EECF244321}">
                <p14:modId xmlns:p14="http://schemas.microsoft.com/office/powerpoint/2010/main" val="2518725061"/>
              </p:ext>
            </p:extLst>
          </p:nvPr>
        </p:nvGraphicFramePr>
        <p:xfrm>
          <a:off x="371789" y="165163"/>
          <a:ext cx="11575701" cy="6186326"/>
        </p:xfrm>
        <a:graphic>
          <a:graphicData uri="http://schemas.openxmlformats.org/drawingml/2006/table">
            <a:tbl>
              <a:tblPr firstRow="1" firstCol="1" bandRow="1">
                <a:tableStyleId>{0E3FDE45-AF77-4B5C-9715-49D594BDF05E}</a:tableStyleId>
              </a:tblPr>
              <a:tblGrid>
                <a:gridCol w="4373526">
                  <a:extLst>
                    <a:ext uri="{9D8B030D-6E8A-4147-A177-3AD203B41FA5}">
                      <a16:colId xmlns:a16="http://schemas.microsoft.com/office/drawing/2014/main" val="3018258718"/>
                    </a:ext>
                  </a:extLst>
                </a:gridCol>
                <a:gridCol w="7202175">
                  <a:extLst>
                    <a:ext uri="{9D8B030D-6E8A-4147-A177-3AD203B41FA5}">
                      <a16:colId xmlns:a16="http://schemas.microsoft.com/office/drawing/2014/main" val="2605114701"/>
                    </a:ext>
                  </a:extLst>
                </a:gridCol>
              </a:tblGrid>
              <a:tr h="420285">
                <a:tc>
                  <a:txBody>
                    <a:bodyPr/>
                    <a:lstStyle/>
                    <a:p>
                      <a:pPr marL="0" marR="0">
                        <a:lnSpc>
                          <a:spcPct val="107000"/>
                        </a:lnSpc>
                        <a:spcBef>
                          <a:spcPts val="0"/>
                        </a:spcBef>
                        <a:spcAft>
                          <a:spcPts val="0"/>
                        </a:spcAft>
                      </a:pPr>
                      <a:r>
                        <a:rPr lang="en-US" sz="1600" b="0" i="0" dirty="0">
                          <a:effectLst/>
                        </a:rPr>
                        <a:t>We are separated from the ground.</a:t>
                      </a:r>
                      <a:endParaRPr lang="en-US" sz="1600" b="0" i="0" dirty="0">
                        <a:effectLst/>
                        <a:latin typeface="Calibri" panose="020F0502020204030204" pitchFamily="34" charset="0"/>
                        <a:ea typeface="Calibri" panose="020F0502020204030204" pitchFamily="34" charset="0"/>
                        <a:cs typeface="Times New Roman" panose="02020603050405020304" pitchFamily="18" charset="0"/>
                      </a:endParaRPr>
                    </a:p>
                  </a:txBody>
                  <a:tcPr marL="54360" marR="543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0" i="0">
                          <a:effectLst/>
                        </a:rPr>
                        <a:t>Genesis 3:17, “Cursed is the ground because of you; with hard labor you shall eat from it all the days of your life.” Work is hard. We have famines, floods, earthquakes, hurricanes.</a:t>
                      </a:r>
                      <a:endParaRPr lang="en-US" sz="1600" b="0" i="0">
                        <a:effectLst/>
                        <a:latin typeface="Calibri" panose="020F0502020204030204" pitchFamily="34" charset="0"/>
                        <a:ea typeface="Calibri" panose="020F0502020204030204" pitchFamily="34" charset="0"/>
                        <a:cs typeface="Times New Roman" panose="02020603050405020304" pitchFamily="18" charset="0"/>
                      </a:endParaRPr>
                    </a:p>
                  </a:txBody>
                  <a:tcPr marL="54360" marR="543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4070001"/>
                  </a:ext>
                </a:extLst>
              </a:tr>
              <a:tr h="278093">
                <a:tc>
                  <a:txBody>
                    <a:bodyPr/>
                    <a:lstStyle/>
                    <a:p>
                      <a:pPr marL="0" marR="0">
                        <a:lnSpc>
                          <a:spcPct val="107000"/>
                        </a:lnSpc>
                        <a:spcBef>
                          <a:spcPts val="0"/>
                        </a:spcBef>
                        <a:spcAft>
                          <a:spcPts val="0"/>
                        </a:spcAft>
                      </a:pPr>
                      <a:r>
                        <a:rPr lang="en-US" sz="1600" b="0" i="0">
                          <a:effectLst/>
                        </a:rPr>
                        <a:t>We are separated from God.</a:t>
                      </a:r>
                      <a:endParaRPr lang="en-US" sz="1600" b="0" i="0">
                        <a:effectLst/>
                        <a:latin typeface="Calibri" panose="020F0502020204030204" pitchFamily="34" charset="0"/>
                        <a:ea typeface="Calibri" panose="020F0502020204030204" pitchFamily="34" charset="0"/>
                        <a:cs typeface="Times New Roman" panose="02020603050405020304" pitchFamily="18" charset="0"/>
                      </a:endParaRPr>
                    </a:p>
                  </a:txBody>
                  <a:tcPr marL="54360" marR="543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0" i="0">
                          <a:effectLst/>
                        </a:rPr>
                        <a:t>Whereas God once walked among us in the Garden, now He has become our judge. </a:t>
                      </a:r>
                      <a:endParaRPr lang="en-US" sz="1600" b="0" i="0">
                        <a:effectLst/>
                        <a:latin typeface="Calibri" panose="020F0502020204030204" pitchFamily="34" charset="0"/>
                        <a:ea typeface="Calibri" panose="020F0502020204030204" pitchFamily="34" charset="0"/>
                        <a:cs typeface="Times New Roman" panose="02020603050405020304" pitchFamily="18" charset="0"/>
                      </a:endParaRPr>
                    </a:p>
                  </a:txBody>
                  <a:tcPr marL="54360" marR="543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1146443"/>
                  </a:ext>
                </a:extLst>
              </a:tr>
              <a:tr h="420285">
                <a:tc>
                  <a:txBody>
                    <a:bodyPr/>
                    <a:lstStyle/>
                    <a:p>
                      <a:pPr marL="0" marR="0">
                        <a:lnSpc>
                          <a:spcPct val="107000"/>
                        </a:lnSpc>
                        <a:spcBef>
                          <a:spcPts val="0"/>
                        </a:spcBef>
                        <a:spcAft>
                          <a:spcPts val="0"/>
                        </a:spcAft>
                      </a:pPr>
                      <a:r>
                        <a:rPr lang="en-US" sz="1600" b="0" i="0" dirty="0">
                          <a:effectLst/>
                        </a:rPr>
                        <a:t>We are separated from community.</a:t>
                      </a:r>
                      <a:endParaRPr lang="en-US" sz="1600" b="0" i="0" dirty="0">
                        <a:effectLst/>
                        <a:latin typeface="Calibri" panose="020F0502020204030204" pitchFamily="34" charset="0"/>
                        <a:ea typeface="Calibri" panose="020F0502020204030204" pitchFamily="34" charset="0"/>
                        <a:cs typeface="Times New Roman" panose="02020603050405020304" pitchFamily="18" charset="0"/>
                      </a:endParaRPr>
                    </a:p>
                  </a:txBody>
                  <a:tcPr marL="54360" marR="543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0" i="0">
                          <a:effectLst/>
                        </a:rPr>
                        <a:t>We have isolation and loneliness. We compete with our neighbors rather than cooperate with them. We are suspicious and fearful of others.</a:t>
                      </a:r>
                      <a:endParaRPr lang="en-US" sz="1600" b="0" i="0">
                        <a:effectLst/>
                        <a:latin typeface="Calibri" panose="020F0502020204030204" pitchFamily="34" charset="0"/>
                        <a:ea typeface="Calibri" panose="020F0502020204030204" pitchFamily="34" charset="0"/>
                        <a:cs typeface="Times New Roman" panose="02020603050405020304" pitchFamily="18" charset="0"/>
                      </a:endParaRPr>
                    </a:p>
                  </a:txBody>
                  <a:tcPr marL="54360" marR="543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1149397"/>
                  </a:ext>
                </a:extLst>
              </a:tr>
              <a:tr h="846862">
                <a:tc>
                  <a:txBody>
                    <a:bodyPr/>
                    <a:lstStyle/>
                    <a:p>
                      <a:pPr marL="0" marR="0">
                        <a:lnSpc>
                          <a:spcPct val="107000"/>
                        </a:lnSpc>
                        <a:spcBef>
                          <a:spcPts val="0"/>
                        </a:spcBef>
                        <a:spcAft>
                          <a:spcPts val="0"/>
                        </a:spcAft>
                      </a:pPr>
                      <a:r>
                        <a:rPr lang="en-US" sz="1600" b="0" i="0">
                          <a:effectLst/>
                        </a:rPr>
                        <a:t>We are separated from each other.</a:t>
                      </a:r>
                      <a:endParaRPr lang="en-US" sz="1600" b="0" i="0">
                        <a:effectLst/>
                        <a:latin typeface="Calibri" panose="020F0502020204030204" pitchFamily="34" charset="0"/>
                        <a:ea typeface="Calibri" panose="020F0502020204030204" pitchFamily="34" charset="0"/>
                        <a:cs typeface="Times New Roman" panose="02020603050405020304" pitchFamily="18" charset="0"/>
                      </a:endParaRPr>
                    </a:p>
                  </a:txBody>
                  <a:tcPr marL="54360" marR="543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0" i="0">
                          <a:effectLst/>
                        </a:rPr>
                        <a:t>We become murders: Cain killed Abel. It is estimated that in the twentieth century alone, 108 million people have been killed in wars. Though it is impossible to know, it is estimated that in all of human history over 1 billion people have been killed in war. This does not include murder, rape, thief, and other crimes against each other.</a:t>
                      </a:r>
                      <a:endParaRPr lang="en-US" sz="1600" b="0" i="0">
                        <a:effectLst/>
                        <a:latin typeface="Calibri" panose="020F0502020204030204" pitchFamily="34" charset="0"/>
                        <a:ea typeface="Calibri" panose="020F0502020204030204" pitchFamily="34" charset="0"/>
                        <a:cs typeface="Times New Roman" panose="02020603050405020304" pitchFamily="18" charset="0"/>
                      </a:endParaRPr>
                    </a:p>
                  </a:txBody>
                  <a:tcPr marL="54360" marR="543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5630580"/>
                  </a:ext>
                </a:extLst>
              </a:tr>
              <a:tr h="562478">
                <a:tc>
                  <a:txBody>
                    <a:bodyPr/>
                    <a:lstStyle/>
                    <a:p>
                      <a:pPr marL="0" marR="0">
                        <a:lnSpc>
                          <a:spcPct val="107000"/>
                        </a:lnSpc>
                        <a:spcBef>
                          <a:spcPts val="0"/>
                        </a:spcBef>
                        <a:spcAft>
                          <a:spcPts val="0"/>
                        </a:spcAft>
                      </a:pPr>
                      <a:r>
                        <a:rPr lang="en-US" sz="1600" b="0" i="0" dirty="0">
                          <a:effectLst/>
                        </a:rPr>
                        <a:t>We are separated from authority.</a:t>
                      </a:r>
                      <a:endParaRPr lang="en-US" sz="1600" b="0" i="0" dirty="0">
                        <a:effectLst/>
                        <a:latin typeface="Calibri" panose="020F0502020204030204" pitchFamily="34" charset="0"/>
                        <a:ea typeface="Calibri" panose="020F0502020204030204" pitchFamily="34" charset="0"/>
                        <a:cs typeface="Times New Roman" panose="02020603050405020304" pitchFamily="18" charset="0"/>
                      </a:endParaRPr>
                    </a:p>
                  </a:txBody>
                  <a:tcPr marL="54360" marR="543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0" i="0">
                          <a:effectLst/>
                        </a:rPr>
                        <a:t>We refuse to be humble and admit wrong. We blame others. We justify our words or actions. We make excuses. We think that we are always right because no one else tells us what to do.</a:t>
                      </a:r>
                      <a:endParaRPr lang="en-US" sz="1600" b="0" i="0">
                        <a:effectLst/>
                        <a:latin typeface="Calibri" panose="020F0502020204030204" pitchFamily="34" charset="0"/>
                        <a:ea typeface="Calibri" panose="020F0502020204030204" pitchFamily="34" charset="0"/>
                        <a:cs typeface="Times New Roman" panose="02020603050405020304" pitchFamily="18" charset="0"/>
                      </a:endParaRPr>
                    </a:p>
                  </a:txBody>
                  <a:tcPr marL="54360" marR="543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4258579"/>
                  </a:ext>
                </a:extLst>
              </a:tr>
              <a:tr h="846862">
                <a:tc>
                  <a:txBody>
                    <a:bodyPr/>
                    <a:lstStyle/>
                    <a:p>
                      <a:pPr marL="0" marR="0">
                        <a:lnSpc>
                          <a:spcPct val="107000"/>
                        </a:lnSpc>
                        <a:spcBef>
                          <a:spcPts val="0"/>
                        </a:spcBef>
                        <a:spcAft>
                          <a:spcPts val="0"/>
                        </a:spcAft>
                      </a:pPr>
                      <a:r>
                        <a:rPr lang="en-US" sz="1600" b="0" i="0">
                          <a:effectLst/>
                        </a:rPr>
                        <a:t>We are separated from ourselves.</a:t>
                      </a:r>
                      <a:endParaRPr lang="en-US" sz="1600" b="0" i="0">
                        <a:effectLst/>
                        <a:latin typeface="Calibri" panose="020F0502020204030204" pitchFamily="34" charset="0"/>
                        <a:ea typeface="Calibri" panose="020F0502020204030204" pitchFamily="34" charset="0"/>
                        <a:cs typeface="Times New Roman" panose="02020603050405020304" pitchFamily="18" charset="0"/>
                      </a:endParaRPr>
                    </a:p>
                  </a:txBody>
                  <a:tcPr marL="54360" marR="543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0" i="0">
                          <a:effectLst/>
                        </a:rPr>
                        <a:t>We are broken emotionally. We are broken physically. We are broken spiritually. We are broken psychologically. We have shame, guilt, confusion, anxiety, and self-loathing. Our thinking is wrong. We are suspicious of God’s motives towards us. When we sin and know that it is wrong, we oftentimes justify it rather than humbly repent of it.</a:t>
                      </a:r>
                      <a:endParaRPr lang="en-US" sz="1600" b="0" i="0">
                        <a:effectLst/>
                        <a:latin typeface="Calibri" panose="020F0502020204030204" pitchFamily="34" charset="0"/>
                        <a:ea typeface="Calibri" panose="020F0502020204030204" pitchFamily="34" charset="0"/>
                        <a:cs typeface="Times New Roman" panose="02020603050405020304" pitchFamily="18" charset="0"/>
                      </a:endParaRPr>
                    </a:p>
                  </a:txBody>
                  <a:tcPr marL="54360" marR="543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3476847"/>
                  </a:ext>
                </a:extLst>
              </a:tr>
              <a:tr h="420285">
                <a:tc>
                  <a:txBody>
                    <a:bodyPr/>
                    <a:lstStyle/>
                    <a:p>
                      <a:pPr marL="0" marR="0">
                        <a:lnSpc>
                          <a:spcPct val="107000"/>
                        </a:lnSpc>
                        <a:spcBef>
                          <a:spcPts val="0"/>
                        </a:spcBef>
                        <a:spcAft>
                          <a:spcPts val="0"/>
                        </a:spcAft>
                      </a:pPr>
                      <a:r>
                        <a:rPr lang="en-US" sz="1600" b="0" i="0">
                          <a:effectLst/>
                        </a:rPr>
                        <a:t>We are separated from our God created purpose.</a:t>
                      </a:r>
                      <a:endParaRPr lang="en-US" sz="1600" b="0" i="0">
                        <a:effectLst/>
                        <a:latin typeface="Calibri" panose="020F0502020204030204" pitchFamily="34" charset="0"/>
                        <a:ea typeface="Calibri" panose="020F0502020204030204" pitchFamily="34" charset="0"/>
                        <a:cs typeface="Times New Roman" panose="02020603050405020304" pitchFamily="18" charset="0"/>
                      </a:endParaRPr>
                    </a:p>
                  </a:txBody>
                  <a:tcPr marL="54360" marR="543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0" i="0">
                          <a:effectLst/>
                        </a:rPr>
                        <a:t>We now refuse to bow before God. We would rather serve ourselves than to serve God. We have made ourselves as the judge and arbitrator of what is true and good.</a:t>
                      </a:r>
                      <a:endParaRPr lang="en-US" sz="1600" b="0" i="0">
                        <a:effectLst/>
                        <a:latin typeface="Calibri" panose="020F0502020204030204" pitchFamily="34" charset="0"/>
                        <a:ea typeface="Calibri" panose="020F0502020204030204" pitchFamily="34" charset="0"/>
                        <a:cs typeface="Times New Roman" panose="02020603050405020304" pitchFamily="18" charset="0"/>
                      </a:endParaRPr>
                    </a:p>
                  </a:txBody>
                  <a:tcPr marL="54360" marR="543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5560995"/>
                  </a:ext>
                </a:extLst>
              </a:tr>
              <a:tr h="278093">
                <a:tc>
                  <a:txBody>
                    <a:bodyPr/>
                    <a:lstStyle/>
                    <a:p>
                      <a:pPr marL="0" marR="0">
                        <a:lnSpc>
                          <a:spcPct val="107000"/>
                        </a:lnSpc>
                        <a:spcBef>
                          <a:spcPts val="0"/>
                        </a:spcBef>
                        <a:spcAft>
                          <a:spcPts val="0"/>
                        </a:spcAft>
                      </a:pPr>
                      <a:r>
                        <a:rPr lang="en-US" sz="1600" b="0" i="0">
                          <a:effectLst/>
                        </a:rPr>
                        <a:t>We are separated from the dominion that God originally gave to us.</a:t>
                      </a:r>
                      <a:endParaRPr lang="en-US" sz="1600" b="0" i="0">
                        <a:effectLst/>
                        <a:latin typeface="Calibri" panose="020F0502020204030204" pitchFamily="34" charset="0"/>
                        <a:ea typeface="Calibri" panose="020F0502020204030204" pitchFamily="34" charset="0"/>
                        <a:cs typeface="Times New Roman" panose="02020603050405020304" pitchFamily="18" charset="0"/>
                      </a:endParaRPr>
                    </a:p>
                  </a:txBody>
                  <a:tcPr marL="54360" marR="543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0" i="0">
                          <a:effectLst/>
                        </a:rPr>
                        <a:t>Instead of ruling over nature we are destroying it. We pollute. We cause extinctions. We are sadistic.</a:t>
                      </a:r>
                      <a:endParaRPr lang="en-US" sz="1600" b="0" i="0">
                        <a:effectLst/>
                        <a:latin typeface="Calibri" panose="020F0502020204030204" pitchFamily="34" charset="0"/>
                        <a:ea typeface="Calibri" panose="020F0502020204030204" pitchFamily="34" charset="0"/>
                        <a:cs typeface="Times New Roman" panose="02020603050405020304" pitchFamily="18" charset="0"/>
                      </a:endParaRPr>
                    </a:p>
                  </a:txBody>
                  <a:tcPr marL="54360" marR="543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4738715"/>
                  </a:ext>
                </a:extLst>
              </a:tr>
              <a:tr h="278093">
                <a:tc>
                  <a:txBody>
                    <a:bodyPr/>
                    <a:lstStyle/>
                    <a:p>
                      <a:pPr marL="0" marR="0">
                        <a:lnSpc>
                          <a:spcPct val="107000"/>
                        </a:lnSpc>
                        <a:spcBef>
                          <a:spcPts val="0"/>
                        </a:spcBef>
                        <a:spcAft>
                          <a:spcPts val="0"/>
                        </a:spcAft>
                      </a:pPr>
                      <a:r>
                        <a:rPr lang="en-US" sz="1600" b="0" i="0">
                          <a:effectLst/>
                        </a:rPr>
                        <a:t>We are separated from eternal life.</a:t>
                      </a:r>
                      <a:endParaRPr lang="en-US" sz="1600" b="0" i="0">
                        <a:effectLst/>
                        <a:latin typeface="Calibri" panose="020F0502020204030204" pitchFamily="34" charset="0"/>
                        <a:ea typeface="Calibri" panose="020F0502020204030204" pitchFamily="34" charset="0"/>
                        <a:cs typeface="Times New Roman" panose="02020603050405020304" pitchFamily="18" charset="0"/>
                      </a:endParaRPr>
                    </a:p>
                  </a:txBody>
                  <a:tcPr marL="54360" marR="543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0" i="0" dirty="0">
                          <a:effectLst/>
                        </a:rPr>
                        <a:t>Rather than the assurance of being with God forever; we are condemned to eternal judgment in Hell.</a:t>
                      </a:r>
                      <a:endParaRPr lang="en-US" sz="1600" b="0" i="0" dirty="0">
                        <a:effectLst/>
                        <a:latin typeface="Calibri" panose="020F0502020204030204" pitchFamily="34" charset="0"/>
                        <a:ea typeface="Calibri" panose="020F0502020204030204" pitchFamily="34" charset="0"/>
                        <a:cs typeface="Times New Roman" panose="02020603050405020304" pitchFamily="18" charset="0"/>
                      </a:endParaRPr>
                    </a:p>
                  </a:txBody>
                  <a:tcPr marL="54360" marR="543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37185686"/>
                  </a:ext>
                </a:extLst>
              </a:tr>
            </a:tbl>
          </a:graphicData>
        </a:graphic>
      </p:graphicFrame>
    </p:spTree>
    <p:extLst>
      <p:ext uri="{BB962C8B-B14F-4D97-AF65-F5344CB8AC3E}">
        <p14:creationId xmlns:p14="http://schemas.microsoft.com/office/powerpoint/2010/main" val="10729240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6A88EF3-BCF4-6EE8-25DA-0B22620FFAD5}"/>
              </a:ext>
            </a:extLst>
          </p:cNvPr>
          <p:cNvGraphicFramePr>
            <a:graphicFrameLocks noGrp="1"/>
          </p:cNvGraphicFramePr>
          <p:nvPr>
            <p:extLst>
              <p:ext uri="{D42A27DB-BD31-4B8C-83A1-F6EECF244321}">
                <p14:modId xmlns:p14="http://schemas.microsoft.com/office/powerpoint/2010/main" val="4226490289"/>
              </p:ext>
            </p:extLst>
          </p:nvPr>
        </p:nvGraphicFramePr>
        <p:xfrm>
          <a:off x="683289" y="1235946"/>
          <a:ext cx="10590962" cy="4221838"/>
        </p:xfrm>
        <a:graphic>
          <a:graphicData uri="http://schemas.openxmlformats.org/drawingml/2006/table">
            <a:tbl>
              <a:tblPr firstRow="1" firstCol="1" bandRow="1">
                <a:tableStyleId>{16D9F66E-5EB9-4882-86FB-DCBF35E3C3E4}</a:tableStyleId>
              </a:tblPr>
              <a:tblGrid>
                <a:gridCol w="5423479">
                  <a:extLst>
                    <a:ext uri="{9D8B030D-6E8A-4147-A177-3AD203B41FA5}">
                      <a16:colId xmlns:a16="http://schemas.microsoft.com/office/drawing/2014/main" val="2657801932"/>
                    </a:ext>
                  </a:extLst>
                </a:gridCol>
                <a:gridCol w="5167483">
                  <a:extLst>
                    <a:ext uri="{9D8B030D-6E8A-4147-A177-3AD203B41FA5}">
                      <a16:colId xmlns:a16="http://schemas.microsoft.com/office/drawing/2014/main" val="581750885"/>
                    </a:ext>
                  </a:extLst>
                </a:gridCol>
              </a:tblGrid>
              <a:tr h="649813">
                <a:tc>
                  <a:txBody>
                    <a:bodyPr/>
                    <a:lstStyle/>
                    <a:p>
                      <a:pPr marL="0" marR="0">
                        <a:lnSpc>
                          <a:spcPct val="107000"/>
                        </a:lnSpc>
                        <a:spcBef>
                          <a:spcPts val="0"/>
                        </a:spcBef>
                        <a:spcAft>
                          <a:spcPts val="0"/>
                        </a:spcAft>
                      </a:pPr>
                      <a:r>
                        <a:rPr lang="en-US" sz="2800">
                          <a:effectLst/>
                        </a:rPr>
                        <a:t>Don’t believe God</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800" b="0" dirty="0">
                          <a:effectLst/>
                        </a:rPr>
                        <a:t>“You certainly will not die!”</a:t>
                      </a:r>
                      <a:endParaRPr lang="en-US"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0852949"/>
                  </a:ext>
                </a:extLst>
              </a:tr>
              <a:tr h="1329712">
                <a:tc>
                  <a:txBody>
                    <a:bodyPr/>
                    <a:lstStyle/>
                    <a:p>
                      <a:pPr marL="0" marR="0">
                        <a:lnSpc>
                          <a:spcPct val="107000"/>
                        </a:lnSpc>
                        <a:spcBef>
                          <a:spcPts val="0"/>
                        </a:spcBef>
                        <a:spcAft>
                          <a:spcPts val="0"/>
                        </a:spcAft>
                      </a:pPr>
                      <a:r>
                        <a:rPr lang="en-US" sz="2800" dirty="0">
                          <a:effectLst/>
                        </a:rPr>
                        <a:t>God is withholding good from you</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800">
                          <a:effectLst/>
                        </a:rPr>
                        <a:t>“For God knows that on the day you eat from it your eyes will be opened”</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97787491"/>
                  </a:ext>
                </a:extLst>
              </a:tr>
              <a:tr h="1329712">
                <a:tc>
                  <a:txBody>
                    <a:bodyPr/>
                    <a:lstStyle/>
                    <a:p>
                      <a:pPr marL="0" marR="0">
                        <a:lnSpc>
                          <a:spcPct val="107000"/>
                        </a:lnSpc>
                        <a:spcBef>
                          <a:spcPts val="0"/>
                        </a:spcBef>
                        <a:spcAft>
                          <a:spcPts val="0"/>
                        </a:spcAft>
                      </a:pPr>
                      <a:r>
                        <a:rPr lang="en-US" sz="2800">
                          <a:effectLst/>
                        </a:rPr>
                        <a:t>You can rise up from the position that God has put you in</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800">
                          <a:effectLst/>
                        </a:rPr>
                        <a:t>“you will become like God”</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29585790"/>
                  </a:ext>
                </a:extLst>
              </a:tr>
              <a:tr h="649813">
                <a:tc>
                  <a:txBody>
                    <a:bodyPr/>
                    <a:lstStyle/>
                    <a:p>
                      <a:pPr marL="0" marR="0">
                        <a:lnSpc>
                          <a:spcPct val="107000"/>
                        </a:lnSpc>
                        <a:spcBef>
                          <a:spcPts val="0"/>
                        </a:spcBef>
                        <a:spcAft>
                          <a:spcPts val="0"/>
                        </a:spcAft>
                      </a:pPr>
                      <a:r>
                        <a:rPr lang="en-US" sz="2800">
                          <a:effectLst/>
                        </a:rPr>
                        <a:t>Only good will come from your rebellion</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800" dirty="0">
                          <a:effectLst/>
                        </a:rPr>
                        <a:t>“knowing good and evil.”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0210531"/>
                  </a:ext>
                </a:extLst>
              </a:tr>
            </a:tbl>
          </a:graphicData>
        </a:graphic>
      </p:graphicFrame>
    </p:spTree>
    <p:extLst>
      <p:ext uri="{BB962C8B-B14F-4D97-AF65-F5344CB8AC3E}">
        <p14:creationId xmlns:p14="http://schemas.microsoft.com/office/powerpoint/2010/main" val="36936403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767B04C-4827-EA5B-9D74-8E303FEB556A}"/>
              </a:ext>
            </a:extLst>
          </p:cNvPr>
          <p:cNvGraphicFramePr>
            <a:graphicFrameLocks noGrp="1"/>
          </p:cNvGraphicFramePr>
          <p:nvPr>
            <p:extLst>
              <p:ext uri="{D42A27DB-BD31-4B8C-83A1-F6EECF244321}">
                <p14:modId xmlns:p14="http://schemas.microsoft.com/office/powerpoint/2010/main" val="3764856168"/>
              </p:ext>
            </p:extLst>
          </p:nvPr>
        </p:nvGraphicFramePr>
        <p:xfrm>
          <a:off x="643095" y="813916"/>
          <a:ext cx="10701496" cy="6708372"/>
        </p:xfrm>
        <a:graphic>
          <a:graphicData uri="http://schemas.openxmlformats.org/drawingml/2006/table">
            <a:tbl>
              <a:tblPr firstRow="1" firstCol="1" bandRow="1">
                <a:tableStyleId>{16D9F66E-5EB9-4882-86FB-DCBF35E3C3E4}</a:tableStyleId>
              </a:tblPr>
              <a:tblGrid>
                <a:gridCol w="1991444">
                  <a:extLst>
                    <a:ext uri="{9D8B030D-6E8A-4147-A177-3AD203B41FA5}">
                      <a16:colId xmlns:a16="http://schemas.microsoft.com/office/drawing/2014/main" val="3214275105"/>
                    </a:ext>
                  </a:extLst>
                </a:gridCol>
                <a:gridCol w="3002586">
                  <a:extLst>
                    <a:ext uri="{9D8B030D-6E8A-4147-A177-3AD203B41FA5}">
                      <a16:colId xmlns:a16="http://schemas.microsoft.com/office/drawing/2014/main" val="1994712556"/>
                    </a:ext>
                  </a:extLst>
                </a:gridCol>
                <a:gridCol w="3273479">
                  <a:extLst>
                    <a:ext uri="{9D8B030D-6E8A-4147-A177-3AD203B41FA5}">
                      <a16:colId xmlns:a16="http://schemas.microsoft.com/office/drawing/2014/main" val="2978769310"/>
                    </a:ext>
                  </a:extLst>
                </a:gridCol>
                <a:gridCol w="2433987">
                  <a:extLst>
                    <a:ext uri="{9D8B030D-6E8A-4147-A177-3AD203B41FA5}">
                      <a16:colId xmlns:a16="http://schemas.microsoft.com/office/drawing/2014/main" val="3482642037"/>
                    </a:ext>
                  </a:extLst>
                </a:gridCol>
              </a:tblGrid>
              <a:tr h="630582">
                <a:tc>
                  <a:txBody>
                    <a:bodyPr/>
                    <a:lstStyle/>
                    <a:p>
                      <a:pPr marL="0" marR="0">
                        <a:lnSpc>
                          <a:spcPct val="107000"/>
                        </a:lnSpc>
                        <a:spcBef>
                          <a:spcPts val="0"/>
                        </a:spcBef>
                        <a:spcAft>
                          <a:spcPts val="0"/>
                        </a:spcAft>
                      </a:pPr>
                      <a:r>
                        <a:rPr lang="en-US" sz="2800">
                          <a:effectLst/>
                        </a:rPr>
                        <a:t>Sin</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800" b="0" dirty="0">
                          <a:effectLst/>
                        </a:rPr>
                        <a:t>Genesis 3:6 </a:t>
                      </a:r>
                    </a:p>
                    <a:p>
                      <a:pPr marL="0" marR="0">
                        <a:lnSpc>
                          <a:spcPct val="107000"/>
                        </a:lnSpc>
                        <a:spcBef>
                          <a:spcPts val="0"/>
                        </a:spcBef>
                        <a:spcAft>
                          <a:spcPts val="0"/>
                        </a:spcAft>
                      </a:pPr>
                      <a:r>
                        <a:rPr lang="en-US" sz="2800" b="0" dirty="0">
                          <a:effectLst/>
                        </a:rPr>
                        <a:t>(Adam &amp; Eve</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r>
                        <a:rPr lang="en-US" sz="2800" b="0" dirty="0">
                          <a:effectLst/>
                          <a:latin typeface="Calibri" panose="020F0502020204030204" pitchFamily="34" charset="0"/>
                          <a:ea typeface="Calibri" panose="020F0502020204030204" pitchFamily="34" charset="0"/>
                          <a:cs typeface="Times New Roman" panose="02020603050405020304" pitchFamily="18" charset="0"/>
                        </a:rPr>
                        <a:t>being tempted to take from the tree of the knowledge of good and evil</a:t>
                      </a:r>
                      <a:r>
                        <a:rPr lang="en-US" sz="2800" b="0" dirty="0">
                          <a:effectLst/>
                        </a:rPr>
                        <a:t>)</a:t>
                      </a:r>
                      <a:endParaRPr lang="en-US"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800" b="0" dirty="0">
                          <a:effectLst/>
                        </a:rPr>
                        <a:t>Luke 4:2-12 </a:t>
                      </a:r>
                    </a:p>
                    <a:p>
                      <a:pPr marL="0" marR="0">
                        <a:lnSpc>
                          <a:spcPct val="107000"/>
                        </a:lnSpc>
                        <a:spcBef>
                          <a:spcPts val="0"/>
                        </a:spcBef>
                        <a:spcAft>
                          <a:spcPts val="0"/>
                        </a:spcAft>
                      </a:pPr>
                      <a:r>
                        <a:rPr lang="en-US" sz="2800" b="0" dirty="0">
                          <a:effectLst/>
                        </a:rPr>
                        <a:t>(Jesus being tempted by Satan)</a:t>
                      </a:r>
                      <a:endParaRPr lang="en-US"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800" b="0" dirty="0">
                          <a:effectLst/>
                        </a:rPr>
                        <a:t>1 John 2:1</a:t>
                      </a:r>
                    </a:p>
                    <a:p>
                      <a:pPr marL="0" marR="0">
                        <a:lnSpc>
                          <a:spcPct val="107000"/>
                        </a:lnSpc>
                        <a:spcBef>
                          <a:spcPts val="0"/>
                        </a:spcBef>
                        <a:spcAft>
                          <a:spcPts val="0"/>
                        </a:spcAft>
                      </a:pPr>
                      <a:r>
                        <a:rPr lang="en-US" sz="2800" b="0" dirty="0">
                          <a:effectLst/>
                        </a:rPr>
                        <a:t>(Christians tempted in general)</a:t>
                      </a:r>
                      <a:endParaRPr lang="en-US"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0639542"/>
                  </a:ext>
                </a:extLst>
              </a:tr>
              <a:tr h="1290360">
                <a:tc>
                  <a:txBody>
                    <a:bodyPr/>
                    <a:lstStyle/>
                    <a:p>
                      <a:pPr marL="0" marR="0">
                        <a:lnSpc>
                          <a:spcPct val="107000"/>
                        </a:lnSpc>
                        <a:spcBef>
                          <a:spcPts val="0"/>
                        </a:spcBef>
                        <a:spcAft>
                          <a:spcPts val="0"/>
                        </a:spcAft>
                      </a:pPr>
                      <a:r>
                        <a:rPr lang="en-US" sz="2800" dirty="0">
                          <a:effectLst/>
                        </a:rPr>
                        <a:t>Pleasure/ Physical Appetite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800">
                          <a:effectLst/>
                        </a:rPr>
                        <a:t>Good for food</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800">
                          <a:effectLst/>
                        </a:rPr>
                        <a:t>Tell this stone to become bread</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800">
                          <a:effectLst/>
                        </a:rPr>
                        <a:t>Lust of the flesh</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71881011"/>
                  </a:ext>
                </a:extLst>
              </a:tr>
              <a:tr h="1290360">
                <a:tc>
                  <a:txBody>
                    <a:bodyPr/>
                    <a:lstStyle/>
                    <a:p>
                      <a:pPr marL="0" marR="0">
                        <a:lnSpc>
                          <a:spcPct val="107000"/>
                        </a:lnSpc>
                        <a:spcBef>
                          <a:spcPts val="0"/>
                        </a:spcBef>
                        <a:spcAft>
                          <a:spcPts val="0"/>
                        </a:spcAft>
                      </a:pPr>
                      <a:r>
                        <a:rPr lang="en-US" sz="2800" dirty="0">
                          <a:effectLst/>
                        </a:rPr>
                        <a:t>Greed</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800" dirty="0">
                          <a:effectLst/>
                        </a:rPr>
                        <a:t>Delight to the eyes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800">
                          <a:effectLst/>
                        </a:rPr>
                        <a:t>I will give You all this domain and its glory</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800">
                          <a:effectLst/>
                        </a:rPr>
                        <a:t>Lust of the eyes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96777242"/>
                  </a:ext>
                </a:extLst>
              </a:tr>
              <a:tr h="1290360">
                <a:tc>
                  <a:txBody>
                    <a:bodyPr/>
                    <a:lstStyle/>
                    <a:p>
                      <a:pPr marL="0" marR="0">
                        <a:lnSpc>
                          <a:spcPct val="107000"/>
                        </a:lnSpc>
                        <a:spcBef>
                          <a:spcPts val="0"/>
                        </a:spcBef>
                        <a:spcAft>
                          <a:spcPts val="0"/>
                        </a:spcAft>
                      </a:pPr>
                      <a:r>
                        <a:rPr lang="en-US" sz="2800" dirty="0">
                          <a:effectLst/>
                        </a:rPr>
                        <a:t>Pride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800">
                          <a:effectLst/>
                        </a:rPr>
                        <a:t>Desirable to make one wise</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800">
                          <a:effectLst/>
                        </a:rPr>
                        <a:t>If You are the Son of God, throw Yourself down from here</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800" dirty="0">
                          <a:effectLst/>
                        </a:rPr>
                        <a:t>Boastful pride of life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47433223"/>
                  </a:ext>
                </a:extLst>
              </a:tr>
            </a:tbl>
          </a:graphicData>
        </a:graphic>
      </p:graphicFrame>
    </p:spTree>
    <p:extLst>
      <p:ext uri="{BB962C8B-B14F-4D97-AF65-F5344CB8AC3E}">
        <p14:creationId xmlns:p14="http://schemas.microsoft.com/office/powerpoint/2010/main" val="19891267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2F1858-36DB-1BF6-C6D3-AB7279F42274}"/>
              </a:ext>
            </a:extLst>
          </p:cNvPr>
          <p:cNvSpPr txBox="1"/>
          <p:nvPr/>
        </p:nvSpPr>
        <p:spPr>
          <a:xfrm>
            <a:off x="813916" y="693975"/>
            <a:ext cx="11053187" cy="532903"/>
          </a:xfrm>
          <a:prstGeom prst="rect">
            <a:avLst/>
          </a:prstGeom>
          <a:noFill/>
        </p:spPr>
        <p:txBody>
          <a:bodyPr wrap="square">
            <a:spAutoFit/>
          </a:bodyPr>
          <a:lstStyle/>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Otherwise, we think that pain, suffering, sickness, and death are normal. </a:t>
            </a:r>
          </a:p>
        </p:txBody>
      </p:sp>
      <p:sp>
        <p:nvSpPr>
          <p:cNvPr id="5" name="TextBox 4">
            <a:extLst>
              <a:ext uri="{FF2B5EF4-FFF2-40B4-BE49-F238E27FC236}">
                <a16:creationId xmlns:a16="http://schemas.microsoft.com/office/drawing/2014/main" id="{C3BA6918-B5FD-AECA-7BFF-3365D9866D87}"/>
              </a:ext>
            </a:extLst>
          </p:cNvPr>
          <p:cNvSpPr txBox="1"/>
          <p:nvPr/>
        </p:nvSpPr>
        <p:spPr>
          <a:xfrm>
            <a:off x="813916" y="2121244"/>
            <a:ext cx="11193864" cy="993926"/>
          </a:xfrm>
          <a:prstGeom prst="rect">
            <a:avLst/>
          </a:prstGeom>
          <a:noFill/>
        </p:spPr>
        <p:txBody>
          <a:bodyPr wrap="square">
            <a:spAutoFit/>
          </a:bodyPr>
          <a:lstStyle/>
          <a:p>
            <a:pPr marR="0" lvl="0">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   We blame God for the horrors that are in the world rather than blaming ourselves. </a:t>
            </a:r>
          </a:p>
        </p:txBody>
      </p:sp>
      <p:sp>
        <p:nvSpPr>
          <p:cNvPr id="7" name="TextBox 6">
            <a:extLst>
              <a:ext uri="{FF2B5EF4-FFF2-40B4-BE49-F238E27FC236}">
                <a16:creationId xmlns:a16="http://schemas.microsoft.com/office/drawing/2014/main" id="{60E171FA-EDCC-037B-2BE3-573D2242843A}"/>
              </a:ext>
            </a:extLst>
          </p:cNvPr>
          <p:cNvSpPr txBox="1"/>
          <p:nvPr/>
        </p:nvSpPr>
        <p:spPr>
          <a:xfrm>
            <a:off x="813916" y="4009536"/>
            <a:ext cx="9817240" cy="532903"/>
          </a:xfrm>
          <a:prstGeom prst="rect">
            <a:avLst/>
          </a:prstGeom>
          <a:noFill/>
        </p:spPr>
        <p:txBody>
          <a:bodyPr wrap="square">
            <a:spAutoFit/>
          </a:bodyPr>
          <a:lstStyle/>
          <a:p>
            <a:pPr marR="0" lvl="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3)   Jesus came primarily as a good teacher and as an example. </a:t>
            </a:r>
          </a:p>
        </p:txBody>
      </p:sp>
    </p:spTree>
    <p:extLst>
      <p:ext uri="{BB962C8B-B14F-4D97-AF65-F5344CB8AC3E}">
        <p14:creationId xmlns:p14="http://schemas.microsoft.com/office/powerpoint/2010/main" val="3495356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EDEDC-69F5-6039-AB42-4383B46C698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4C1CB3-2F3C-D68F-2692-0044B0D9F11F}"/>
              </a:ext>
            </a:extLst>
          </p:cNvPr>
          <p:cNvSpPr txBox="1"/>
          <p:nvPr/>
        </p:nvSpPr>
        <p:spPr>
          <a:xfrm>
            <a:off x="582804" y="773723"/>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What are the sources of suffering?</a:t>
            </a:r>
          </a:p>
        </p:txBody>
      </p:sp>
      <p:sp>
        <p:nvSpPr>
          <p:cNvPr id="4" name="TextBox 3">
            <a:extLst>
              <a:ext uri="{FF2B5EF4-FFF2-40B4-BE49-F238E27FC236}">
                <a16:creationId xmlns:a16="http://schemas.microsoft.com/office/drawing/2014/main" id="{F9D7A924-26AA-73CF-AA44-F0D9DF26B509}"/>
              </a:ext>
            </a:extLst>
          </p:cNvPr>
          <p:cNvSpPr txBox="1"/>
          <p:nvPr/>
        </p:nvSpPr>
        <p:spPr>
          <a:xfrm>
            <a:off x="582804" y="2268119"/>
            <a:ext cx="6094324" cy="2479590"/>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There are four sources of suffering:</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God</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Devil</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Ourselves</a:t>
            </a:r>
          </a:p>
          <a:p>
            <a:pPr marL="342900" marR="0" lvl="0" indent="-342900">
              <a:lnSpc>
                <a:spcPct val="107000"/>
              </a:lnSpc>
              <a:spcBef>
                <a:spcPts val="0"/>
              </a:spcBef>
              <a:spcAft>
                <a:spcPts val="8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A broken world</a:t>
            </a:r>
          </a:p>
        </p:txBody>
      </p:sp>
    </p:spTree>
    <p:extLst>
      <p:ext uri="{BB962C8B-B14F-4D97-AF65-F5344CB8AC3E}">
        <p14:creationId xmlns:p14="http://schemas.microsoft.com/office/powerpoint/2010/main" val="1069907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0C9AF5-4617-0B38-8DC9-8888FF796585}"/>
              </a:ext>
            </a:extLst>
          </p:cNvPr>
          <p:cNvSpPr txBox="1"/>
          <p:nvPr/>
        </p:nvSpPr>
        <p:spPr>
          <a:xfrm>
            <a:off x="1055077" y="938345"/>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The action of God</a:t>
            </a:r>
          </a:p>
        </p:txBody>
      </p:sp>
      <p:sp>
        <p:nvSpPr>
          <p:cNvPr id="4" name="TextBox 3">
            <a:extLst>
              <a:ext uri="{FF2B5EF4-FFF2-40B4-BE49-F238E27FC236}">
                <a16:creationId xmlns:a16="http://schemas.microsoft.com/office/drawing/2014/main" id="{A47DDB8C-CCCF-085A-2523-FD7386085746}"/>
              </a:ext>
            </a:extLst>
          </p:cNvPr>
          <p:cNvSpPr txBox="1"/>
          <p:nvPr/>
        </p:nvSpPr>
        <p:spPr>
          <a:xfrm>
            <a:off x="1055077" y="1696290"/>
            <a:ext cx="6094324" cy="532903"/>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lphaL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judgment is directly from God</a:t>
            </a:r>
          </a:p>
        </p:txBody>
      </p:sp>
      <p:sp>
        <p:nvSpPr>
          <p:cNvPr id="6" name="TextBox 5">
            <a:extLst>
              <a:ext uri="{FF2B5EF4-FFF2-40B4-BE49-F238E27FC236}">
                <a16:creationId xmlns:a16="http://schemas.microsoft.com/office/drawing/2014/main" id="{DE85C494-2445-2FBA-964D-CA199F92A466}"/>
              </a:ext>
            </a:extLst>
          </p:cNvPr>
          <p:cNvSpPr txBox="1"/>
          <p:nvPr/>
        </p:nvSpPr>
        <p:spPr>
          <a:xfrm>
            <a:off x="1740877" y="2603752"/>
            <a:ext cx="7724669" cy="523220"/>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Genesis 3:24 	</a:t>
            </a:r>
            <a:r>
              <a:rPr lang="en-US" sz="2800" dirty="0">
                <a:effectLst/>
                <a:latin typeface="Calibri" panose="020F0502020204030204" pitchFamily="34" charset="0"/>
                <a:ea typeface="Calibri" panose="020F0502020204030204" pitchFamily="34" charset="0"/>
                <a:cs typeface="Times New Roman" panose="02020603050405020304" pitchFamily="18" charset="0"/>
              </a:rPr>
              <a:t>So He drove the man out…</a:t>
            </a:r>
            <a:endParaRPr lang="en-US" sz="2800" dirty="0"/>
          </a:p>
        </p:txBody>
      </p:sp>
      <p:sp>
        <p:nvSpPr>
          <p:cNvPr id="8" name="TextBox 7">
            <a:extLst>
              <a:ext uri="{FF2B5EF4-FFF2-40B4-BE49-F238E27FC236}">
                <a16:creationId xmlns:a16="http://schemas.microsoft.com/office/drawing/2014/main" id="{2F38452E-39EC-AD25-2053-1C14257AF14B}"/>
              </a:ext>
            </a:extLst>
          </p:cNvPr>
          <p:cNvSpPr txBox="1"/>
          <p:nvPr/>
        </p:nvSpPr>
        <p:spPr>
          <a:xfrm>
            <a:off x="1740876" y="3361697"/>
            <a:ext cx="9452987" cy="523220"/>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Genesis 13:10 </a:t>
            </a:r>
            <a:r>
              <a:rPr lang="en-US" sz="2800" dirty="0">
                <a:effectLst/>
                <a:latin typeface="Calibri" panose="020F0502020204030204" pitchFamily="34" charset="0"/>
                <a:ea typeface="Calibri" panose="020F0502020204030204" pitchFamily="34" charset="0"/>
                <a:cs typeface="Times New Roman" panose="02020603050405020304" pitchFamily="18" charset="0"/>
              </a:rPr>
              <a:t>	the Lord destroyed Sodom and Gomorrah</a:t>
            </a:r>
            <a:endParaRPr lang="en-US" sz="2800" dirty="0"/>
          </a:p>
        </p:txBody>
      </p:sp>
      <p:sp>
        <p:nvSpPr>
          <p:cNvPr id="3" name="TextBox 2">
            <a:extLst>
              <a:ext uri="{FF2B5EF4-FFF2-40B4-BE49-F238E27FC236}">
                <a16:creationId xmlns:a16="http://schemas.microsoft.com/office/drawing/2014/main" id="{B9D6BFDC-F6F8-9F86-0807-79824CF64DF0}"/>
              </a:ext>
            </a:extLst>
          </p:cNvPr>
          <p:cNvSpPr txBox="1"/>
          <p:nvPr/>
        </p:nvSpPr>
        <p:spPr>
          <a:xfrm>
            <a:off x="569406" y="63368"/>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What are the sources of suffering?</a:t>
            </a:r>
          </a:p>
        </p:txBody>
      </p:sp>
    </p:spTree>
    <p:extLst>
      <p:ext uri="{BB962C8B-B14F-4D97-AF65-F5344CB8AC3E}">
        <p14:creationId xmlns:p14="http://schemas.microsoft.com/office/powerpoint/2010/main" val="372626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8BD8B-22B4-F8DE-901F-F5DD8106D28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402367-2E00-08D3-E3C8-A3C18DC5B51D}"/>
              </a:ext>
            </a:extLst>
          </p:cNvPr>
          <p:cNvSpPr txBox="1"/>
          <p:nvPr/>
        </p:nvSpPr>
        <p:spPr>
          <a:xfrm>
            <a:off x="1055077" y="52251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The action of God</a:t>
            </a:r>
          </a:p>
        </p:txBody>
      </p:sp>
      <p:sp>
        <p:nvSpPr>
          <p:cNvPr id="4" name="TextBox 3">
            <a:extLst>
              <a:ext uri="{FF2B5EF4-FFF2-40B4-BE49-F238E27FC236}">
                <a16:creationId xmlns:a16="http://schemas.microsoft.com/office/drawing/2014/main" id="{FE591C5B-602D-62D1-CC4A-2F16E5F6FF1E}"/>
              </a:ext>
            </a:extLst>
          </p:cNvPr>
          <p:cNvSpPr txBox="1"/>
          <p:nvPr/>
        </p:nvSpPr>
        <p:spPr>
          <a:xfrm>
            <a:off x="1055077" y="1696290"/>
            <a:ext cx="6094324" cy="532903"/>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lphaL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judgment is directly from God</a:t>
            </a:r>
          </a:p>
        </p:txBody>
      </p:sp>
      <p:sp>
        <p:nvSpPr>
          <p:cNvPr id="10" name="TextBox 9">
            <a:extLst>
              <a:ext uri="{FF2B5EF4-FFF2-40B4-BE49-F238E27FC236}">
                <a16:creationId xmlns:a16="http://schemas.microsoft.com/office/drawing/2014/main" id="{A77F0C41-679A-748C-3617-6021C857B354}"/>
              </a:ext>
            </a:extLst>
          </p:cNvPr>
          <p:cNvSpPr txBox="1"/>
          <p:nvPr/>
        </p:nvSpPr>
        <p:spPr>
          <a:xfrm>
            <a:off x="1055077" y="2490966"/>
            <a:ext cx="9452986" cy="532903"/>
          </a:xfrm>
          <a:prstGeom prst="rect">
            <a:avLst/>
          </a:prstGeom>
          <a:noFill/>
        </p:spPr>
        <p:txBody>
          <a:bodyPr wrap="square">
            <a:spAutoFit/>
          </a:bodyPr>
          <a:lstStyle/>
          <a:p>
            <a:pPr marL="514350" marR="0" lvl="0" indent="-514350">
              <a:lnSpc>
                <a:spcPct val="107000"/>
              </a:lnSpc>
              <a:spcBef>
                <a:spcPts val="0"/>
              </a:spcBef>
              <a:spcAft>
                <a:spcPts val="800"/>
              </a:spcAft>
              <a:buFont typeface="+mj-lt"/>
              <a:buAutoNum type="alphaLcParenR" startAt="2"/>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judgment is through human agents </a:t>
            </a:r>
          </a:p>
        </p:txBody>
      </p:sp>
    </p:spTree>
    <p:extLst>
      <p:ext uri="{BB962C8B-B14F-4D97-AF65-F5344CB8AC3E}">
        <p14:creationId xmlns:p14="http://schemas.microsoft.com/office/powerpoint/2010/main" val="5057274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8BD8B-22B4-F8DE-901F-F5DD8106D28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402367-2E00-08D3-E3C8-A3C18DC5B51D}"/>
              </a:ext>
            </a:extLst>
          </p:cNvPr>
          <p:cNvSpPr txBox="1"/>
          <p:nvPr/>
        </p:nvSpPr>
        <p:spPr>
          <a:xfrm>
            <a:off x="1055077" y="52251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The action of God</a:t>
            </a:r>
          </a:p>
        </p:txBody>
      </p:sp>
      <p:sp>
        <p:nvSpPr>
          <p:cNvPr id="4" name="TextBox 3">
            <a:extLst>
              <a:ext uri="{FF2B5EF4-FFF2-40B4-BE49-F238E27FC236}">
                <a16:creationId xmlns:a16="http://schemas.microsoft.com/office/drawing/2014/main" id="{FE591C5B-602D-62D1-CC4A-2F16E5F6FF1E}"/>
              </a:ext>
            </a:extLst>
          </p:cNvPr>
          <p:cNvSpPr txBox="1"/>
          <p:nvPr/>
        </p:nvSpPr>
        <p:spPr>
          <a:xfrm>
            <a:off x="1055077" y="1696290"/>
            <a:ext cx="6094324" cy="532903"/>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lphaL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judgment is directly from God</a:t>
            </a:r>
          </a:p>
        </p:txBody>
      </p:sp>
      <p:sp>
        <p:nvSpPr>
          <p:cNvPr id="10" name="TextBox 9">
            <a:extLst>
              <a:ext uri="{FF2B5EF4-FFF2-40B4-BE49-F238E27FC236}">
                <a16:creationId xmlns:a16="http://schemas.microsoft.com/office/drawing/2014/main" id="{A77F0C41-679A-748C-3617-6021C857B354}"/>
              </a:ext>
            </a:extLst>
          </p:cNvPr>
          <p:cNvSpPr txBox="1"/>
          <p:nvPr/>
        </p:nvSpPr>
        <p:spPr>
          <a:xfrm>
            <a:off x="1055077" y="2490966"/>
            <a:ext cx="9452986" cy="532903"/>
          </a:xfrm>
          <a:prstGeom prst="rect">
            <a:avLst/>
          </a:prstGeom>
          <a:noFill/>
        </p:spPr>
        <p:txBody>
          <a:bodyPr wrap="square">
            <a:spAutoFit/>
          </a:bodyPr>
          <a:lstStyle/>
          <a:p>
            <a:pPr marL="514350" marR="0" lvl="0" indent="-514350">
              <a:lnSpc>
                <a:spcPct val="107000"/>
              </a:lnSpc>
              <a:spcBef>
                <a:spcPts val="0"/>
              </a:spcBef>
              <a:spcAft>
                <a:spcPts val="800"/>
              </a:spcAft>
              <a:buFont typeface="+mj-lt"/>
              <a:buAutoNum type="alphaLcParenR" startAt="2"/>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judgment is through human agents </a:t>
            </a:r>
          </a:p>
        </p:txBody>
      </p:sp>
      <p:sp>
        <p:nvSpPr>
          <p:cNvPr id="5" name="TextBox 4">
            <a:extLst>
              <a:ext uri="{FF2B5EF4-FFF2-40B4-BE49-F238E27FC236}">
                <a16:creationId xmlns:a16="http://schemas.microsoft.com/office/drawing/2014/main" id="{988AB8C4-9D11-EEC5-6EA9-F8991123275B}"/>
              </a:ext>
            </a:extLst>
          </p:cNvPr>
          <p:cNvSpPr txBox="1"/>
          <p:nvPr/>
        </p:nvSpPr>
        <p:spPr>
          <a:xfrm>
            <a:off x="1055077" y="3177462"/>
            <a:ext cx="10701494" cy="993926"/>
          </a:xfrm>
          <a:prstGeom prst="rect">
            <a:avLst/>
          </a:prstGeom>
          <a:noFill/>
        </p:spPr>
        <p:txBody>
          <a:bodyPr wrap="square">
            <a:spAutoFit/>
          </a:bodyPr>
          <a:lstStyle/>
          <a:p>
            <a:pPr marL="514350" marR="0" lvl="0" indent="-514350">
              <a:lnSpc>
                <a:spcPct val="107000"/>
              </a:lnSpc>
              <a:spcBef>
                <a:spcPts val="0"/>
              </a:spcBef>
              <a:spcAft>
                <a:spcPts val="800"/>
              </a:spcAft>
              <a:buFont typeface="+mj-lt"/>
              <a:buAutoNum type="alphaLcParenR" startAt="3"/>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judgment is the natural consequence of the laws of righteousness and sin that God created</a:t>
            </a:r>
          </a:p>
        </p:txBody>
      </p:sp>
      <p:sp>
        <p:nvSpPr>
          <p:cNvPr id="9" name="TextBox 8">
            <a:extLst>
              <a:ext uri="{FF2B5EF4-FFF2-40B4-BE49-F238E27FC236}">
                <a16:creationId xmlns:a16="http://schemas.microsoft.com/office/drawing/2014/main" id="{31E8B85E-9665-2D64-59FF-BCB082BD934F}"/>
              </a:ext>
            </a:extLst>
          </p:cNvPr>
          <p:cNvSpPr txBox="1"/>
          <p:nvPr/>
        </p:nvSpPr>
        <p:spPr>
          <a:xfrm>
            <a:off x="1620296" y="4469101"/>
            <a:ext cx="9915211" cy="2361416"/>
          </a:xfrm>
          <a:prstGeom prst="rect">
            <a:avLst/>
          </a:prstGeom>
          <a:noFill/>
        </p:spPr>
        <p:txBody>
          <a:bodyPr wrap="square">
            <a:spAutoFit/>
          </a:bodyPr>
          <a:lstStyle/>
          <a:p>
            <a:pPr marL="0" marR="0">
              <a:lnSpc>
                <a:spcPct val="107000"/>
              </a:lnSpc>
              <a:spcBef>
                <a:spcPts val="0"/>
              </a:spcBef>
              <a:spcAft>
                <a:spcPts val="800"/>
              </a:spcAft>
            </a:pPr>
            <a:r>
              <a:rPr lang="en-US" sz="20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Romans 1:24</a:t>
            </a:r>
          </a:p>
          <a:p>
            <a:pPr marL="0" marR="0">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Therefore God gave them up to vile impurity in the lusts of their hearts, so that their bodies would be dishonored among them.</a:t>
            </a:r>
          </a:p>
          <a:p>
            <a:pPr marL="0" marR="0">
              <a:lnSpc>
                <a:spcPct val="107000"/>
              </a:lnSpc>
              <a:spcBef>
                <a:spcPts val="0"/>
              </a:spcBef>
              <a:spcAft>
                <a:spcPts val="800"/>
              </a:spcAft>
            </a:pPr>
            <a:r>
              <a:rPr lang="en-US" sz="20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Job 4:8</a:t>
            </a:r>
            <a:endParaRPr lang="en-US" sz="20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According to what I have seen, those who plow wrongdoing and those who sow trouble harvest it.</a:t>
            </a:r>
          </a:p>
        </p:txBody>
      </p:sp>
    </p:spTree>
    <p:extLst>
      <p:ext uri="{BB962C8B-B14F-4D97-AF65-F5344CB8AC3E}">
        <p14:creationId xmlns:p14="http://schemas.microsoft.com/office/powerpoint/2010/main" val="2922432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10E35-2183-74F2-6FA2-4FE73AE8C8F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D9753A1-0BE0-5663-426A-F9D2D86216E8}"/>
              </a:ext>
            </a:extLst>
          </p:cNvPr>
          <p:cNvSpPr txBox="1"/>
          <p:nvPr/>
        </p:nvSpPr>
        <p:spPr>
          <a:xfrm>
            <a:off x="1055077" y="52251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The action of God</a:t>
            </a:r>
          </a:p>
        </p:txBody>
      </p:sp>
      <p:sp>
        <p:nvSpPr>
          <p:cNvPr id="4" name="TextBox 3">
            <a:extLst>
              <a:ext uri="{FF2B5EF4-FFF2-40B4-BE49-F238E27FC236}">
                <a16:creationId xmlns:a16="http://schemas.microsoft.com/office/drawing/2014/main" id="{35C63C96-9600-D541-853C-930C6B659BD9}"/>
              </a:ext>
            </a:extLst>
          </p:cNvPr>
          <p:cNvSpPr txBox="1"/>
          <p:nvPr/>
        </p:nvSpPr>
        <p:spPr>
          <a:xfrm>
            <a:off x="1055077" y="1696290"/>
            <a:ext cx="6094324" cy="532903"/>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lphaL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judgment is directly from God</a:t>
            </a:r>
          </a:p>
        </p:txBody>
      </p:sp>
      <p:sp>
        <p:nvSpPr>
          <p:cNvPr id="10" name="TextBox 9">
            <a:extLst>
              <a:ext uri="{FF2B5EF4-FFF2-40B4-BE49-F238E27FC236}">
                <a16:creationId xmlns:a16="http://schemas.microsoft.com/office/drawing/2014/main" id="{0A78BB46-3C82-EA53-D955-326D079B6FC5}"/>
              </a:ext>
            </a:extLst>
          </p:cNvPr>
          <p:cNvSpPr txBox="1"/>
          <p:nvPr/>
        </p:nvSpPr>
        <p:spPr>
          <a:xfrm>
            <a:off x="1055077" y="2490966"/>
            <a:ext cx="9452986" cy="532903"/>
          </a:xfrm>
          <a:prstGeom prst="rect">
            <a:avLst/>
          </a:prstGeom>
          <a:noFill/>
        </p:spPr>
        <p:txBody>
          <a:bodyPr wrap="square">
            <a:spAutoFit/>
          </a:bodyPr>
          <a:lstStyle/>
          <a:p>
            <a:pPr marL="514350" marR="0" lvl="0" indent="-514350">
              <a:lnSpc>
                <a:spcPct val="107000"/>
              </a:lnSpc>
              <a:spcBef>
                <a:spcPts val="0"/>
              </a:spcBef>
              <a:spcAft>
                <a:spcPts val="800"/>
              </a:spcAft>
              <a:buFont typeface="+mj-lt"/>
              <a:buAutoNum type="alphaLcParenR" startAt="2"/>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judgment is through human agents </a:t>
            </a:r>
          </a:p>
        </p:txBody>
      </p:sp>
      <p:sp>
        <p:nvSpPr>
          <p:cNvPr id="5" name="TextBox 4">
            <a:extLst>
              <a:ext uri="{FF2B5EF4-FFF2-40B4-BE49-F238E27FC236}">
                <a16:creationId xmlns:a16="http://schemas.microsoft.com/office/drawing/2014/main" id="{D5A7C494-1B2D-F7DE-1787-152D2BF0F3CC}"/>
              </a:ext>
            </a:extLst>
          </p:cNvPr>
          <p:cNvSpPr txBox="1"/>
          <p:nvPr/>
        </p:nvSpPr>
        <p:spPr>
          <a:xfrm>
            <a:off x="1055077" y="3177462"/>
            <a:ext cx="10701494" cy="993926"/>
          </a:xfrm>
          <a:prstGeom prst="rect">
            <a:avLst/>
          </a:prstGeom>
          <a:noFill/>
        </p:spPr>
        <p:txBody>
          <a:bodyPr wrap="square">
            <a:spAutoFit/>
          </a:bodyPr>
          <a:lstStyle/>
          <a:p>
            <a:pPr marL="514350" marR="0" lvl="0" indent="-514350">
              <a:lnSpc>
                <a:spcPct val="107000"/>
              </a:lnSpc>
              <a:spcBef>
                <a:spcPts val="0"/>
              </a:spcBef>
              <a:spcAft>
                <a:spcPts val="800"/>
              </a:spcAft>
              <a:buFont typeface="+mj-lt"/>
              <a:buAutoNum type="alphaLcParenR" startAt="3"/>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judgment is the natural consequence of the laws of righteousness and sin that God created</a:t>
            </a:r>
          </a:p>
        </p:txBody>
      </p:sp>
      <p:sp>
        <p:nvSpPr>
          <p:cNvPr id="6" name="TextBox 5">
            <a:extLst>
              <a:ext uri="{FF2B5EF4-FFF2-40B4-BE49-F238E27FC236}">
                <a16:creationId xmlns:a16="http://schemas.microsoft.com/office/drawing/2014/main" id="{862FC46E-BBC0-B768-0A53-65CC08D1486C}"/>
              </a:ext>
            </a:extLst>
          </p:cNvPr>
          <p:cNvSpPr txBox="1"/>
          <p:nvPr/>
        </p:nvSpPr>
        <p:spPr>
          <a:xfrm>
            <a:off x="1055077" y="4324981"/>
            <a:ext cx="9272116" cy="532903"/>
          </a:xfrm>
          <a:prstGeom prst="rect">
            <a:avLst/>
          </a:prstGeom>
          <a:noFill/>
        </p:spPr>
        <p:txBody>
          <a:bodyPr wrap="square">
            <a:spAutoFit/>
          </a:bodyPr>
          <a:lstStyle/>
          <a:p>
            <a:pPr marL="514350" marR="0" lvl="0" indent="-514350">
              <a:lnSpc>
                <a:spcPct val="107000"/>
              </a:lnSpc>
              <a:spcBef>
                <a:spcPts val="0"/>
              </a:spcBef>
              <a:spcAft>
                <a:spcPts val="800"/>
              </a:spcAft>
              <a:buFont typeface="+mj-lt"/>
              <a:buAutoNum type="alphaLcParenR" startAt="4"/>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final judgment at the end of the age</a:t>
            </a:r>
          </a:p>
        </p:txBody>
      </p:sp>
      <p:sp>
        <p:nvSpPr>
          <p:cNvPr id="8" name="TextBox 7">
            <a:extLst>
              <a:ext uri="{FF2B5EF4-FFF2-40B4-BE49-F238E27FC236}">
                <a16:creationId xmlns:a16="http://schemas.microsoft.com/office/drawing/2014/main" id="{1BB87C0B-3C15-ECE1-879E-E1381306BBD2}"/>
              </a:ext>
            </a:extLst>
          </p:cNvPr>
          <p:cNvSpPr txBox="1"/>
          <p:nvPr/>
        </p:nvSpPr>
        <p:spPr>
          <a:xfrm>
            <a:off x="1650443" y="5100735"/>
            <a:ext cx="10106128" cy="1362937"/>
          </a:xfrm>
          <a:prstGeom prst="rect">
            <a:avLst/>
          </a:prstGeom>
          <a:noFill/>
        </p:spPr>
        <p:txBody>
          <a:bodyPr wrap="square">
            <a:spAutoFit/>
          </a:bodyPr>
          <a:lstStyle/>
          <a:p>
            <a:pPr marL="0" marR="0">
              <a:lnSpc>
                <a:spcPct val="107000"/>
              </a:lnSpc>
              <a:spcBef>
                <a:spcPts val="0"/>
              </a:spcBef>
              <a:spcAft>
                <a:spcPts val="8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Revelation 20:15</a:t>
            </a:r>
            <a:endParaRPr lang="en-US" sz="24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And if anyone’s name was not found written in the book of life, he was thrown into the lake of fire.</a:t>
            </a:r>
          </a:p>
        </p:txBody>
      </p:sp>
    </p:spTree>
    <p:extLst>
      <p:ext uri="{BB962C8B-B14F-4D97-AF65-F5344CB8AC3E}">
        <p14:creationId xmlns:p14="http://schemas.microsoft.com/office/powerpoint/2010/main" val="6121063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46120-F963-0795-8D0A-2F1782914C6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68FE8E4-6485-E963-4B59-F10B9D807FBD}"/>
              </a:ext>
            </a:extLst>
          </p:cNvPr>
          <p:cNvSpPr txBox="1"/>
          <p:nvPr/>
        </p:nvSpPr>
        <p:spPr>
          <a:xfrm>
            <a:off x="1055077" y="52251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The action of God</a:t>
            </a:r>
          </a:p>
        </p:txBody>
      </p:sp>
      <p:sp>
        <p:nvSpPr>
          <p:cNvPr id="4" name="TextBox 3">
            <a:extLst>
              <a:ext uri="{FF2B5EF4-FFF2-40B4-BE49-F238E27FC236}">
                <a16:creationId xmlns:a16="http://schemas.microsoft.com/office/drawing/2014/main" id="{4991042D-0363-4325-B124-4661D55894EB}"/>
              </a:ext>
            </a:extLst>
          </p:cNvPr>
          <p:cNvSpPr txBox="1"/>
          <p:nvPr/>
        </p:nvSpPr>
        <p:spPr>
          <a:xfrm>
            <a:off x="1055077" y="1696290"/>
            <a:ext cx="6094324" cy="532903"/>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lphaL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judgment is directly from God</a:t>
            </a:r>
          </a:p>
        </p:txBody>
      </p:sp>
      <p:sp>
        <p:nvSpPr>
          <p:cNvPr id="10" name="TextBox 9">
            <a:extLst>
              <a:ext uri="{FF2B5EF4-FFF2-40B4-BE49-F238E27FC236}">
                <a16:creationId xmlns:a16="http://schemas.microsoft.com/office/drawing/2014/main" id="{606A2E97-3AC8-8B08-F03B-8CFA8CD2483F}"/>
              </a:ext>
            </a:extLst>
          </p:cNvPr>
          <p:cNvSpPr txBox="1"/>
          <p:nvPr/>
        </p:nvSpPr>
        <p:spPr>
          <a:xfrm>
            <a:off x="1055077" y="2490966"/>
            <a:ext cx="9452986" cy="532903"/>
          </a:xfrm>
          <a:prstGeom prst="rect">
            <a:avLst/>
          </a:prstGeom>
          <a:noFill/>
        </p:spPr>
        <p:txBody>
          <a:bodyPr wrap="square">
            <a:spAutoFit/>
          </a:bodyPr>
          <a:lstStyle/>
          <a:p>
            <a:pPr marL="514350" marR="0" lvl="0" indent="-514350">
              <a:lnSpc>
                <a:spcPct val="107000"/>
              </a:lnSpc>
              <a:spcBef>
                <a:spcPts val="0"/>
              </a:spcBef>
              <a:spcAft>
                <a:spcPts val="800"/>
              </a:spcAft>
              <a:buFont typeface="+mj-lt"/>
              <a:buAutoNum type="alphaLcParenR" startAt="2"/>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judgment is through human agents </a:t>
            </a:r>
          </a:p>
        </p:txBody>
      </p:sp>
      <p:sp>
        <p:nvSpPr>
          <p:cNvPr id="5" name="TextBox 4">
            <a:extLst>
              <a:ext uri="{FF2B5EF4-FFF2-40B4-BE49-F238E27FC236}">
                <a16:creationId xmlns:a16="http://schemas.microsoft.com/office/drawing/2014/main" id="{74F78FB4-3855-3F81-6F2A-8EFF1E57B1C9}"/>
              </a:ext>
            </a:extLst>
          </p:cNvPr>
          <p:cNvSpPr txBox="1"/>
          <p:nvPr/>
        </p:nvSpPr>
        <p:spPr>
          <a:xfrm>
            <a:off x="1055077" y="3177462"/>
            <a:ext cx="10701494" cy="993926"/>
          </a:xfrm>
          <a:prstGeom prst="rect">
            <a:avLst/>
          </a:prstGeom>
          <a:noFill/>
        </p:spPr>
        <p:txBody>
          <a:bodyPr wrap="square">
            <a:spAutoFit/>
          </a:bodyPr>
          <a:lstStyle/>
          <a:p>
            <a:pPr marL="514350" marR="0" lvl="0" indent="-514350">
              <a:lnSpc>
                <a:spcPct val="107000"/>
              </a:lnSpc>
              <a:spcBef>
                <a:spcPts val="0"/>
              </a:spcBef>
              <a:spcAft>
                <a:spcPts val="800"/>
              </a:spcAft>
              <a:buFont typeface="+mj-lt"/>
              <a:buAutoNum type="alphaLcParenR" startAt="3"/>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judgment is the natural consequence of the laws of righteousness and sin that God created</a:t>
            </a:r>
          </a:p>
        </p:txBody>
      </p:sp>
      <p:sp>
        <p:nvSpPr>
          <p:cNvPr id="6" name="TextBox 5">
            <a:extLst>
              <a:ext uri="{FF2B5EF4-FFF2-40B4-BE49-F238E27FC236}">
                <a16:creationId xmlns:a16="http://schemas.microsoft.com/office/drawing/2014/main" id="{B85DAABE-B9B8-E850-4634-C205BF98808F}"/>
              </a:ext>
            </a:extLst>
          </p:cNvPr>
          <p:cNvSpPr txBox="1"/>
          <p:nvPr/>
        </p:nvSpPr>
        <p:spPr>
          <a:xfrm>
            <a:off x="1055077" y="4324981"/>
            <a:ext cx="9272116" cy="532903"/>
          </a:xfrm>
          <a:prstGeom prst="rect">
            <a:avLst/>
          </a:prstGeom>
          <a:noFill/>
        </p:spPr>
        <p:txBody>
          <a:bodyPr wrap="square">
            <a:spAutoFit/>
          </a:bodyPr>
          <a:lstStyle/>
          <a:p>
            <a:pPr marL="514350" marR="0" lvl="0" indent="-514350">
              <a:lnSpc>
                <a:spcPct val="107000"/>
              </a:lnSpc>
              <a:spcBef>
                <a:spcPts val="0"/>
              </a:spcBef>
              <a:spcAft>
                <a:spcPts val="800"/>
              </a:spcAft>
              <a:buFont typeface="+mj-lt"/>
              <a:buAutoNum type="alphaLcParenR" startAt="4"/>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final judgment at the end of the age</a:t>
            </a:r>
          </a:p>
        </p:txBody>
      </p:sp>
      <p:sp>
        <p:nvSpPr>
          <p:cNvPr id="7" name="TextBox 6">
            <a:extLst>
              <a:ext uri="{FF2B5EF4-FFF2-40B4-BE49-F238E27FC236}">
                <a16:creationId xmlns:a16="http://schemas.microsoft.com/office/drawing/2014/main" id="{A7963E73-69DD-777D-1967-EA2335877C92}"/>
              </a:ext>
            </a:extLst>
          </p:cNvPr>
          <p:cNvSpPr txBox="1"/>
          <p:nvPr/>
        </p:nvSpPr>
        <p:spPr>
          <a:xfrm>
            <a:off x="1055077" y="5011477"/>
            <a:ext cx="6094324" cy="532903"/>
          </a:xfrm>
          <a:prstGeom prst="rect">
            <a:avLst/>
          </a:prstGeom>
          <a:noFill/>
        </p:spPr>
        <p:txBody>
          <a:bodyPr wrap="square">
            <a:spAutoFit/>
          </a:bodyPr>
          <a:lstStyle/>
          <a:p>
            <a:pPr marL="514350" marR="0" lvl="0" indent="-514350">
              <a:lnSpc>
                <a:spcPct val="107000"/>
              </a:lnSpc>
              <a:spcBef>
                <a:spcPts val="0"/>
              </a:spcBef>
              <a:spcAft>
                <a:spcPts val="800"/>
              </a:spcAft>
              <a:buFont typeface="+mj-lt"/>
              <a:buAutoNum type="alphaLcParenR" startAt="5"/>
            </a:pPr>
            <a:r>
              <a:rPr lang="en-US" sz="2800" dirty="0">
                <a:effectLst/>
                <a:latin typeface="Calibri" panose="020F0502020204030204" pitchFamily="34" charset="0"/>
                <a:ea typeface="Calibri" panose="020F0502020204030204" pitchFamily="34" charset="0"/>
                <a:cs typeface="Times New Roman" panose="02020603050405020304" pitchFamily="18" charset="0"/>
              </a:rPr>
              <a:t>God’s discipline of believers</a:t>
            </a:r>
          </a:p>
        </p:txBody>
      </p:sp>
    </p:spTree>
    <p:extLst>
      <p:ext uri="{BB962C8B-B14F-4D97-AF65-F5344CB8AC3E}">
        <p14:creationId xmlns:p14="http://schemas.microsoft.com/office/powerpoint/2010/main" val="620435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700F1E-1246-21C5-5E1F-A6D04D6114FD}"/>
              </a:ext>
            </a:extLst>
          </p:cNvPr>
          <p:cNvSpPr txBox="1"/>
          <p:nvPr/>
        </p:nvSpPr>
        <p:spPr>
          <a:xfrm>
            <a:off x="826476" y="741824"/>
            <a:ext cx="10648741" cy="2479590"/>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Hebrews 12:5-6</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you have forgotten the exhortation which is addressed to you as sons, my son, do not regard lightly the discipline of the Lord, nor faint when you are punished by Him; for whom the Lord loves He disciplines, and He punishes every son whom He accepts.</a:t>
            </a:r>
          </a:p>
        </p:txBody>
      </p:sp>
      <p:sp>
        <p:nvSpPr>
          <p:cNvPr id="5" name="TextBox 4">
            <a:extLst>
              <a:ext uri="{FF2B5EF4-FFF2-40B4-BE49-F238E27FC236}">
                <a16:creationId xmlns:a16="http://schemas.microsoft.com/office/drawing/2014/main" id="{64048FBC-EC22-1655-ECF2-2788FEF5E894}"/>
              </a:ext>
            </a:extLst>
          </p:cNvPr>
          <p:cNvSpPr txBox="1"/>
          <p:nvPr/>
        </p:nvSpPr>
        <p:spPr>
          <a:xfrm>
            <a:off x="826476" y="3838360"/>
            <a:ext cx="10648740" cy="2246769"/>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Corinthians 11:29-30</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For the one who eats and drinks, eats and drinks judgment to himself if he does not properly recognize the body. For this reason, many among you are weak and sick, and a number are asleep.</a:t>
            </a:r>
            <a:endParaRPr lang="en-US" sz="2800" dirty="0"/>
          </a:p>
        </p:txBody>
      </p:sp>
    </p:spTree>
    <p:extLst>
      <p:ext uri="{BB962C8B-B14F-4D97-AF65-F5344CB8AC3E}">
        <p14:creationId xmlns:p14="http://schemas.microsoft.com/office/powerpoint/2010/main" val="397951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DF186A-07A7-C5D8-EE18-F78F6DA5EC74}"/>
              </a:ext>
            </a:extLst>
          </p:cNvPr>
          <p:cNvSpPr txBox="1"/>
          <p:nvPr/>
        </p:nvSpPr>
        <p:spPr>
          <a:xfrm>
            <a:off x="1801168" y="890396"/>
            <a:ext cx="9221874" cy="2952796"/>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Job 5:17-18</a:t>
            </a:r>
          </a:p>
          <a:p>
            <a:pPr marL="0" marR="0">
              <a:lnSpc>
                <a:spcPct val="107000"/>
              </a:lnSpc>
              <a:spcBef>
                <a:spcPts val="0"/>
              </a:spcBef>
              <a:spcAft>
                <a:spcPts val="800"/>
              </a:spcAft>
            </a:pPr>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17 “Behold, happy is the person whom God disciplines,</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So do not reject the discipline of the Almighty.</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18 For He inflicts pain, and gives relief;</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He wounds, but His hands also heal.</a:t>
            </a:r>
          </a:p>
        </p:txBody>
      </p:sp>
      <p:sp>
        <p:nvSpPr>
          <p:cNvPr id="4" name="TextBox 3">
            <a:extLst>
              <a:ext uri="{FF2B5EF4-FFF2-40B4-BE49-F238E27FC236}">
                <a16:creationId xmlns:a16="http://schemas.microsoft.com/office/drawing/2014/main" id="{4E22AF83-EC27-6B47-AB2A-5C7DC620599D}"/>
              </a:ext>
            </a:extLst>
          </p:cNvPr>
          <p:cNvSpPr txBox="1"/>
          <p:nvPr/>
        </p:nvSpPr>
        <p:spPr>
          <a:xfrm>
            <a:off x="984738" y="4783015"/>
            <a:ext cx="1487157" cy="523220"/>
          </a:xfrm>
          <a:prstGeom prst="rect">
            <a:avLst/>
          </a:prstGeom>
          <a:noFill/>
        </p:spPr>
        <p:txBody>
          <a:bodyPr wrap="square" rtlCol="0">
            <a:spAutoFit/>
          </a:bodyPr>
          <a:lstStyle/>
          <a:p>
            <a:r>
              <a:rPr lang="en-US" sz="2800" dirty="0"/>
              <a:t>We sin</a:t>
            </a:r>
          </a:p>
        </p:txBody>
      </p:sp>
      <p:sp>
        <p:nvSpPr>
          <p:cNvPr id="5" name="TextBox 4">
            <a:extLst>
              <a:ext uri="{FF2B5EF4-FFF2-40B4-BE49-F238E27FC236}">
                <a16:creationId xmlns:a16="http://schemas.microsoft.com/office/drawing/2014/main" id="{28EB1652-E44A-27A0-4DBA-C646C140F84D}"/>
              </a:ext>
            </a:extLst>
          </p:cNvPr>
          <p:cNvSpPr txBox="1"/>
          <p:nvPr/>
        </p:nvSpPr>
        <p:spPr>
          <a:xfrm>
            <a:off x="4694254" y="4783015"/>
            <a:ext cx="2430027" cy="523220"/>
          </a:xfrm>
          <a:prstGeom prst="rect">
            <a:avLst/>
          </a:prstGeom>
          <a:noFill/>
        </p:spPr>
        <p:txBody>
          <a:bodyPr wrap="square" rtlCol="0">
            <a:spAutoFit/>
          </a:bodyPr>
          <a:lstStyle/>
          <a:p>
            <a:r>
              <a:rPr lang="en-US" sz="2800" dirty="0"/>
              <a:t>God disciplines</a:t>
            </a:r>
          </a:p>
        </p:txBody>
      </p:sp>
      <p:sp>
        <p:nvSpPr>
          <p:cNvPr id="6" name="TextBox 5">
            <a:extLst>
              <a:ext uri="{FF2B5EF4-FFF2-40B4-BE49-F238E27FC236}">
                <a16:creationId xmlns:a16="http://schemas.microsoft.com/office/drawing/2014/main" id="{543D99D2-D3FA-170E-6FA7-353F49329DB2}"/>
              </a:ext>
            </a:extLst>
          </p:cNvPr>
          <p:cNvSpPr txBox="1"/>
          <p:nvPr/>
        </p:nvSpPr>
        <p:spPr>
          <a:xfrm>
            <a:off x="9117204" y="4783015"/>
            <a:ext cx="1905838" cy="523220"/>
          </a:xfrm>
          <a:prstGeom prst="rect">
            <a:avLst/>
          </a:prstGeom>
          <a:noFill/>
        </p:spPr>
        <p:txBody>
          <a:bodyPr wrap="square" rtlCol="0">
            <a:spAutoFit/>
          </a:bodyPr>
          <a:lstStyle/>
          <a:p>
            <a:r>
              <a:rPr lang="en-US" sz="2800" dirty="0"/>
              <a:t>God heals</a:t>
            </a:r>
          </a:p>
        </p:txBody>
      </p:sp>
      <p:sp>
        <p:nvSpPr>
          <p:cNvPr id="7" name="Arrow: Right 6">
            <a:extLst>
              <a:ext uri="{FF2B5EF4-FFF2-40B4-BE49-F238E27FC236}">
                <a16:creationId xmlns:a16="http://schemas.microsoft.com/office/drawing/2014/main" id="{42F9AED3-FDB7-42B2-B655-96C263161E79}"/>
              </a:ext>
            </a:extLst>
          </p:cNvPr>
          <p:cNvSpPr/>
          <p:nvPr/>
        </p:nvSpPr>
        <p:spPr>
          <a:xfrm>
            <a:off x="2853732" y="4823561"/>
            <a:ext cx="914400" cy="4421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E22CB079-1F4A-3050-17B2-D231016F607F}"/>
              </a:ext>
            </a:extLst>
          </p:cNvPr>
          <p:cNvSpPr/>
          <p:nvPr/>
        </p:nvSpPr>
        <p:spPr>
          <a:xfrm>
            <a:off x="7593203" y="4864107"/>
            <a:ext cx="914400" cy="4421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37004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46120-F963-0795-8D0A-2F1782914C6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68FE8E4-6485-E963-4B59-F10B9D807FBD}"/>
              </a:ext>
            </a:extLst>
          </p:cNvPr>
          <p:cNvSpPr txBox="1"/>
          <p:nvPr/>
        </p:nvSpPr>
        <p:spPr>
          <a:xfrm>
            <a:off x="1034980" y="929569"/>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The devil can cause suffering</a:t>
            </a:r>
          </a:p>
        </p:txBody>
      </p:sp>
      <p:sp>
        <p:nvSpPr>
          <p:cNvPr id="8" name="TextBox 7">
            <a:extLst>
              <a:ext uri="{FF2B5EF4-FFF2-40B4-BE49-F238E27FC236}">
                <a16:creationId xmlns:a16="http://schemas.microsoft.com/office/drawing/2014/main" id="{AFEB9CF5-3900-3471-D592-63B9E3F33D39}"/>
              </a:ext>
            </a:extLst>
          </p:cNvPr>
          <p:cNvSpPr txBox="1"/>
          <p:nvPr/>
        </p:nvSpPr>
        <p:spPr>
          <a:xfrm>
            <a:off x="891790" y="1798390"/>
            <a:ext cx="10553282" cy="3606821"/>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Peter 5:8-9</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8 Be of sober spirit, be on the alert. Your adversary, the devil, prowls around like a roaring lion, seeking someone to devour. </a:t>
            </a:r>
          </a:p>
          <a:p>
            <a:pPr marL="2286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9 So resist him, firm in your faith, knowing that the same experiences of suffering are being accomplished by your brothers and sisters who are in the world.</a:t>
            </a:r>
          </a:p>
        </p:txBody>
      </p:sp>
      <p:sp>
        <p:nvSpPr>
          <p:cNvPr id="3" name="TextBox 2">
            <a:extLst>
              <a:ext uri="{FF2B5EF4-FFF2-40B4-BE49-F238E27FC236}">
                <a16:creationId xmlns:a16="http://schemas.microsoft.com/office/drawing/2014/main" id="{18A571C4-4B8A-77B7-96E3-7BDD6E665AFD}"/>
              </a:ext>
            </a:extLst>
          </p:cNvPr>
          <p:cNvSpPr txBox="1"/>
          <p:nvPr/>
        </p:nvSpPr>
        <p:spPr>
          <a:xfrm>
            <a:off x="569406" y="48883"/>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What are the sources of suffering?</a:t>
            </a:r>
          </a:p>
        </p:txBody>
      </p:sp>
    </p:spTree>
    <p:extLst>
      <p:ext uri="{BB962C8B-B14F-4D97-AF65-F5344CB8AC3E}">
        <p14:creationId xmlns:p14="http://schemas.microsoft.com/office/powerpoint/2010/main" val="37027059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C892E8B-7912-E0D6-65D3-B4C30B6346FD}"/>
              </a:ext>
            </a:extLst>
          </p:cNvPr>
          <p:cNvGraphicFramePr>
            <a:graphicFrameLocks noGrp="1"/>
          </p:cNvGraphicFramePr>
          <p:nvPr>
            <p:extLst>
              <p:ext uri="{D42A27DB-BD31-4B8C-83A1-F6EECF244321}">
                <p14:modId xmlns:p14="http://schemas.microsoft.com/office/powerpoint/2010/main" val="3536765728"/>
              </p:ext>
            </p:extLst>
          </p:nvPr>
        </p:nvGraphicFramePr>
        <p:xfrm>
          <a:off x="1218188" y="583815"/>
          <a:ext cx="9242146" cy="5189220"/>
        </p:xfrm>
        <a:graphic>
          <a:graphicData uri="http://schemas.openxmlformats.org/drawingml/2006/table">
            <a:tbl>
              <a:tblPr firstRow="1" firstCol="1" bandRow="1">
                <a:tableStyleId>{9DCAF9ED-07DC-4A11-8D7F-57B35C25682E}</a:tableStyleId>
              </a:tblPr>
              <a:tblGrid>
                <a:gridCol w="3080056">
                  <a:extLst>
                    <a:ext uri="{9D8B030D-6E8A-4147-A177-3AD203B41FA5}">
                      <a16:colId xmlns:a16="http://schemas.microsoft.com/office/drawing/2014/main" val="3450315403"/>
                    </a:ext>
                  </a:extLst>
                </a:gridCol>
                <a:gridCol w="3081045">
                  <a:extLst>
                    <a:ext uri="{9D8B030D-6E8A-4147-A177-3AD203B41FA5}">
                      <a16:colId xmlns:a16="http://schemas.microsoft.com/office/drawing/2014/main" val="3155455471"/>
                    </a:ext>
                  </a:extLst>
                </a:gridCol>
                <a:gridCol w="3081045">
                  <a:extLst>
                    <a:ext uri="{9D8B030D-6E8A-4147-A177-3AD203B41FA5}">
                      <a16:colId xmlns:a16="http://schemas.microsoft.com/office/drawing/2014/main" val="3741658843"/>
                    </a:ext>
                  </a:extLst>
                </a:gridCol>
              </a:tblGrid>
              <a:tr h="269147">
                <a:tc>
                  <a:txBody>
                    <a:bodyPr/>
                    <a:lstStyle/>
                    <a:p>
                      <a:pPr marL="0" marR="0">
                        <a:lnSpc>
                          <a:spcPct val="107000"/>
                        </a:lnSpc>
                        <a:spcBef>
                          <a:spcPts val="0"/>
                        </a:spcBef>
                        <a:spcAft>
                          <a:spcPts val="0"/>
                        </a:spcAft>
                      </a:pPr>
                      <a:r>
                        <a:rPr lang="en-US" sz="2000">
                          <a:effectLst/>
                        </a:rPr>
                        <a:t>Scripture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000">
                          <a:effectLst/>
                        </a:rPr>
                        <a:t>Method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000">
                          <a:effectLst/>
                        </a:rPr>
                        <a:t>Examples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8891044"/>
                  </a:ext>
                </a:extLst>
              </a:tr>
              <a:tr h="3930052">
                <a:tc>
                  <a:txBody>
                    <a:bodyPr/>
                    <a:lstStyle/>
                    <a:p>
                      <a:pPr marL="0" marR="0">
                        <a:lnSpc>
                          <a:spcPct val="107000"/>
                        </a:lnSpc>
                        <a:spcBef>
                          <a:spcPts val="0"/>
                        </a:spcBef>
                        <a:spcAft>
                          <a:spcPts val="0"/>
                        </a:spcAft>
                      </a:pPr>
                      <a:r>
                        <a:rPr lang="en-US" sz="2000" dirty="0">
                          <a:effectLst/>
                        </a:rPr>
                        <a:t>Genesis 3:1, “Has God really said”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000" dirty="0">
                          <a:effectLst/>
                        </a:rPr>
                        <a:t>Doubting what God has said. This suffering pulls us out from God’s grace and puts us into confusion.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000" dirty="0">
                          <a:effectLst/>
                        </a:rPr>
                        <a:t>“I’m going through a really rough patch right now. God doesn’t love me.”</a:t>
                      </a:r>
                    </a:p>
                    <a:p>
                      <a:pPr marL="0" marR="0">
                        <a:lnSpc>
                          <a:spcPct val="107000"/>
                        </a:lnSpc>
                        <a:spcBef>
                          <a:spcPts val="0"/>
                        </a:spcBef>
                        <a:spcAft>
                          <a:spcPts val="0"/>
                        </a:spcAft>
                      </a:pPr>
                      <a:r>
                        <a:rPr lang="en-US" sz="2000" dirty="0">
                          <a:effectLst/>
                        </a:rPr>
                        <a:t> </a:t>
                      </a:r>
                    </a:p>
                    <a:p>
                      <a:pPr marL="0" marR="0">
                        <a:lnSpc>
                          <a:spcPct val="107000"/>
                        </a:lnSpc>
                        <a:spcBef>
                          <a:spcPts val="0"/>
                        </a:spcBef>
                        <a:spcAft>
                          <a:spcPts val="0"/>
                        </a:spcAft>
                      </a:pPr>
                      <a:r>
                        <a:rPr lang="en-US" sz="2000" dirty="0">
                          <a:effectLst/>
                        </a:rPr>
                        <a:t>“God surely doesn’t want me to share the Gospel with people. I don’t think that He would want people to not like me.”</a:t>
                      </a:r>
                    </a:p>
                    <a:p>
                      <a:pPr marL="0" marR="0">
                        <a:lnSpc>
                          <a:spcPct val="107000"/>
                        </a:lnSpc>
                        <a:spcBef>
                          <a:spcPts val="0"/>
                        </a:spcBef>
                        <a:spcAft>
                          <a:spcPts val="0"/>
                        </a:spcAft>
                      </a:pPr>
                      <a:r>
                        <a:rPr lang="en-US" sz="2000" dirty="0">
                          <a:effectLst/>
                        </a:rPr>
                        <a:t> </a:t>
                      </a:r>
                    </a:p>
                    <a:p>
                      <a:pPr marL="0" marR="0">
                        <a:lnSpc>
                          <a:spcPct val="107000"/>
                        </a:lnSpc>
                        <a:spcBef>
                          <a:spcPts val="0"/>
                        </a:spcBef>
                        <a:spcAft>
                          <a:spcPts val="0"/>
                        </a:spcAft>
                      </a:pPr>
                      <a:r>
                        <a:rPr lang="en-US" sz="2000" dirty="0">
                          <a:effectLst/>
                        </a:rPr>
                        <a:t>“There’s plenty of people at church who can serve. There is no benefit for me to be just another helper in an already crowded field.”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5759326"/>
                  </a:ext>
                </a:extLst>
              </a:tr>
            </a:tbl>
          </a:graphicData>
        </a:graphic>
      </p:graphicFrame>
    </p:spTree>
    <p:extLst>
      <p:ext uri="{BB962C8B-B14F-4D97-AF65-F5344CB8AC3E}">
        <p14:creationId xmlns:p14="http://schemas.microsoft.com/office/powerpoint/2010/main" val="29795282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AFA8703-6060-9086-77F5-0D9DB90B7F68}"/>
              </a:ext>
            </a:extLst>
          </p:cNvPr>
          <p:cNvGraphicFramePr>
            <a:graphicFrameLocks noGrp="1"/>
          </p:cNvGraphicFramePr>
          <p:nvPr>
            <p:extLst>
              <p:ext uri="{D42A27DB-BD31-4B8C-83A1-F6EECF244321}">
                <p14:modId xmlns:p14="http://schemas.microsoft.com/office/powerpoint/2010/main" val="2822444561"/>
              </p:ext>
            </p:extLst>
          </p:nvPr>
        </p:nvGraphicFramePr>
        <p:xfrm>
          <a:off x="1487156" y="1256044"/>
          <a:ext cx="9475597" cy="4545394"/>
        </p:xfrm>
        <a:graphic>
          <a:graphicData uri="http://schemas.openxmlformats.org/drawingml/2006/table">
            <a:tbl>
              <a:tblPr firstRow="1" firstCol="1" bandRow="1">
                <a:tableStyleId>{0E3FDE45-AF77-4B5C-9715-49D594BDF05E}</a:tableStyleId>
              </a:tblPr>
              <a:tblGrid>
                <a:gridCol w="3157857">
                  <a:extLst>
                    <a:ext uri="{9D8B030D-6E8A-4147-A177-3AD203B41FA5}">
                      <a16:colId xmlns:a16="http://schemas.microsoft.com/office/drawing/2014/main" val="903803034"/>
                    </a:ext>
                  </a:extLst>
                </a:gridCol>
                <a:gridCol w="3158870">
                  <a:extLst>
                    <a:ext uri="{9D8B030D-6E8A-4147-A177-3AD203B41FA5}">
                      <a16:colId xmlns:a16="http://schemas.microsoft.com/office/drawing/2014/main" val="1113393457"/>
                    </a:ext>
                  </a:extLst>
                </a:gridCol>
                <a:gridCol w="3158870">
                  <a:extLst>
                    <a:ext uri="{9D8B030D-6E8A-4147-A177-3AD203B41FA5}">
                      <a16:colId xmlns:a16="http://schemas.microsoft.com/office/drawing/2014/main" val="2836930092"/>
                    </a:ext>
                  </a:extLst>
                </a:gridCol>
              </a:tblGrid>
              <a:tr h="3888712">
                <a:tc>
                  <a:txBody>
                    <a:bodyPr/>
                    <a:lstStyle/>
                    <a:p>
                      <a:pPr marL="0" marR="0">
                        <a:lnSpc>
                          <a:spcPct val="107000"/>
                        </a:lnSpc>
                        <a:spcBef>
                          <a:spcPts val="0"/>
                        </a:spcBef>
                        <a:spcAft>
                          <a:spcPts val="0"/>
                        </a:spcAft>
                      </a:pPr>
                      <a:r>
                        <a:rPr lang="en-US" sz="2800">
                          <a:effectLst/>
                        </a:rPr>
                        <a:t>Revelation 2:10, “Do not fear what you are about to suffer. Behold, the devil is about to throw some of you into prison”</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b="0" dirty="0">
                          <a:effectLst/>
                        </a:rPr>
                        <a:t>God has people betray and lie about others. Once in prison, they are exposed to greater sin and fear. Many Christians outside of America are imprisoned for their faith.</a:t>
                      </a:r>
                      <a:endParaRPr lang="en-US"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b="0" dirty="0">
                          <a:effectLst/>
                        </a:rPr>
                        <a:t>“If only I recant my faith, then I will be able to go free.”</a:t>
                      </a:r>
                    </a:p>
                    <a:p>
                      <a:pPr marL="0" marR="0">
                        <a:lnSpc>
                          <a:spcPct val="107000"/>
                        </a:lnSpc>
                        <a:spcBef>
                          <a:spcPts val="0"/>
                        </a:spcBef>
                        <a:spcAft>
                          <a:spcPts val="0"/>
                        </a:spcAft>
                      </a:pPr>
                      <a:r>
                        <a:rPr lang="en-US" sz="2800" b="0" dirty="0">
                          <a:effectLst/>
                        </a:rPr>
                        <a:t> </a:t>
                      </a:r>
                    </a:p>
                    <a:p>
                      <a:pPr marL="0" marR="0">
                        <a:lnSpc>
                          <a:spcPct val="107000"/>
                        </a:lnSpc>
                        <a:spcBef>
                          <a:spcPts val="0"/>
                        </a:spcBef>
                        <a:spcAft>
                          <a:spcPts val="0"/>
                        </a:spcAft>
                      </a:pPr>
                      <a:r>
                        <a:rPr lang="en-US" sz="2800" b="0" dirty="0">
                          <a:effectLst/>
                        </a:rPr>
                        <a:t>“I’m innocent. If God truly cared about me, He wouldn’t have let this imprisonment happen.”</a:t>
                      </a:r>
                      <a:endParaRPr lang="en-US"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13412751"/>
                  </a:ext>
                </a:extLst>
              </a:tr>
            </a:tbl>
          </a:graphicData>
        </a:graphic>
      </p:graphicFrame>
    </p:spTree>
    <p:extLst>
      <p:ext uri="{BB962C8B-B14F-4D97-AF65-F5344CB8AC3E}">
        <p14:creationId xmlns:p14="http://schemas.microsoft.com/office/powerpoint/2010/main" val="42418933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40BF637-E338-6323-F795-D6DC31F6E5AE}"/>
              </a:ext>
            </a:extLst>
          </p:cNvPr>
          <p:cNvGraphicFramePr>
            <a:graphicFrameLocks noGrp="1"/>
          </p:cNvGraphicFramePr>
          <p:nvPr>
            <p:extLst>
              <p:ext uri="{D42A27DB-BD31-4B8C-83A1-F6EECF244321}">
                <p14:modId xmlns:p14="http://schemas.microsoft.com/office/powerpoint/2010/main" val="3253194956"/>
              </p:ext>
            </p:extLst>
          </p:nvPr>
        </p:nvGraphicFramePr>
        <p:xfrm>
          <a:off x="823965" y="894303"/>
          <a:ext cx="10038304" cy="4953838"/>
        </p:xfrm>
        <a:graphic>
          <a:graphicData uri="http://schemas.openxmlformats.org/drawingml/2006/table">
            <a:tbl>
              <a:tblPr firstRow="1" firstCol="1" bandRow="1">
                <a:tableStyleId>{0E3FDE45-AF77-4B5C-9715-49D594BDF05E}</a:tableStyleId>
              </a:tblPr>
              <a:tblGrid>
                <a:gridCol w="3345386">
                  <a:extLst>
                    <a:ext uri="{9D8B030D-6E8A-4147-A177-3AD203B41FA5}">
                      <a16:colId xmlns:a16="http://schemas.microsoft.com/office/drawing/2014/main" val="4193424666"/>
                    </a:ext>
                  </a:extLst>
                </a:gridCol>
                <a:gridCol w="3346459">
                  <a:extLst>
                    <a:ext uri="{9D8B030D-6E8A-4147-A177-3AD203B41FA5}">
                      <a16:colId xmlns:a16="http://schemas.microsoft.com/office/drawing/2014/main" val="4207240701"/>
                    </a:ext>
                  </a:extLst>
                </a:gridCol>
                <a:gridCol w="3346459">
                  <a:extLst>
                    <a:ext uri="{9D8B030D-6E8A-4147-A177-3AD203B41FA5}">
                      <a16:colId xmlns:a16="http://schemas.microsoft.com/office/drawing/2014/main" val="3304368984"/>
                    </a:ext>
                  </a:extLst>
                </a:gridCol>
              </a:tblGrid>
              <a:tr h="4953838">
                <a:tc>
                  <a:txBody>
                    <a:bodyPr/>
                    <a:lstStyle/>
                    <a:p>
                      <a:pPr marL="0" marR="0">
                        <a:lnSpc>
                          <a:spcPct val="107000"/>
                        </a:lnSpc>
                        <a:spcBef>
                          <a:spcPts val="0"/>
                        </a:spcBef>
                        <a:spcAft>
                          <a:spcPts val="0"/>
                        </a:spcAft>
                      </a:pPr>
                      <a:r>
                        <a:rPr lang="en-US" sz="2800">
                          <a:effectLst/>
                        </a:rPr>
                        <a:t>Luke 13:11, “And there was a woman who for eighteen years had had a sickness caused by a spirit; and she was bent over double, and could not straighten up at all.”</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b="0" dirty="0">
                          <a:effectLst/>
                        </a:rPr>
                        <a:t>By making us sick, we are tempted to focus solely on ourselves and to turn our eyes from God.</a:t>
                      </a:r>
                      <a:endParaRPr lang="en-US"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b="0" dirty="0">
                          <a:effectLst/>
                        </a:rPr>
                        <a:t>“I’ve prayed for healing, and I’m still sick. Why bother?”</a:t>
                      </a:r>
                    </a:p>
                    <a:p>
                      <a:pPr marL="0" marR="0">
                        <a:lnSpc>
                          <a:spcPct val="107000"/>
                        </a:lnSpc>
                        <a:spcBef>
                          <a:spcPts val="0"/>
                        </a:spcBef>
                        <a:spcAft>
                          <a:spcPts val="0"/>
                        </a:spcAft>
                      </a:pPr>
                      <a:r>
                        <a:rPr lang="en-US" sz="2800" b="0" dirty="0">
                          <a:effectLst/>
                        </a:rPr>
                        <a:t> </a:t>
                      </a:r>
                    </a:p>
                    <a:p>
                      <a:pPr marL="0" marR="0">
                        <a:lnSpc>
                          <a:spcPct val="107000"/>
                        </a:lnSpc>
                        <a:spcBef>
                          <a:spcPts val="0"/>
                        </a:spcBef>
                        <a:spcAft>
                          <a:spcPts val="0"/>
                        </a:spcAft>
                      </a:pPr>
                      <a:r>
                        <a:rPr lang="en-US" sz="2800" b="0" dirty="0">
                          <a:effectLst/>
                        </a:rPr>
                        <a:t>“If God really loved me, I wouldn’t be sick.”</a:t>
                      </a:r>
                      <a:endParaRPr lang="en-US"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5142110"/>
                  </a:ext>
                </a:extLst>
              </a:tr>
            </a:tbl>
          </a:graphicData>
        </a:graphic>
      </p:graphicFrame>
    </p:spTree>
    <p:extLst>
      <p:ext uri="{BB962C8B-B14F-4D97-AF65-F5344CB8AC3E}">
        <p14:creationId xmlns:p14="http://schemas.microsoft.com/office/powerpoint/2010/main" val="2802137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493E436-C6FA-E8E8-FBF6-0D9231B48A6F}"/>
              </a:ext>
            </a:extLst>
          </p:cNvPr>
          <p:cNvGraphicFramePr>
            <a:graphicFrameLocks noGrp="1"/>
          </p:cNvGraphicFramePr>
          <p:nvPr>
            <p:extLst>
              <p:ext uri="{D42A27DB-BD31-4B8C-83A1-F6EECF244321}">
                <p14:modId xmlns:p14="http://schemas.microsoft.com/office/powerpoint/2010/main" val="586496280"/>
              </p:ext>
            </p:extLst>
          </p:nvPr>
        </p:nvGraphicFramePr>
        <p:xfrm>
          <a:off x="944544" y="834012"/>
          <a:ext cx="10018208" cy="5915089"/>
        </p:xfrm>
        <a:graphic>
          <a:graphicData uri="http://schemas.openxmlformats.org/drawingml/2006/table">
            <a:tbl>
              <a:tblPr firstRow="1" firstCol="1" bandRow="1">
                <a:tableStyleId>{0E3FDE45-AF77-4B5C-9715-49D594BDF05E}</a:tableStyleId>
              </a:tblPr>
              <a:tblGrid>
                <a:gridCol w="3338688">
                  <a:extLst>
                    <a:ext uri="{9D8B030D-6E8A-4147-A177-3AD203B41FA5}">
                      <a16:colId xmlns:a16="http://schemas.microsoft.com/office/drawing/2014/main" val="2889641432"/>
                    </a:ext>
                  </a:extLst>
                </a:gridCol>
                <a:gridCol w="3339760">
                  <a:extLst>
                    <a:ext uri="{9D8B030D-6E8A-4147-A177-3AD203B41FA5}">
                      <a16:colId xmlns:a16="http://schemas.microsoft.com/office/drawing/2014/main" val="2731686952"/>
                    </a:ext>
                  </a:extLst>
                </a:gridCol>
                <a:gridCol w="3339760">
                  <a:extLst>
                    <a:ext uri="{9D8B030D-6E8A-4147-A177-3AD203B41FA5}">
                      <a16:colId xmlns:a16="http://schemas.microsoft.com/office/drawing/2014/main" val="4036144492"/>
                    </a:ext>
                  </a:extLst>
                </a:gridCol>
              </a:tblGrid>
              <a:tr h="4833257">
                <a:tc>
                  <a:txBody>
                    <a:bodyPr/>
                    <a:lstStyle/>
                    <a:p>
                      <a:pPr marL="0" marR="0">
                        <a:lnSpc>
                          <a:spcPct val="107000"/>
                        </a:lnSpc>
                        <a:spcBef>
                          <a:spcPts val="0"/>
                        </a:spcBef>
                        <a:spcAft>
                          <a:spcPts val="0"/>
                        </a:spcAft>
                      </a:pPr>
                      <a:r>
                        <a:rPr lang="en-US" sz="2800">
                          <a:effectLst/>
                        </a:rPr>
                        <a:t>1 Peter 5:8, “Be of sober spirit, be on the alert. Your adversary, the devil, prowls around like a roaring lion, seeking someone to devour.”</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b="0" dirty="0">
                          <a:effectLst/>
                        </a:rPr>
                        <a:t>How do lions bring down their prey? By frightening the herd and finding the one that breaks off from the pack. Then the lion devours it.</a:t>
                      </a:r>
                      <a:endParaRPr lang="en-US"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b="0" dirty="0">
                          <a:effectLst/>
                        </a:rPr>
                        <a:t>“I don’t need to go to a church building; I can get everything that I need from watching it on TV or the internet.”</a:t>
                      </a:r>
                    </a:p>
                    <a:p>
                      <a:pPr marL="0" marR="0">
                        <a:lnSpc>
                          <a:spcPct val="107000"/>
                        </a:lnSpc>
                        <a:spcBef>
                          <a:spcPts val="0"/>
                        </a:spcBef>
                        <a:spcAft>
                          <a:spcPts val="0"/>
                        </a:spcAft>
                      </a:pPr>
                      <a:r>
                        <a:rPr lang="en-US" sz="2800" b="0" dirty="0">
                          <a:effectLst/>
                        </a:rPr>
                        <a:t> </a:t>
                      </a:r>
                    </a:p>
                    <a:p>
                      <a:pPr marL="0" marR="0">
                        <a:lnSpc>
                          <a:spcPct val="107000"/>
                        </a:lnSpc>
                        <a:spcBef>
                          <a:spcPts val="0"/>
                        </a:spcBef>
                        <a:spcAft>
                          <a:spcPts val="0"/>
                        </a:spcAft>
                      </a:pPr>
                      <a:r>
                        <a:rPr lang="en-US" sz="2800" b="0" dirty="0">
                          <a:effectLst/>
                        </a:rPr>
                        <a:t>“Why bother getting with other Christians? They don’t care about me. They ever only talk about themselves.”</a:t>
                      </a:r>
                      <a:endParaRPr lang="en-US"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675682"/>
                  </a:ext>
                </a:extLst>
              </a:tr>
            </a:tbl>
          </a:graphicData>
        </a:graphic>
      </p:graphicFrame>
    </p:spTree>
    <p:extLst>
      <p:ext uri="{BB962C8B-B14F-4D97-AF65-F5344CB8AC3E}">
        <p14:creationId xmlns:p14="http://schemas.microsoft.com/office/powerpoint/2010/main" val="29222051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2E574BF-4D01-600A-6AB0-E2A1BA48E2B3}"/>
              </a:ext>
            </a:extLst>
          </p:cNvPr>
          <p:cNvGraphicFramePr>
            <a:graphicFrameLocks noGrp="1"/>
          </p:cNvGraphicFramePr>
          <p:nvPr>
            <p:extLst>
              <p:ext uri="{D42A27DB-BD31-4B8C-83A1-F6EECF244321}">
                <p14:modId xmlns:p14="http://schemas.microsoft.com/office/powerpoint/2010/main" val="2084888570"/>
              </p:ext>
            </p:extLst>
          </p:nvPr>
        </p:nvGraphicFramePr>
        <p:xfrm>
          <a:off x="502419" y="582803"/>
          <a:ext cx="11002947" cy="5852922"/>
        </p:xfrm>
        <a:graphic>
          <a:graphicData uri="http://schemas.openxmlformats.org/drawingml/2006/table">
            <a:tbl>
              <a:tblPr firstRow="1" firstCol="1" bandRow="1">
                <a:tableStyleId>{0E3FDE45-AF77-4B5C-9715-49D594BDF05E}</a:tableStyleId>
              </a:tblPr>
              <a:tblGrid>
                <a:gridCol w="3666863">
                  <a:extLst>
                    <a:ext uri="{9D8B030D-6E8A-4147-A177-3AD203B41FA5}">
                      <a16:colId xmlns:a16="http://schemas.microsoft.com/office/drawing/2014/main" val="3221817314"/>
                    </a:ext>
                  </a:extLst>
                </a:gridCol>
                <a:gridCol w="3668042">
                  <a:extLst>
                    <a:ext uri="{9D8B030D-6E8A-4147-A177-3AD203B41FA5}">
                      <a16:colId xmlns:a16="http://schemas.microsoft.com/office/drawing/2014/main" val="1639553518"/>
                    </a:ext>
                  </a:extLst>
                </a:gridCol>
                <a:gridCol w="3668042">
                  <a:extLst>
                    <a:ext uri="{9D8B030D-6E8A-4147-A177-3AD203B41FA5}">
                      <a16:colId xmlns:a16="http://schemas.microsoft.com/office/drawing/2014/main" val="843522820"/>
                    </a:ext>
                  </a:extLst>
                </a:gridCol>
              </a:tblGrid>
              <a:tr h="5114611">
                <a:tc>
                  <a:txBody>
                    <a:bodyPr/>
                    <a:lstStyle/>
                    <a:p>
                      <a:pPr marL="0" marR="0">
                        <a:lnSpc>
                          <a:spcPct val="107000"/>
                        </a:lnSpc>
                        <a:spcBef>
                          <a:spcPts val="0"/>
                        </a:spcBef>
                        <a:spcAft>
                          <a:spcPts val="0"/>
                        </a:spcAft>
                      </a:pPr>
                      <a:r>
                        <a:rPr lang="en-US" sz="2400" dirty="0">
                          <a:effectLst/>
                        </a:rPr>
                        <a:t>John 8:44, “You are of your father the devil, and you want to do the desires of your father. He was a murderer from the beginning, and does not stand in the truth because there is no truth in him. Whenever he tells a lie, he speaks from his own nature, because he is a liar and the father of lies.”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b="0" dirty="0">
                          <a:effectLst/>
                        </a:rPr>
                        <a:t>Satan will throw out lie after lie in order to deceive believers and non-believers alike.</a:t>
                      </a:r>
                      <a:endParaRPr lang="en-US" sz="2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b="0" dirty="0">
                          <a:effectLst/>
                        </a:rPr>
                        <a:t>“As long as you do your best, you’ll be OK. God loves you and will let you into heaven.”</a:t>
                      </a:r>
                    </a:p>
                    <a:p>
                      <a:pPr marL="0" marR="0">
                        <a:lnSpc>
                          <a:spcPct val="107000"/>
                        </a:lnSpc>
                        <a:spcBef>
                          <a:spcPts val="0"/>
                        </a:spcBef>
                        <a:spcAft>
                          <a:spcPts val="0"/>
                        </a:spcAft>
                      </a:pPr>
                      <a:r>
                        <a:rPr lang="en-US" sz="2400" b="0" dirty="0">
                          <a:effectLst/>
                        </a:rPr>
                        <a:t> </a:t>
                      </a:r>
                    </a:p>
                    <a:p>
                      <a:pPr marL="0" marR="0">
                        <a:lnSpc>
                          <a:spcPct val="107000"/>
                        </a:lnSpc>
                        <a:spcBef>
                          <a:spcPts val="0"/>
                        </a:spcBef>
                        <a:spcAft>
                          <a:spcPts val="0"/>
                        </a:spcAft>
                      </a:pPr>
                      <a:r>
                        <a:rPr lang="en-US" sz="2400" b="0" dirty="0">
                          <a:effectLst/>
                        </a:rPr>
                        <a:t>“You don’t need to be part of a church. Your inner spirituality is enough.”</a:t>
                      </a:r>
                    </a:p>
                    <a:p>
                      <a:pPr marL="0" marR="0">
                        <a:lnSpc>
                          <a:spcPct val="107000"/>
                        </a:lnSpc>
                        <a:spcBef>
                          <a:spcPts val="0"/>
                        </a:spcBef>
                        <a:spcAft>
                          <a:spcPts val="0"/>
                        </a:spcAft>
                      </a:pPr>
                      <a:r>
                        <a:rPr lang="en-US" sz="2400" b="0" dirty="0">
                          <a:effectLst/>
                        </a:rPr>
                        <a:t> </a:t>
                      </a:r>
                    </a:p>
                    <a:p>
                      <a:pPr marL="0" marR="0">
                        <a:lnSpc>
                          <a:spcPct val="107000"/>
                        </a:lnSpc>
                        <a:spcBef>
                          <a:spcPts val="0"/>
                        </a:spcBef>
                        <a:spcAft>
                          <a:spcPts val="0"/>
                        </a:spcAft>
                      </a:pPr>
                      <a:r>
                        <a:rPr lang="en-US" sz="2400" b="0" dirty="0">
                          <a:effectLst/>
                        </a:rPr>
                        <a:t>“The church is full of hypocrites.” Well, yes, but so is everywhere else because humans are hypocrites no matter where they are.</a:t>
                      </a:r>
                      <a:endParaRPr lang="en-US" sz="2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7425265"/>
                  </a:ext>
                </a:extLst>
              </a:tr>
            </a:tbl>
          </a:graphicData>
        </a:graphic>
      </p:graphicFrame>
    </p:spTree>
    <p:extLst>
      <p:ext uri="{BB962C8B-B14F-4D97-AF65-F5344CB8AC3E}">
        <p14:creationId xmlns:p14="http://schemas.microsoft.com/office/powerpoint/2010/main" val="15808043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1702449-0F12-CE11-FDC1-80CA0FE29FE4}"/>
              </a:ext>
            </a:extLst>
          </p:cNvPr>
          <p:cNvSpPr txBox="1"/>
          <p:nvPr/>
        </p:nvSpPr>
        <p:spPr>
          <a:xfrm>
            <a:off x="664866" y="414739"/>
            <a:ext cx="11081656" cy="2025363"/>
          </a:xfrm>
          <a:prstGeom prst="rect">
            <a:avLst/>
          </a:prstGeom>
          <a:noFill/>
        </p:spPr>
        <p:txBody>
          <a:bodyPr wrap="square">
            <a:spAutoFit/>
          </a:bodyPr>
          <a:lstStyle/>
          <a:p>
            <a:pPr marL="0" marR="0">
              <a:lnSpc>
                <a:spcPct val="107000"/>
              </a:lnSpc>
              <a:spcBef>
                <a:spcPts val="0"/>
              </a:spcBef>
              <a:spcAft>
                <a:spcPts val="8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Ephesians 2:2</a:t>
            </a:r>
          </a:p>
          <a:p>
            <a:pPr marL="0" marR="0">
              <a:lnSpc>
                <a:spcPct val="107000"/>
              </a:lnSpc>
              <a:spcBef>
                <a:spcPts val="0"/>
              </a:spcBef>
              <a:spcAft>
                <a:spcPts val="80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36576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in which you previously walked according to the course of this world, according to the prince of the power of the air, of the spirit that is now working in the sons of disobedience.</a:t>
            </a:r>
          </a:p>
        </p:txBody>
      </p:sp>
      <p:sp>
        <p:nvSpPr>
          <p:cNvPr id="5" name="TextBox 4">
            <a:extLst>
              <a:ext uri="{FF2B5EF4-FFF2-40B4-BE49-F238E27FC236}">
                <a16:creationId xmlns:a16="http://schemas.microsoft.com/office/drawing/2014/main" id="{14ECFF90-77B4-1957-8889-FCECA0DE5895}"/>
              </a:ext>
            </a:extLst>
          </p:cNvPr>
          <p:cNvSpPr txBox="1"/>
          <p:nvPr/>
        </p:nvSpPr>
        <p:spPr>
          <a:xfrm>
            <a:off x="664866" y="2985022"/>
            <a:ext cx="11081657" cy="1235018"/>
          </a:xfrm>
          <a:prstGeom prst="rect">
            <a:avLst/>
          </a:prstGeom>
          <a:noFill/>
        </p:spPr>
        <p:txBody>
          <a:bodyPr wrap="square">
            <a:spAutoFit/>
          </a:bodyPr>
          <a:lstStyle/>
          <a:p>
            <a:pPr marL="0" marR="0">
              <a:lnSpc>
                <a:spcPct val="107000"/>
              </a:lnSpc>
              <a:spcBef>
                <a:spcPts val="0"/>
              </a:spcBef>
              <a:spcAft>
                <a:spcPts val="8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John 5:19</a:t>
            </a:r>
            <a:endParaRPr lang="en-US" sz="24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We know that we are of God, and that the whole world lies in the power of the evil one.</a:t>
            </a:r>
          </a:p>
        </p:txBody>
      </p:sp>
      <p:sp>
        <p:nvSpPr>
          <p:cNvPr id="7" name="TextBox 6">
            <a:extLst>
              <a:ext uri="{FF2B5EF4-FFF2-40B4-BE49-F238E27FC236}">
                <a16:creationId xmlns:a16="http://schemas.microsoft.com/office/drawing/2014/main" id="{D98041DD-BE3D-2012-4835-ECA17253D750}"/>
              </a:ext>
            </a:extLst>
          </p:cNvPr>
          <p:cNvSpPr txBox="1"/>
          <p:nvPr/>
        </p:nvSpPr>
        <p:spPr>
          <a:xfrm>
            <a:off x="664866" y="4764960"/>
            <a:ext cx="11151996" cy="1354217"/>
          </a:xfrm>
          <a:prstGeom prst="rect">
            <a:avLst/>
          </a:prstGeom>
          <a:noFill/>
        </p:spPr>
        <p:txBody>
          <a:bodyPr wrap="square">
            <a:spAutoFit/>
          </a:bodyPr>
          <a:lstStyle/>
          <a:p>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 Corinthians 4:4</a:t>
            </a:r>
            <a:endParaRPr lang="en-US" sz="24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Calibri" panose="020F0502020204030204" pitchFamily="34" charset="0"/>
                <a:ea typeface="Calibri" panose="020F0502020204030204" pitchFamily="34" charset="0"/>
                <a:cs typeface="Times New Roman" panose="02020603050405020304" pitchFamily="18" charset="0"/>
              </a:rPr>
              <a:t>in whose case the god of this world has blinded the minds of the unbelieving so that they will not see the light of the gospel of the glory of Christ, who is the image of God.</a:t>
            </a:r>
            <a:endParaRPr lang="en-US" sz="2400" dirty="0"/>
          </a:p>
        </p:txBody>
      </p:sp>
    </p:spTree>
    <p:extLst>
      <p:ext uri="{BB962C8B-B14F-4D97-AF65-F5344CB8AC3E}">
        <p14:creationId xmlns:p14="http://schemas.microsoft.com/office/powerpoint/2010/main" val="6689484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46120-F963-0795-8D0A-2F1782914C6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68FE8E4-6485-E963-4B59-F10B9D807FBD}"/>
              </a:ext>
            </a:extLst>
          </p:cNvPr>
          <p:cNvSpPr txBox="1"/>
          <p:nvPr/>
        </p:nvSpPr>
        <p:spPr>
          <a:xfrm>
            <a:off x="1004835" y="934497"/>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Ourselves and other people</a:t>
            </a:r>
          </a:p>
        </p:txBody>
      </p:sp>
      <p:sp>
        <p:nvSpPr>
          <p:cNvPr id="8" name="TextBox 7">
            <a:extLst>
              <a:ext uri="{FF2B5EF4-FFF2-40B4-BE49-F238E27FC236}">
                <a16:creationId xmlns:a16="http://schemas.microsoft.com/office/drawing/2014/main" id="{AFEB9CF5-3900-3471-D592-63B9E3F33D39}"/>
              </a:ext>
            </a:extLst>
          </p:cNvPr>
          <p:cNvSpPr txBox="1"/>
          <p:nvPr/>
        </p:nvSpPr>
        <p:spPr>
          <a:xfrm>
            <a:off x="891790" y="1798390"/>
            <a:ext cx="10553282" cy="532903"/>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 Our own disobedience and sin</a:t>
            </a:r>
          </a:p>
        </p:txBody>
      </p:sp>
      <p:sp>
        <p:nvSpPr>
          <p:cNvPr id="4" name="TextBox 3">
            <a:extLst>
              <a:ext uri="{FF2B5EF4-FFF2-40B4-BE49-F238E27FC236}">
                <a16:creationId xmlns:a16="http://schemas.microsoft.com/office/drawing/2014/main" id="{563BB4DE-EABF-C51B-8163-50634BFF0542}"/>
              </a:ext>
            </a:extLst>
          </p:cNvPr>
          <p:cNvSpPr txBox="1"/>
          <p:nvPr/>
        </p:nvSpPr>
        <p:spPr>
          <a:xfrm>
            <a:off x="569406" y="56275"/>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What are the sources of suffering?</a:t>
            </a:r>
          </a:p>
        </p:txBody>
      </p:sp>
    </p:spTree>
    <p:extLst>
      <p:ext uri="{BB962C8B-B14F-4D97-AF65-F5344CB8AC3E}">
        <p14:creationId xmlns:p14="http://schemas.microsoft.com/office/powerpoint/2010/main" val="41346289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46120-F963-0795-8D0A-2F1782914C6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68FE8E4-6485-E963-4B59-F10B9D807FBD}"/>
              </a:ext>
            </a:extLst>
          </p:cNvPr>
          <p:cNvSpPr txBox="1"/>
          <p:nvPr/>
        </p:nvSpPr>
        <p:spPr>
          <a:xfrm>
            <a:off x="1055077" y="52251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Ourselves and other people</a:t>
            </a:r>
          </a:p>
        </p:txBody>
      </p:sp>
      <p:sp>
        <p:nvSpPr>
          <p:cNvPr id="8" name="TextBox 7">
            <a:extLst>
              <a:ext uri="{FF2B5EF4-FFF2-40B4-BE49-F238E27FC236}">
                <a16:creationId xmlns:a16="http://schemas.microsoft.com/office/drawing/2014/main" id="{AFEB9CF5-3900-3471-D592-63B9E3F33D39}"/>
              </a:ext>
            </a:extLst>
          </p:cNvPr>
          <p:cNvSpPr txBox="1"/>
          <p:nvPr/>
        </p:nvSpPr>
        <p:spPr>
          <a:xfrm>
            <a:off x="891790" y="1798390"/>
            <a:ext cx="10553282" cy="532903"/>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 Our own disobedience and sin</a:t>
            </a:r>
          </a:p>
        </p:txBody>
      </p:sp>
      <p:sp>
        <p:nvSpPr>
          <p:cNvPr id="3" name="TextBox 2">
            <a:extLst>
              <a:ext uri="{FF2B5EF4-FFF2-40B4-BE49-F238E27FC236}">
                <a16:creationId xmlns:a16="http://schemas.microsoft.com/office/drawing/2014/main" id="{1FC90727-6E9F-CC88-BE91-E742CC970CF1}"/>
              </a:ext>
            </a:extLst>
          </p:cNvPr>
          <p:cNvSpPr txBox="1"/>
          <p:nvPr/>
        </p:nvSpPr>
        <p:spPr>
          <a:xfrm>
            <a:off x="891790" y="2624030"/>
            <a:ext cx="10553282" cy="532903"/>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 Wrong thinking can have dire consequences</a:t>
            </a:r>
          </a:p>
        </p:txBody>
      </p:sp>
      <p:sp>
        <p:nvSpPr>
          <p:cNvPr id="5" name="TextBox 4">
            <a:extLst>
              <a:ext uri="{FF2B5EF4-FFF2-40B4-BE49-F238E27FC236}">
                <a16:creationId xmlns:a16="http://schemas.microsoft.com/office/drawing/2014/main" id="{6D12F6AF-DFE5-22D5-A4EE-EE985DFB788E}"/>
              </a:ext>
            </a:extLst>
          </p:cNvPr>
          <p:cNvSpPr txBox="1"/>
          <p:nvPr/>
        </p:nvSpPr>
        <p:spPr>
          <a:xfrm>
            <a:off x="891789" y="3609425"/>
            <a:ext cx="10633669" cy="3108543"/>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Acts 12:21-23</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On an appointed day, after putting on his royal apparel, Herod took his seat on the rostrum and began delivering an address to them. 22 The people repeatedly cried out, “The voice of a god and not of a man!” 23 And immediately an angel of the Lord struck him because he did not give God the glory, and he was eaten by worms and died.</a:t>
            </a:r>
            <a:endParaRPr lang="en-US" sz="2800" dirty="0"/>
          </a:p>
        </p:txBody>
      </p:sp>
    </p:spTree>
    <p:extLst>
      <p:ext uri="{BB962C8B-B14F-4D97-AF65-F5344CB8AC3E}">
        <p14:creationId xmlns:p14="http://schemas.microsoft.com/office/powerpoint/2010/main" val="1874226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46120-F963-0795-8D0A-2F1782914C6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68FE8E4-6485-E963-4B59-F10B9D807FBD}"/>
              </a:ext>
            </a:extLst>
          </p:cNvPr>
          <p:cNvSpPr txBox="1"/>
          <p:nvPr/>
        </p:nvSpPr>
        <p:spPr>
          <a:xfrm>
            <a:off x="1055077" y="52251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Ourselves and other people</a:t>
            </a:r>
          </a:p>
        </p:txBody>
      </p:sp>
      <p:sp>
        <p:nvSpPr>
          <p:cNvPr id="8" name="TextBox 7">
            <a:extLst>
              <a:ext uri="{FF2B5EF4-FFF2-40B4-BE49-F238E27FC236}">
                <a16:creationId xmlns:a16="http://schemas.microsoft.com/office/drawing/2014/main" id="{AFEB9CF5-3900-3471-D592-63B9E3F33D39}"/>
              </a:ext>
            </a:extLst>
          </p:cNvPr>
          <p:cNvSpPr txBox="1"/>
          <p:nvPr/>
        </p:nvSpPr>
        <p:spPr>
          <a:xfrm>
            <a:off x="891790" y="1798390"/>
            <a:ext cx="10553282" cy="532903"/>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 Our own disobedience and sin</a:t>
            </a:r>
          </a:p>
        </p:txBody>
      </p:sp>
      <p:sp>
        <p:nvSpPr>
          <p:cNvPr id="3" name="TextBox 2">
            <a:extLst>
              <a:ext uri="{FF2B5EF4-FFF2-40B4-BE49-F238E27FC236}">
                <a16:creationId xmlns:a16="http://schemas.microsoft.com/office/drawing/2014/main" id="{1FC90727-6E9F-CC88-BE91-E742CC970CF1}"/>
              </a:ext>
            </a:extLst>
          </p:cNvPr>
          <p:cNvSpPr txBox="1"/>
          <p:nvPr/>
        </p:nvSpPr>
        <p:spPr>
          <a:xfrm>
            <a:off x="891790" y="2624030"/>
            <a:ext cx="10553282" cy="532903"/>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 Wrong thinking can have dire consequences</a:t>
            </a:r>
          </a:p>
        </p:txBody>
      </p:sp>
      <p:sp>
        <p:nvSpPr>
          <p:cNvPr id="4" name="TextBox 3">
            <a:extLst>
              <a:ext uri="{FF2B5EF4-FFF2-40B4-BE49-F238E27FC236}">
                <a16:creationId xmlns:a16="http://schemas.microsoft.com/office/drawing/2014/main" id="{9D0B0D5E-F9C7-34AC-1308-213D6366C1F3}"/>
              </a:ext>
            </a:extLst>
          </p:cNvPr>
          <p:cNvSpPr txBox="1"/>
          <p:nvPr/>
        </p:nvSpPr>
        <p:spPr>
          <a:xfrm>
            <a:off x="891790" y="3380509"/>
            <a:ext cx="10553282" cy="532903"/>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3) The sins of others</a:t>
            </a:r>
          </a:p>
        </p:txBody>
      </p:sp>
    </p:spTree>
    <p:extLst>
      <p:ext uri="{BB962C8B-B14F-4D97-AF65-F5344CB8AC3E}">
        <p14:creationId xmlns:p14="http://schemas.microsoft.com/office/powerpoint/2010/main" val="36625322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46120-F963-0795-8D0A-2F1782914C6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68FE8E4-6485-E963-4B59-F10B9D807FBD}"/>
              </a:ext>
            </a:extLst>
          </p:cNvPr>
          <p:cNvSpPr txBox="1"/>
          <p:nvPr/>
        </p:nvSpPr>
        <p:spPr>
          <a:xfrm>
            <a:off x="1055077" y="107517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A broken world</a:t>
            </a:r>
          </a:p>
        </p:txBody>
      </p:sp>
      <p:sp>
        <p:nvSpPr>
          <p:cNvPr id="3" name="TextBox 2">
            <a:extLst>
              <a:ext uri="{FF2B5EF4-FFF2-40B4-BE49-F238E27FC236}">
                <a16:creationId xmlns:a16="http://schemas.microsoft.com/office/drawing/2014/main" id="{D08D0D64-756E-EA75-4616-B2631F472E5E}"/>
              </a:ext>
            </a:extLst>
          </p:cNvPr>
          <p:cNvSpPr txBox="1"/>
          <p:nvPr/>
        </p:nvSpPr>
        <p:spPr>
          <a:xfrm>
            <a:off x="569406" y="146224"/>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What are the sources of suffering?</a:t>
            </a:r>
          </a:p>
        </p:txBody>
      </p:sp>
      <p:pic>
        <p:nvPicPr>
          <p:cNvPr id="5" name="Picture 4">
            <a:extLst>
              <a:ext uri="{FF2B5EF4-FFF2-40B4-BE49-F238E27FC236}">
                <a16:creationId xmlns:a16="http://schemas.microsoft.com/office/drawing/2014/main" id="{3E5CEA06-1741-9B9E-6FAE-2289F4034F5B}"/>
              </a:ext>
            </a:extLst>
          </p:cNvPr>
          <p:cNvPicPr>
            <a:picLocks noChangeAspect="1"/>
          </p:cNvPicPr>
          <p:nvPr/>
        </p:nvPicPr>
        <p:blipFill>
          <a:blip r:embed="rId2"/>
          <a:stretch>
            <a:fillRect/>
          </a:stretch>
        </p:blipFill>
        <p:spPr>
          <a:xfrm>
            <a:off x="753965" y="2066473"/>
            <a:ext cx="3482293" cy="1640520"/>
          </a:xfrm>
          <a:prstGeom prst="rect">
            <a:avLst/>
          </a:prstGeom>
        </p:spPr>
      </p:pic>
      <p:pic>
        <p:nvPicPr>
          <p:cNvPr id="7" name="Picture 6">
            <a:extLst>
              <a:ext uri="{FF2B5EF4-FFF2-40B4-BE49-F238E27FC236}">
                <a16:creationId xmlns:a16="http://schemas.microsoft.com/office/drawing/2014/main" id="{E8BCF3C9-D58D-D233-7C22-97047B8A9A78}"/>
              </a:ext>
            </a:extLst>
          </p:cNvPr>
          <p:cNvPicPr>
            <a:picLocks noChangeAspect="1"/>
          </p:cNvPicPr>
          <p:nvPr/>
        </p:nvPicPr>
        <p:blipFill>
          <a:blip r:embed="rId3"/>
          <a:stretch>
            <a:fillRect/>
          </a:stretch>
        </p:blipFill>
        <p:spPr>
          <a:xfrm>
            <a:off x="343462" y="3971267"/>
            <a:ext cx="3570897" cy="2560383"/>
          </a:xfrm>
          <a:prstGeom prst="rect">
            <a:avLst/>
          </a:prstGeom>
        </p:spPr>
      </p:pic>
      <p:pic>
        <p:nvPicPr>
          <p:cNvPr id="9" name="Picture 8">
            <a:extLst>
              <a:ext uri="{FF2B5EF4-FFF2-40B4-BE49-F238E27FC236}">
                <a16:creationId xmlns:a16="http://schemas.microsoft.com/office/drawing/2014/main" id="{459E9C6D-A386-7FF9-81D2-81ACD4F0CB4A}"/>
              </a:ext>
            </a:extLst>
          </p:cNvPr>
          <p:cNvPicPr>
            <a:picLocks noChangeAspect="1"/>
          </p:cNvPicPr>
          <p:nvPr/>
        </p:nvPicPr>
        <p:blipFill>
          <a:blip r:embed="rId4"/>
          <a:stretch>
            <a:fillRect/>
          </a:stretch>
        </p:blipFill>
        <p:spPr>
          <a:xfrm>
            <a:off x="4671016" y="1708909"/>
            <a:ext cx="3583325" cy="2355647"/>
          </a:xfrm>
          <a:prstGeom prst="rect">
            <a:avLst/>
          </a:prstGeom>
        </p:spPr>
      </p:pic>
      <p:pic>
        <p:nvPicPr>
          <p:cNvPr id="11" name="Picture 10">
            <a:extLst>
              <a:ext uri="{FF2B5EF4-FFF2-40B4-BE49-F238E27FC236}">
                <a16:creationId xmlns:a16="http://schemas.microsoft.com/office/drawing/2014/main" id="{42814D9C-6086-CA9F-B84C-462341AB91F2}"/>
              </a:ext>
            </a:extLst>
          </p:cNvPr>
          <p:cNvPicPr>
            <a:picLocks noChangeAspect="1"/>
          </p:cNvPicPr>
          <p:nvPr/>
        </p:nvPicPr>
        <p:blipFill>
          <a:blip r:embed="rId5"/>
          <a:stretch>
            <a:fillRect/>
          </a:stretch>
        </p:blipFill>
        <p:spPr>
          <a:xfrm>
            <a:off x="8689099" y="2103843"/>
            <a:ext cx="3251706" cy="2226650"/>
          </a:xfrm>
          <a:prstGeom prst="rect">
            <a:avLst/>
          </a:prstGeom>
        </p:spPr>
      </p:pic>
      <p:pic>
        <p:nvPicPr>
          <p:cNvPr id="13" name="Picture 12">
            <a:extLst>
              <a:ext uri="{FF2B5EF4-FFF2-40B4-BE49-F238E27FC236}">
                <a16:creationId xmlns:a16="http://schemas.microsoft.com/office/drawing/2014/main" id="{8DF50E3B-75E8-97F6-6F29-5FDA2ACB6163}"/>
              </a:ext>
            </a:extLst>
          </p:cNvPr>
          <p:cNvPicPr>
            <a:picLocks noChangeAspect="1"/>
          </p:cNvPicPr>
          <p:nvPr/>
        </p:nvPicPr>
        <p:blipFill>
          <a:blip r:embed="rId6"/>
          <a:stretch>
            <a:fillRect/>
          </a:stretch>
        </p:blipFill>
        <p:spPr>
          <a:xfrm>
            <a:off x="7388827" y="4529046"/>
            <a:ext cx="3610830" cy="2328954"/>
          </a:xfrm>
          <a:prstGeom prst="rect">
            <a:avLst/>
          </a:prstGeom>
        </p:spPr>
      </p:pic>
      <p:pic>
        <p:nvPicPr>
          <p:cNvPr id="15" name="Picture 14">
            <a:extLst>
              <a:ext uri="{FF2B5EF4-FFF2-40B4-BE49-F238E27FC236}">
                <a16:creationId xmlns:a16="http://schemas.microsoft.com/office/drawing/2014/main" id="{D40C4039-DF4B-024C-C270-21B43D8728B5}"/>
              </a:ext>
            </a:extLst>
          </p:cNvPr>
          <p:cNvPicPr>
            <a:picLocks noChangeAspect="1"/>
          </p:cNvPicPr>
          <p:nvPr/>
        </p:nvPicPr>
        <p:blipFill>
          <a:blip r:embed="rId7"/>
          <a:stretch>
            <a:fillRect/>
          </a:stretch>
        </p:blipFill>
        <p:spPr>
          <a:xfrm>
            <a:off x="4254309" y="4751812"/>
            <a:ext cx="3134518" cy="2062027"/>
          </a:xfrm>
          <a:prstGeom prst="rect">
            <a:avLst/>
          </a:prstGeom>
        </p:spPr>
      </p:pic>
    </p:spTree>
    <p:extLst>
      <p:ext uri="{BB962C8B-B14F-4D97-AF65-F5344CB8AC3E}">
        <p14:creationId xmlns:p14="http://schemas.microsoft.com/office/powerpoint/2010/main" val="18533144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EDEDC-69F5-6039-AB42-4383B46C698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4C1CB3-2F3C-D68F-2692-0044B0D9F11F}"/>
              </a:ext>
            </a:extLst>
          </p:cNvPr>
          <p:cNvSpPr txBox="1"/>
          <p:nvPr/>
        </p:nvSpPr>
        <p:spPr>
          <a:xfrm>
            <a:off x="582804" y="773723"/>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Wrong thinking about suffering</a:t>
            </a:r>
          </a:p>
        </p:txBody>
      </p:sp>
      <p:sp>
        <p:nvSpPr>
          <p:cNvPr id="3" name="TextBox 2">
            <a:extLst>
              <a:ext uri="{FF2B5EF4-FFF2-40B4-BE49-F238E27FC236}">
                <a16:creationId xmlns:a16="http://schemas.microsoft.com/office/drawing/2014/main" id="{F93795D0-BDDB-A204-9E3B-3E970C13D816}"/>
              </a:ext>
            </a:extLst>
          </p:cNvPr>
          <p:cNvSpPr txBox="1"/>
          <p:nvPr/>
        </p:nvSpPr>
        <p:spPr>
          <a:xfrm>
            <a:off x="582804" y="2059912"/>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Wrong thinking by Christians</a:t>
            </a:r>
          </a:p>
        </p:txBody>
      </p:sp>
      <p:sp>
        <p:nvSpPr>
          <p:cNvPr id="5" name="TextBox 4">
            <a:extLst>
              <a:ext uri="{FF2B5EF4-FFF2-40B4-BE49-F238E27FC236}">
                <a16:creationId xmlns:a16="http://schemas.microsoft.com/office/drawing/2014/main" id="{1DCC9504-35D5-27D8-F9DE-6C24FB13CC5E}"/>
              </a:ext>
            </a:extLst>
          </p:cNvPr>
          <p:cNvSpPr txBox="1"/>
          <p:nvPr/>
        </p:nvSpPr>
        <p:spPr>
          <a:xfrm>
            <a:off x="582804" y="3547394"/>
            <a:ext cx="8850086" cy="1454950"/>
          </a:xfrm>
          <a:prstGeom prst="rect">
            <a:avLst/>
          </a:prstGeom>
          <a:noFill/>
        </p:spPr>
        <p:txBody>
          <a:bodyPr wrap="square">
            <a:spAutoFit/>
          </a:bodyPr>
          <a:lstStyle/>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All suffering is a consequence of sin</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Suffering is really blessing in disguise</a:t>
            </a:r>
          </a:p>
          <a:p>
            <a:pPr marL="342900" marR="0" lvl="0" indent="-342900">
              <a:lnSpc>
                <a:spcPct val="107000"/>
              </a:lnSpc>
              <a:spcBef>
                <a:spcPts val="0"/>
              </a:spcBef>
              <a:spcAft>
                <a:spcPts val="8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If we only have enough faith, our suffering will go away</a:t>
            </a:r>
          </a:p>
        </p:txBody>
      </p:sp>
    </p:spTree>
    <p:extLst>
      <p:ext uri="{BB962C8B-B14F-4D97-AF65-F5344CB8AC3E}">
        <p14:creationId xmlns:p14="http://schemas.microsoft.com/office/powerpoint/2010/main" val="977374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F7F24F-EC26-784E-147F-A4747B8840F5}"/>
              </a:ext>
            </a:extLst>
          </p:cNvPr>
          <p:cNvSpPr txBox="1"/>
          <p:nvPr/>
        </p:nvSpPr>
        <p:spPr>
          <a:xfrm>
            <a:off x="414494" y="2134336"/>
            <a:ext cx="7744767" cy="532903"/>
          </a:xfrm>
          <a:prstGeom prst="rect">
            <a:avLst/>
          </a:prstGeom>
          <a:noFill/>
        </p:spPr>
        <p:txBody>
          <a:bodyPr wrap="square">
            <a:spAutoFit/>
          </a:bodyPr>
          <a:lstStyle/>
          <a:p>
            <a:pPr>
              <a:lnSpc>
                <a:spcPct val="107000"/>
              </a:lnSpc>
              <a:spcBef>
                <a:spcPts val="200"/>
              </a:spcBef>
            </a:pPr>
            <a:r>
              <a:rPr lang="en-US" sz="2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1) All suffering is a direct consequence of our sin</a:t>
            </a:r>
          </a:p>
        </p:txBody>
      </p:sp>
      <p:sp>
        <p:nvSpPr>
          <p:cNvPr id="5" name="TextBox 4">
            <a:extLst>
              <a:ext uri="{FF2B5EF4-FFF2-40B4-BE49-F238E27FC236}">
                <a16:creationId xmlns:a16="http://schemas.microsoft.com/office/drawing/2014/main" id="{6E490A9E-5517-6FA0-9091-5B928033BC30}"/>
              </a:ext>
            </a:extLst>
          </p:cNvPr>
          <p:cNvSpPr txBox="1"/>
          <p:nvPr/>
        </p:nvSpPr>
        <p:spPr>
          <a:xfrm>
            <a:off x="389374" y="3177557"/>
            <a:ext cx="10849708" cy="3504229"/>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9:1-3</a:t>
            </a:r>
          </a:p>
          <a:p>
            <a:pPr marL="27432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27432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As Jesus passed by, He saw a man who had been blind from birth. 2 And His disciples asked Him, “Rabbi, who sinned, this man or his parents, that he would be born blind?” 3 Jesus answered, “</a:t>
            </a:r>
            <a:r>
              <a:rPr lang="en-US" sz="2800" u="sng" dirty="0">
                <a:effectLst/>
                <a:latin typeface="Calibri" panose="020F0502020204030204" pitchFamily="34" charset="0"/>
                <a:ea typeface="Calibri" panose="020F0502020204030204" pitchFamily="34" charset="0"/>
                <a:cs typeface="Times New Roman" panose="02020603050405020304" pitchFamily="18" charset="0"/>
              </a:rPr>
              <a:t>It was neither that this man sinned, nor his parents</a:t>
            </a:r>
            <a:r>
              <a:rPr lang="en-US" sz="2800" dirty="0">
                <a:effectLst/>
                <a:latin typeface="Calibri" panose="020F0502020204030204" pitchFamily="34" charset="0"/>
                <a:ea typeface="Calibri" panose="020F0502020204030204" pitchFamily="34" charset="0"/>
                <a:cs typeface="Times New Roman" panose="02020603050405020304" pitchFamily="18" charset="0"/>
              </a:rPr>
              <a:t>; but it was so that the works of God might be displayed in him.”</a:t>
            </a:r>
          </a:p>
        </p:txBody>
      </p:sp>
      <p:sp>
        <p:nvSpPr>
          <p:cNvPr id="6" name="TextBox 5">
            <a:extLst>
              <a:ext uri="{FF2B5EF4-FFF2-40B4-BE49-F238E27FC236}">
                <a16:creationId xmlns:a16="http://schemas.microsoft.com/office/drawing/2014/main" id="{92FD25BC-BD95-9B3A-A9A8-6CA1357FFB72}"/>
              </a:ext>
            </a:extLst>
          </p:cNvPr>
          <p:cNvSpPr txBox="1"/>
          <p:nvPr/>
        </p:nvSpPr>
        <p:spPr>
          <a:xfrm>
            <a:off x="514978" y="301450"/>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Wrong thinking about suffering</a:t>
            </a:r>
          </a:p>
        </p:txBody>
      </p:sp>
      <p:sp>
        <p:nvSpPr>
          <p:cNvPr id="7" name="TextBox 6">
            <a:extLst>
              <a:ext uri="{FF2B5EF4-FFF2-40B4-BE49-F238E27FC236}">
                <a16:creationId xmlns:a16="http://schemas.microsoft.com/office/drawing/2014/main" id="{D98A5002-E3C5-EF78-724E-4BA56A94F1AE}"/>
              </a:ext>
            </a:extLst>
          </p:cNvPr>
          <p:cNvSpPr txBox="1"/>
          <p:nvPr/>
        </p:nvSpPr>
        <p:spPr>
          <a:xfrm>
            <a:off x="514978" y="1333737"/>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Wrong thinking by Christians</a:t>
            </a:r>
          </a:p>
        </p:txBody>
      </p:sp>
    </p:spTree>
    <p:extLst>
      <p:ext uri="{BB962C8B-B14F-4D97-AF65-F5344CB8AC3E}">
        <p14:creationId xmlns:p14="http://schemas.microsoft.com/office/powerpoint/2010/main" val="21657479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BEA666-C67C-757E-4A8D-D65771F1E752}"/>
              </a:ext>
            </a:extLst>
          </p:cNvPr>
          <p:cNvSpPr txBox="1"/>
          <p:nvPr/>
        </p:nvSpPr>
        <p:spPr>
          <a:xfrm>
            <a:off x="679938" y="979947"/>
            <a:ext cx="10832123" cy="4734053"/>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73:3-4</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For I was envious of the arrogant as I saw the prosperity of the wicked. For there are no pains in their death, and their belly is fat. </a:t>
            </a:r>
          </a:p>
          <a:p>
            <a:pPr marL="457200" marR="0">
              <a:lnSpc>
                <a:spcPct val="107000"/>
              </a:lnSpc>
              <a:spcBef>
                <a:spcPts val="0"/>
              </a:spcBef>
              <a:spcAft>
                <a:spcPts val="8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10:4-5</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wicked, in his haughtiness, does not seek Him. There is no God in all his schemes. His ways succeed at all times; yet Your judgments are on high, out of his sight; as for all his enemies, he snorts at them.</a:t>
            </a:r>
          </a:p>
        </p:txBody>
      </p:sp>
    </p:spTree>
    <p:extLst>
      <p:ext uri="{BB962C8B-B14F-4D97-AF65-F5344CB8AC3E}">
        <p14:creationId xmlns:p14="http://schemas.microsoft.com/office/powerpoint/2010/main" val="139742354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0DB8D4-B4A1-FEBC-9E49-975967C9C0FD}"/>
              </a:ext>
            </a:extLst>
          </p:cNvPr>
          <p:cNvSpPr txBox="1"/>
          <p:nvPr/>
        </p:nvSpPr>
        <p:spPr>
          <a:xfrm>
            <a:off x="1429378" y="865386"/>
            <a:ext cx="6094324"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1) We become judgmental</a:t>
            </a:r>
            <a:endParaRPr lang="en-US" sz="2800" dirty="0"/>
          </a:p>
        </p:txBody>
      </p:sp>
      <p:pic>
        <p:nvPicPr>
          <p:cNvPr id="5" name="Picture 4">
            <a:extLst>
              <a:ext uri="{FF2B5EF4-FFF2-40B4-BE49-F238E27FC236}">
                <a16:creationId xmlns:a16="http://schemas.microsoft.com/office/drawing/2014/main" id="{79046B12-CB58-DE0D-D214-C6F4958194CB}"/>
              </a:ext>
            </a:extLst>
          </p:cNvPr>
          <p:cNvPicPr>
            <a:picLocks noChangeAspect="1"/>
          </p:cNvPicPr>
          <p:nvPr/>
        </p:nvPicPr>
        <p:blipFill>
          <a:blip r:embed="rId3"/>
          <a:stretch>
            <a:fillRect/>
          </a:stretch>
        </p:blipFill>
        <p:spPr>
          <a:xfrm>
            <a:off x="1277365" y="2112933"/>
            <a:ext cx="3467584" cy="3677163"/>
          </a:xfrm>
          <a:prstGeom prst="rect">
            <a:avLst/>
          </a:prstGeom>
        </p:spPr>
      </p:pic>
      <p:pic>
        <p:nvPicPr>
          <p:cNvPr id="9" name="Picture 8">
            <a:extLst>
              <a:ext uri="{FF2B5EF4-FFF2-40B4-BE49-F238E27FC236}">
                <a16:creationId xmlns:a16="http://schemas.microsoft.com/office/drawing/2014/main" id="{EF7BEE2D-54AF-6CEA-1DC3-A166D3AE54E6}"/>
              </a:ext>
            </a:extLst>
          </p:cNvPr>
          <p:cNvPicPr>
            <a:picLocks noChangeAspect="1"/>
          </p:cNvPicPr>
          <p:nvPr/>
        </p:nvPicPr>
        <p:blipFill>
          <a:blip r:embed="rId4"/>
          <a:stretch>
            <a:fillRect/>
          </a:stretch>
        </p:blipFill>
        <p:spPr>
          <a:xfrm>
            <a:off x="5998063" y="2243699"/>
            <a:ext cx="4211061" cy="3198567"/>
          </a:xfrm>
          <a:prstGeom prst="rect">
            <a:avLst/>
          </a:prstGeom>
        </p:spPr>
      </p:pic>
      <p:sp>
        <p:nvSpPr>
          <p:cNvPr id="11" name="TextBox 10">
            <a:extLst>
              <a:ext uri="{FF2B5EF4-FFF2-40B4-BE49-F238E27FC236}">
                <a16:creationId xmlns:a16="http://schemas.microsoft.com/office/drawing/2014/main" id="{F4518E1C-BD9C-9326-4CC0-74DA8C1876E4}"/>
              </a:ext>
            </a:extLst>
          </p:cNvPr>
          <p:cNvSpPr txBox="1"/>
          <p:nvPr/>
        </p:nvSpPr>
        <p:spPr>
          <a:xfrm>
            <a:off x="102996" y="6109583"/>
            <a:ext cx="11392318" cy="375552"/>
          </a:xfrm>
          <a:prstGeom prst="rect">
            <a:avLst/>
          </a:prstGeom>
          <a:noFill/>
        </p:spPr>
        <p:txBody>
          <a:bodyPr wrap="square">
            <a:spAutoFit/>
          </a:bodyPr>
          <a:lstStyle/>
          <a:p>
            <a:pPr marL="45720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With this way of thinking, the person suffering does not deserve compassion, rather he deserves condemnation.</a:t>
            </a:r>
          </a:p>
        </p:txBody>
      </p:sp>
    </p:spTree>
    <p:extLst>
      <p:ext uri="{BB962C8B-B14F-4D97-AF65-F5344CB8AC3E}">
        <p14:creationId xmlns:p14="http://schemas.microsoft.com/office/powerpoint/2010/main" val="901192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0DB8D4-B4A1-FEBC-9E49-975967C9C0FD}"/>
              </a:ext>
            </a:extLst>
          </p:cNvPr>
          <p:cNvSpPr txBox="1"/>
          <p:nvPr/>
        </p:nvSpPr>
        <p:spPr>
          <a:xfrm>
            <a:off x="1429378" y="865386"/>
            <a:ext cx="6094324"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1) We become judgmental</a:t>
            </a:r>
            <a:endParaRPr lang="en-US" sz="2800" dirty="0"/>
          </a:p>
        </p:txBody>
      </p:sp>
      <p:sp>
        <p:nvSpPr>
          <p:cNvPr id="4" name="TextBox 3">
            <a:extLst>
              <a:ext uri="{FF2B5EF4-FFF2-40B4-BE49-F238E27FC236}">
                <a16:creationId xmlns:a16="http://schemas.microsoft.com/office/drawing/2014/main" id="{01956471-C25F-9940-4275-64B7DB2671C5}"/>
              </a:ext>
            </a:extLst>
          </p:cNvPr>
          <p:cNvSpPr txBox="1"/>
          <p:nvPr/>
        </p:nvSpPr>
        <p:spPr>
          <a:xfrm>
            <a:off x="1429378" y="1721171"/>
            <a:ext cx="6094324"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2) We lose compassion</a:t>
            </a:r>
            <a:endParaRPr lang="en-US" sz="2800" dirty="0"/>
          </a:p>
        </p:txBody>
      </p:sp>
      <p:pic>
        <p:nvPicPr>
          <p:cNvPr id="6" name="Picture 5">
            <a:extLst>
              <a:ext uri="{FF2B5EF4-FFF2-40B4-BE49-F238E27FC236}">
                <a16:creationId xmlns:a16="http://schemas.microsoft.com/office/drawing/2014/main" id="{CC20FDD8-51C4-44FB-8D06-82E0DFC84CF5}"/>
              </a:ext>
            </a:extLst>
          </p:cNvPr>
          <p:cNvPicPr>
            <a:picLocks noChangeAspect="1"/>
          </p:cNvPicPr>
          <p:nvPr/>
        </p:nvPicPr>
        <p:blipFill>
          <a:blip r:embed="rId3"/>
          <a:stretch>
            <a:fillRect/>
          </a:stretch>
        </p:blipFill>
        <p:spPr>
          <a:xfrm>
            <a:off x="686864" y="2572662"/>
            <a:ext cx="5753903" cy="3419952"/>
          </a:xfrm>
          <a:prstGeom prst="rect">
            <a:avLst/>
          </a:prstGeom>
        </p:spPr>
      </p:pic>
      <p:pic>
        <p:nvPicPr>
          <p:cNvPr id="8" name="Picture 7">
            <a:extLst>
              <a:ext uri="{FF2B5EF4-FFF2-40B4-BE49-F238E27FC236}">
                <a16:creationId xmlns:a16="http://schemas.microsoft.com/office/drawing/2014/main" id="{107E09A8-E424-9CC3-7329-1D762D0CF690}"/>
              </a:ext>
            </a:extLst>
          </p:cNvPr>
          <p:cNvPicPr>
            <a:picLocks noChangeAspect="1"/>
          </p:cNvPicPr>
          <p:nvPr/>
        </p:nvPicPr>
        <p:blipFill>
          <a:blip r:embed="rId4"/>
          <a:stretch>
            <a:fillRect/>
          </a:stretch>
        </p:blipFill>
        <p:spPr>
          <a:xfrm>
            <a:off x="6785490" y="2572662"/>
            <a:ext cx="5179928" cy="3419952"/>
          </a:xfrm>
          <a:prstGeom prst="rect">
            <a:avLst/>
          </a:prstGeom>
        </p:spPr>
      </p:pic>
      <p:sp>
        <p:nvSpPr>
          <p:cNvPr id="5" name="TextBox 4">
            <a:extLst>
              <a:ext uri="{FF2B5EF4-FFF2-40B4-BE49-F238E27FC236}">
                <a16:creationId xmlns:a16="http://schemas.microsoft.com/office/drawing/2014/main" id="{B7CB2233-51B5-146B-08A6-D6B5523413A7}"/>
              </a:ext>
            </a:extLst>
          </p:cNvPr>
          <p:cNvSpPr txBox="1"/>
          <p:nvPr/>
        </p:nvSpPr>
        <p:spPr>
          <a:xfrm>
            <a:off x="3738328" y="6180966"/>
            <a:ext cx="6094324"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They deserve what they got. </a:t>
            </a:r>
            <a:endParaRPr lang="en-US" sz="2800" dirty="0"/>
          </a:p>
        </p:txBody>
      </p:sp>
    </p:spTree>
    <p:extLst>
      <p:ext uri="{BB962C8B-B14F-4D97-AF65-F5344CB8AC3E}">
        <p14:creationId xmlns:p14="http://schemas.microsoft.com/office/powerpoint/2010/main" val="2405982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B155FB-66BE-7F30-382E-ECCB3709F843}"/>
              </a:ext>
            </a:extLst>
          </p:cNvPr>
          <p:cNvPicPr>
            <a:picLocks noChangeAspect="1"/>
          </p:cNvPicPr>
          <p:nvPr/>
        </p:nvPicPr>
        <p:blipFill>
          <a:blip r:embed="rId2"/>
          <a:stretch>
            <a:fillRect/>
          </a:stretch>
        </p:blipFill>
        <p:spPr>
          <a:xfrm>
            <a:off x="3607359" y="80495"/>
            <a:ext cx="4943788" cy="6651941"/>
          </a:xfrm>
          <a:prstGeom prst="rect">
            <a:avLst/>
          </a:prstGeom>
        </p:spPr>
      </p:pic>
    </p:spTree>
    <p:extLst>
      <p:ext uri="{BB962C8B-B14F-4D97-AF65-F5344CB8AC3E}">
        <p14:creationId xmlns:p14="http://schemas.microsoft.com/office/powerpoint/2010/main" val="26002668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A5BDBF-F03D-4C9F-EB5A-6C4F8CA38179}"/>
              </a:ext>
            </a:extLst>
          </p:cNvPr>
          <p:cNvSpPr txBox="1"/>
          <p:nvPr/>
        </p:nvSpPr>
        <p:spPr>
          <a:xfrm>
            <a:off x="3981659" y="258180"/>
            <a:ext cx="6094324" cy="6599820"/>
          </a:xfrm>
          <a:prstGeom prst="rect">
            <a:avLst/>
          </a:prstGeom>
          <a:noFill/>
        </p:spPr>
        <p:txBody>
          <a:bodyPr wrap="square">
            <a:spAutoFit/>
          </a:bodyPr>
          <a:lstStyle/>
          <a:p>
            <a:pPr marL="0" marR="0">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Psalm 106 Verses 6-12</a:t>
            </a:r>
          </a:p>
          <a:p>
            <a:pPr marL="457200" marR="0">
              <a:spcBef>
                <a:spcPts val="0"/>
              </a:spcBef>
              <a:spcAft>
                <a:spcPts val="0"/>
              </a:spcAft>
            </a:pPr>
            <a:r>
              <a:rPr lang="en-US"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“We have sinned”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“Rebelled”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“Gone astray”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“Behaved wickedly”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16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rPr>
              <a:t>“Nevertheless He saved them”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Psalm 106 Verses 13-46</a:t>
            </a:r>
          </a:p>
          <a:p>
            <a:pPr marL="457200" marR="0">
              <a:spcBef>
                <a:spcPts val="0"/>
              </a:spcBef>
              <a:spcAft>
                <a:spcPts val="0"/>
              </a:spcAft>
            </a:pPr>
            <a:r>
              <a:rPr lang="en-US"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“They quickly forgot His works”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“Became lustfully greedy”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“Rebellious”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“He heard their cry”</a:t>
            </a:r>
          </a:p>
          <a:p>
            <a:pPr marL="457200" marR="0">
              <a:lnSpc>
                <a:spcPct val="107000"/>
              </a:lnSpc>
              <a:spcBef>
                <a:spcPts val="0"/>
              </a:spcBef>
              <a:spcAft>
                <a:spcPts val="800"/>
              </a:spcAft>
            </a:pPr>
            <a:r>
              <a:rPr lang="en-US" sz="16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rPr>
              <a:t>“He also made them objects of compassion”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Psalm 107 Verses 10-16</a:t>
            </a:r>
          </a:p>
          <a:p>
            <a:pPr marL="457200" marR="0">
              <a:spcBef>
                <a:spcPts val="0"/>
              </a:spcBef>
              <a:spcAft>
                <a:spcPts val="0"/>
              </a:spcAft>
            </a:pPr>
            <a:r>
              <a:rPr lang="en-US"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“They had rebelled”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“He humbled their heart”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“They cried out to the Lord”</a:t>
            </a:r>
          </a:p>
          <a:p>
            <a:pPr marL="457200" marR="0">
              <a:lnSpc>
                <a:spcPct val="107000"/>
              </a:lnSpc>
              <a:spcBef>
                <a:spcPts val="0"/>
              </a:spcBef>
              <a:spcAft>
                <a:spcPts val="800"/>
              </a:spcAft>
            </a:pPr>
            <a:r>
              <a:rPr lang="en-US" sz="16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rPr>
              <a:t>“He brought them out of darkness”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Psalm 107 Verses 17-22</a:t>
            </a:r>
          </a:p>
          <a:p>
            <a:pPr marL="457200" marR="0">
              <a:spcBef>
                <a:spcPts val="0"/>
              </a:spcBef>
              <a:spcAft>
                <a:spcPts val="0"/>
              </a:spcAft>
            </a:pPr>
            <a:r>
              <a:rPr lang="en-US"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“Their rebellious way”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“Their guilty deeds”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“They came close to the gates of death”</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“They cried out to the Lord”</a:t>
            </a:r>
          </a:p>
          <a:p>
            <a:pPr marL="457200" marR="0">
              <a:lnSpc>
                <a:spcPct val="107000"/>
              </a:lnSpc>
              <a:spcBef>
                <a:spcPts val="0"/>
              </a:spcBef>
              <a:spcAft>
                <a:spcPts val="800"/>
              </a:spcAft>
            </a:pPr>
            <a:r>
              <a:rPr lang="en-US" sz="16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rPr>
              <a:t>“He saved them”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70971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2C2456-5890-72F9-C5D6-DB67838D8CA6}"/>
              </a:ext>
            </a:extLst>
          </p:cNvPr>
          <p:cNvSpPr txBox="1"/>
          <p:nvPr/>
        </p:nvSpPr>
        <p:spPr>
          <a:xfrm>
            <a:off x="2180492" y="1161701"/>
            <a:ext cx="8156749" cy="3250890"/>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103:13-14</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Just as a father has compassion on his children,</a:t>
            </a:r>
          </a:p>
          <a:p>
            <a:pPr marL="0" marR="0">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So the Lord has compassion on those who fear Him.</a:t>
            </a:r>
          </a:p>
          <a:p>
            <a:pPr marL="0" marR="0">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14 For He Himself knows our form;</a:t>
            </a:r>
          </a:p>
          <a:p>
            <a:pPr marL="0" marR="0">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He is mindful that we are nothing but dust.</a:t>
            </a:r>
          </a:p>
        </p:txBody>
      </p:sp>
    </p:spTree>
    <p:extLst>
      <p:ext uri="{BB962C8B-B14F-4D97-AF65-F5344CB8AC3E}">
        <p14:creationId xmlns:p14="http://schemas.microsoft.com/office/powerpoint/2010/main" val="95276972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0DB8D4-B4A1-FEBC-9E49-975967C9C0FD}"/>
              </a:ext>
            </a:extLst>
          </p:cNvPr>
          <p:cNvSpPr txBox="1"/>
          <p:nvPr/>
        </p:nvSpPr>
        <p:spPr>
          <a:xfrm>
            <a:off x="1429378" y="865386"/>
            <a:ext cx="6094324"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1) We become judgmental</a:t>
            </a:r>
            <a:endParaRPr lang="en-US" sz="2800" dirty="0"/>
          </a:p>
        </p:txBody>
      </p:sp>
      <p:sp>
        <p:nvSpPr>
          <p:cNvPr id="4" name="TextBox 3">
            <a:extLst>
              <a:ext uri="{FF2B5EF4-FFF2-40B4-BE49-F238E27FC236}">
                <a16:creationId xmlns:a16="http://schemas.microsoft.com/office/drawing/2014/main" id="{01956471-C25F-9940-4275-64B7DB2671C5}"/>
              </a:ext>
            </a:extLst>
          </p:cNvPr>
          <p:cNvSpPr txBox="1"/>
          <p:nvPr/>
        </p:nvSpPr>
        <p:spPr>
          <a:xfrm>
            <a:off x="1429378" y="1721171"/>
            <a:ext cx="6094324"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2) We lose compassion</a:t>
            </a:r>
            <a:endParaRPr lang="en-US" sz="2800" dirty="0"/>
          </a:p>
        </p:txBody>
      </p:sp>
      <p:sp>
        <p:nvSpPr>
          <p:cNvPr id="2" name="TextBox 1">
            <a:extLst>
              <a:ext uri="{FF2B5EF4-FFF2-40B4-BE49-F238E27FC236}">
                <a16:creationId xmlns:a16="http://schemas.microsoft.com/office/drawing/2014/main" id="{4A6A78FD-05FC-6F19-9447-0402458A72F8}"/>
              </a:ext>
            </a:extLst>
          </p:cNvPr>
          <p:cNvSpPr txBox="1"/>
          <p:nvPr/>
        </p:nvSpPr>
        <p:spPr>
          <a:xfrm>
            <a:off x="1429377" y="2576956"/>
            <a:ext cx="7754815"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3) It adds to the pain of those who are suffering</a:t>
            </a:r>
            <a:endParaRPr lang="en-US" sz="2800" dirty="0"/>
          </a:p>
        </p:txBody>
      </p:sp>
      <p:pic>
        <p:nvPicPr>
          <p:cNvPr id="9" name="Picture 8">
            <a:extLst>
              <a:ext uri="{FF2B5EF4-FFF2-40B4-BE49-F238E27FC236}">
                <a16:creationId xmlns:a16="http://schemas.microsoft.com/office/drawing/2014/main" id="{5DD29559-A3F8-25E8-A0F8-983565376C96}"/>
              </a:ext>
            </a:extLst>
          </p:cNvPr>
          <p:cNvPicPr>
            <a:picLocks noChangeAspect="1"/>
          </p:cNvPicPr>
          <p:nvPr/>
        </p:nvPicPr>
        <p:blipFill>
          <a:blip r:embed="rId3"/>
          <a:stretch>
            <a:fillRect/>
          </a:stretch>
        </p:blipFill>
        <p:spPr>
          <a:xfrm>
            <a:off x="5523233" y="3100176"/>
            <a:ext cx="1611097" cy="2442629"/>
          </a:xfrm>
          <a:prstGeom prst="rect">
            <a:avLst/>
          </a:prstGeom>
        </p:spPr>
      </p:pic>
      <p:pic>
        <p:nvPicPr>
          <p:cNvPr id="7" name="Picture 6">
            <a:extLst>
              <a:ext uri="{FF2B5EF4-FFF2-40B4-BE49-F238E27FC236}">
                <a16:creationId xmlns:a16="http://schemas.microsoft.com/office/drawing/2014/main" id="{F71D1E29-2030-6900-DB1A-A87ED309AE85}"/>
              </a:ext>
            </a:extLst>
          </p:cNvPr>
          <p:cNvPicPr>
            <a:picLocks noChangeAspect="1"/>
          </p:cNvPicPr>
          <p:nvPr/>
        </p:nvPicPr>
        <p:blipFill>
          <a:blip r:embed="rId4"/>
          <a:stretch>
            <a:fillRect/>
          </a:stretch>
        </p:blipFill>
        <p:spPr>
          <a:xfrm>
            <a:off x="4790893" y="4649402"/>
            <a:ext cx="1305107" cy="1343212"/>
          </a:xfrm>
          <a:prstGeom prst="rect">
            <a:avLst/>
          </a:prstGeom>
        </p:spPr>
      </p:pic>
    </p:spTree>
    <p:extLst>
      <p:ext uri="{BB962C8B-B14F-4D97-AF65-F5344CB8AC3E}">
        <p14:creationId xmlns:p14="http://schemas.microsoft.com/office/powerpoint/2010/main" val="157645129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0DB8D4-B4A1-FEBC-9E49-975967C9C0FD}"/>
              </a:ext>
            </a:extLst>
          </p:cNvPr>
          <p:cNvSpPr txBox="1"/>
          <p:nvPr/>
        </p:nvSpPr>
        <p:spPr>
          <a:xfrm>
            <a:off x="1429378" y="865386"/>
            <a:ext cx="6094324"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1) We become judgmental</a:t>
            </a:r>
            <a:endParaRPr lang="en-US" sz="2800" dirty="0"/>
          </a:p>
        </p:txBody>
      </p:sp>
      <p:sp>
        <p:nvSpPr>
          <p:cNvPr id="4" name="TextBox 3">
            <a:extLst>
              <a:ext uri="{FF2B5EF4-FFF2-40B4-BE49-F238E27FC236}">
                <a16:creationId xmlns:a16="http://schemas.microsoft.com/office/drawing/2014/main" id="{01956471-C25F-9940-4275-64B7DB2671C5}"/>
              </a:ext>
            </a:extLst>
          </p:cNvPr>
          <p:cNvSpPr txBox="1"/>
          <p:nvPr/>
        </p:nvSpPr>
        <p:spPr>
          <a:xfrm>
            <a:off x="1429378" y="1721171"/>
            <a:ext cx="6094324"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2) We lose compassion</a:t>
            </a:r>
            <a:endParaRPr lang="en-US" sz="2800" dirty="0"/>
          </a:p>
        </p:txBody>
      </p:sp>
      <p:sp>
        <p:nvSpPr>
          <p:cNvPr id="2" name="TextBox 1">
            <a:extLst>
              <a:ext uri="{FF2B5EF4-FFF2-40B4-BE49-F238E27FC236}">
                <a16:creationId xmlns:a16="http://schemas.microsoft.com/office/drawing/2014/main" id="{4A6A78FD-05FC-6F19-9447-0402458A72F8}"/>
              </a:ext>
            </a:extLst>
          </p:cNvPr>
          <p:cNvSpPr txBox="1"/>
          <p:nvPr/>
        </p:nvSpPr>
        <p:spPr>
          <a:xfrm>
            <a:off x="1429377" y="2576956"/>
            <a:ext cx="7754815"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3) It adds to the pain of those who are suffering</a:t>
            </a:r>
            <a:endParaRPr lang="en-US" sz="2800" dirty="0"/>
          </a:p>
        </p:txBody>
      </p:sp>
      <p:sp>
        <p:nvSpPr>
          <p:cNvPr id="5" name="TextBox 4">
            <a:extLst>
              <a:ext uri="{FF2B5EF4-FFF2-40B4-BE49-F238E27FC236}">
                <a16:creationId xmlns:a16="http://schemas.microsoft.com/office/drawing/2014/main" id="{87BA234B-46FF-D12C-EE84-D02374167E64}"/>
              </a:ext>
            </a:extLst>
          </p:cNvPr>
          <p:cNvSpPr txBox="1"/>
          <p:nvPr/>
        </p:nvSpPr>
        <p:spPr>
          <a:xfrm>
            <a:off x="1429376" y="3429000"/>
            <a:ext cx="7754815"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4) It warps our response to their suffering</a:t>
            </a:r>
            <a:endParaRPr lang="en-US" sz="2800" dirty="0"/>
          </a:p>
        </p:txBody>
      </p:sp>
    </p:spTree>
    <p:extLst>
      <p:ext uri="{BB962C8B-B14F-4D97-AF65-F5344CB8AC3E}">
        <p14:creationId xmlns:p14="http://schemas.microsoft.com/office/powerpoint/2010/main" val="35286910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3588A3-08F9-51E5-DEE5-30215D9B3369}"/>
              </a:ext>
            </a:extLst>
          </p:cNvPr>
          <p:cNvSpPr txBox="1"/>
          <p:nvPr/>
        </p:nvSpPr>
        <p:spPr>
          <a:xfrm>
            <a:off x="1168120" y="367321"/>
            <a:ext cx="8126603" cy="4543616"/>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Job 16:1-4</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 Then Job responded,</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 “I have heard many things like these;</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Miserable comforters are you all!</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3 Is there no end to windy words?</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Or what provokes you that you answer?</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4 I too could speak like you,</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If only I were in your place.</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 could compose words against you</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shake my head at you.”</a:t>
            </a:r>
          </a:p>
        </p:txBody>
      </p:sp>
      <p:sp>
        <p:nvSpPr>
          <p:cNvPr id="5" name="TextBox 4">
            <a:extLst>
              <a:ext uri="{FF2B5EF4-FFF2-40B4-BE49-F238E27FC236}">
                <a16:creationId xmlns:a16="http://schemas.microsoft.com/office/drawing/2014/main" id="{2D99C0D9-E9AC-A0DB-3056-D24CA454BB90}"/>
              </a:ext>
            </a:extLst>
          </p:cNvPr>
          <p:cNvSpPr txBox="1"/>
          <p:nvPr/>
        </p:nvSpPr>
        <p:spPr>
          <a:xfrm>
            <a:off x="826476" y="5195294"/>
            <a:ext cx="9402745" cy="1394677"/>
          </a:xfrm>
          <a:prstGeom prst="rect">
            <a:avLst/>
          </a:prstGeom>
          <a:noFill/>
        </p:spPr>
        <p:txBody>
          <a:bodyPr wrap="square">
            <a:spAutoFit/>
          </a:bodyPr>
          <a:lstStyle/>
          <a:p>
            <a:pPr marL="457200" marR="0">
              <a:spcBef>
                <a:spcPts val="0"/>
              </a:spcBef>
              <a:spcAft>
                <a:spcPts val="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5</a:t>
            </a:r>
          </a:p>
          <a:p>
            <a:pPr marL="914400" lvl="1"/>
            <a:r>
              <a:rPr lang="en-US" sz="2800" dirty="0">
                <a:effectLst/>
                <a:latin typeface="Calibri" panose="020F0502020204030204" pitchFamily="34" charset="0"/>
                <a:ea typeface="Calibri" panose="020F0502020204030204" pitchFamily="34" charset="0"/>
                <a:cs typeface="Times New Roman" panose="02020603050405020304" pitchFamily="18" charset="0"/>
              </a:rPr>
              <a:t>Or I could strengthen you with my mouth,</a:t>
            </a:r>
          </a:p>
          <a:p>
            <a:pPr marL="914400" lvl="1">
              <a:lnSpc>
                <a:spcPct val="107000"/>
              </a:lnSpc>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the condolence of my lips could lessen your pain.</a:t>
            </a:r>
          </a:p>
        </p:txBody>
      </p:sp>
    </p:spTree>
    <p:extLst>
      <p:ext uri="{BB962C8B-B14F-4D97-AF65-F5344CB8AC3E}">
        <p14:creationId xmlns:p14="http://schemas.microsoft.com/office/powerpoint/2010/main" val="4519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10F2F9-87B2-3546-8BB6-8A1BF6087A69}"/>
              </a:ext>
            </a:extLst>
          </p:cNvPr>
          <p:cNvPicPr>
            <a:picLocks noChangeAspect="1"/>
          </p:cNvPicPr>
          <p:nvPr/>
        </p:nvPicPr>
        <p:blipFill>
          <a:blip r:embed="rId2"/>
          <a:stretch>
            <a:fillRect/>
          </a:stretch>
        </p:blipFill>
        <p:spPr>
          <a:xfrm>
            <a:off x="1443111" y="1637879"/>
            <a:ext cx="3238584" cy="4416251"/>
          </a:xfrm>
          <a:prstGeom prst="rect">
            <a:avLst/>
          </a:prstGeom>
        </p:spPr>
      </p:pic>
      <p:pic>
        <p:nvPicPr>
          <p:cNvPr id="7" name="Picture 6">
            <a:extLst>
              <a:ext uri="{FF2B5EF4-FFF2-40B4-BE49-F238E27FC236}">
                <a16:creationId xmlns:a16="http://schemas.microsoft.com/office/drawing/2014/main" id="{73B86BAD-17EC-83FE-4FC5-C3DDA7EC0C4F}"/>
              </a:ext>
            </a:extLst>
          </p:cNvPr>
          <p:cNvPicPr>
            <a:picLocks noChangeAspect="1"/>
          </p:cNvPicPr>
          <p:nvPr/>
        </p:nvPicPr>
        <p:blipFill>
          <a:blip r:embed="rId3"/>
          <a:stretch>
            <a:fillRect/>
          </a:stretch>
        </p:blipFill>
        <p:spPr>
          <a:xfrm>
            <a:off x="6470371" y="1846648"/>
            <a:ext cx="4108947" cy="3746393"/>
          </a:xfrm>
          <a:prstGeom prst="rect">
            <a:avLst/>
          </a:prstGeom>
        </p:spPr>
      </p:pic>
      <p:sp>
        <p:nvSpPr>
          <p:cNvPr id="9" name="TextBox 8">
            <a:extLst>
              <a:ext uri="{FF2B5EF4-FFF2-40B4-BE49-F238E27FC236}">
                <a16:creationId xmlns:a16="http://schemas.microsoft.com/office/drawing/2014/main" id="{FB4E66F2-6511-90C1-3E33-55AF03B0E298}"/>
              </a:ext>
            </a:extLst>
          </p:cNvPr>
          <p:cNvSpPr txBox="1"/>
          <p:nvPr/>
        </p:nvSpPr>
        <p:spPr>
          <a:xfrm>
            <a:off x="1228410" y="480704"/>
            <a:ext cx="3926394" cy="646331"/>
          </a:xfrm>
          <a:prstGeom prst="rect">
            <a:avLst/>
          </a:prstGeom>
          <a:noFill/>
        </p:spPr>
        <p:txBody>
          <a:bodyPr wrap="square">
            <a:spAutoFit/>
          </a:bodyPr>
          <a:lstStyle/>
          <a:p>
            <a:pPr algn="ctr"/>
            <a:r>
              <a:rPr lang="en-US" sz="1800" dirty="0">
                <a:effectLst/>
                <a:latin typeface="Calibri" panose="020F0502020204030204" pitchFamily="34" charset="0"/>
                <a:ea typeface="Calibri" panose="020F0502020204030204" pitchFamily="34" charset="0"/>
                <a:cs typeface="Times New Roman" panose="02020603050405020304" pitchFamily="18" charset="0"/>
              </a:rPr>
              <a:t>1) Wagging their fingers in his face and tearing him down</a:t>
            </a:r>
            <a:endParaRPr lang="en-US" dirty="0"/>
          </a:p>
        </p:txBody>
      </p:sp>
      <p:sp>
        <p:nvSpPr>
          <p:cNvPr id="11" name="TextBox 10">
            <a:extLst>
              <a:ext uri="{FF2B5EF4-FFF2-40B4-BE49-F238E27FC236}">
                <a16:creationId xmlns:a16="http://schemas.microsoft.com/office/drawing/2014/main" id="{87FCEA09-6B5F-9A88-A75D-D2FDCE0A703E}"/>
              </a:ext>
            </a:extLst>
          </p:cNvPr>
          <p:cNvSpPr txBox="1"/>
          <p:nvPr/>
        </p:nvSpPr>
        <p:spPr>
          <a:xfrm>
            <a:off x="6363120" y="479087"/>
            <a:ext cx="3926394" cy="646331"/>
          </a:xfrm>
          <a:prstGeom prst="rect">
            <a:avLst/>
          </a:prstGeom>
          <a:noFill/>
        </p:spPr>
        <p:txBody>
          <a:bodyPr wrap="square">
            <a:spAutoFit/>
          </a:bodyPr>
          <a:lstStyle/>
          <a:p>
            <a:pPr algn="ctr"/>
            <a:r>
              <a:rPr lang="en-US" sz="1800" dirty="0">
                <a:effectLst/>
                <a:latin typeface="Calibri" panose="020F0502020204030204" pitchFamily="34" charset="0"/>
                <a:ea typeface="Calibri" panose="020F0502020204030204" pitchFamily="34" charset="0"/>
                <a:cs typeface="Times New Roman" panose="02020603050405020304" pitchFamily="18" charset="0"/>
              </a:rPr>
              <a:t>2) Strengthening him and helping to lessen his pain</a:t>
            </a:r>
            <a:endParaRPr lang="en-US" dirty="0"/>
          </a:p>
        </p:txBody>
      </p:sp>
    </p:spTree>
    <p:extLst>
      <p:ext uri="{BB962C8B-B14F-4D97-AF65-F5344CB8AC3E}">
        <p14:creationId xmlns:p14="http://schemas.microsoft.com/office/powerpoint/2010/main" val="24024545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1A79BA-355C-1948-53ED-03539DE4DBF8}"/>
              </a:ext>
            </a:extLst>
          </p:cNvPr>
          <p:cNvPicPr>
            <a:picLocks noChangeAspect="1"/>
          </p:cNvPicPr>
          <p:nvPr/>
        </p:nvPicPr>
        <p:blipFill>
          <a:blip r:embed="rId2"/>
          <a:stretch>
            <a:fillRect/>
          </a:stretch>
        </p:blipFill>
        <p:spPr>
          <a:xfrm>
            <a:off x="4103415" y="1917508"/>
            <a:ext cx="3985170" cy="3838477"/>
          </a:xfrm>
          <a:prstGeom prst="rect">
            <a:avLst/>
          </a:prstGeom>
        </p:spPr>
      </p:pic>
      <p:sp>
        <p:nvSpPr>
          <p:cNvPr id="4" name="TextBox 3">
            <a:extLst>
              <a:ext uri="{FF2B5EF4-FFF2-40B4-BE49-F238E27FC236}">
                <a16:creationId xmlns:a16="http://schemas.microsoft.com/office/drawing/2014/main" id="{A5E5F0D9-4794-C812-5AD0-5285A6023C83}"/>
              </a:ext>
            </a:extLst>
          </p:cNvPr>
          <p:cNvSpPr txBox="1"/>
          <p:nvPr/>
        </p:nvSpPr>
        <p:spPr>
          <a:xfrm>
            <a:off x="5307204" y="622998"/>
            <a:ext cx="1577591" cy="369332"/>
          </a:xfrm>
          <a:prstGeom prst="rect">
            <a:avLst/>
          </a:prstGeom>
          <a:noFill/>
        </p:spPr>
        <p:txBody>
          <a:bodyPr wrap="square" rtlCol="0">
            <a:spAutoFit/>
          </a:bodyPr>
          <a:lstStyle/>
          <a:p>
            <a:r>
              <a:rPr lang="en-US" dirty="0"/>
              <a:t>3) Ignore them</a:t>
            </a:r>
          </a:p>
        </p:txBody>
      </p:sp>
    </p:spTree>
    <p:extLst>
      <p:ext uri="{BB962C8B-B14F-4D97-AF65-F5344CB8AC3E}">
        <p14:creationId xmlns:p14="http://schemas.microsoft.com/office/powerpoint/2010/main" val="1915791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0DB8D4-B4A1-FEBC-9E49-975967C9C0FD}"/>
              </a:ext>
            </a:extLst>
          </p:cNvPr>
          <p:cNvSpPr txBox="1"/>
          <p:nvPr/>
        </p:nvSpPr>
        <p:spPr>
          <a:xfrm>
            <a:off x="1429378" y="865386"/>
            <a:ext cx="6094324"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1) We become judgmental</a:t>
            </a:r>
            <a:endParaRPr lang="en-US" sz="2800" dirty="0"/>
          </a:p>
        </p:txBody>
      </p:sp>
      <p:sp>
        <p:nvSpPr>
          <p:cNvPr id="4" name="TextBox 3">
            <a:extLst>
              <a:ext uri="{FF2B5EF4-FFF2-40B4-BE49-F238E27FC236}">
                <a16:creationId xmlns:a16="http://schemas.microsoft.com/office/drawing/2014/main" id="{01956471-C25F-9940-4275-64B7DB2671C5}"/>
              </a:ext>
            </a:extLst>
          </p:cNvPr>
          <p:cNvSpPr txBox="1"/>
          <p:nvPr/>
        </p:nvSpPr>
        <p:spPr>
          <a:xfrm>
            <a:off x="1429378" y="1721171"/>
            <a:ext cx="6094324"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2) We lose compassion</a:t>
            </a:r>
            <a:endParaRPr lang="en-US" sz="2800" dirty="0"/>
          </a:p>
        </p:txBody>
      </p:sp>
      <p:sp>
        <p:nvSpPr>
          <p:cNvPr id="2" name="TextBox 1">
            <a:extLst>
              <a:ext uri="{FF2B5EF4-FFF2-40B4-BE49-F238E27FC236}">
                <a16:creationId xmlns:a16="http://schemas.microsoft.com/office/drawing/2014/main" id="{4A6A78FD-05FC-6F19-9447-0402458A72F8}"/>
              </a:ext>
            </a:extLst>
          </p:cNvPr>
          <p:cNvSpPr txBox="1"/>
          <p:nvPr/>
        </p:nvSpPr>
        <p:spPr>
          <a:xfrm>
            <a:off x="1429377" y="2576956"/>
            <a:ext cx="7754815"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3) It adds to the pain of those who are suffering</a:t>
            </a:r>
            <a:endParaRPr lang="en-US" sz="2800" dirty="0"/>
          </a:p>
        </p:txBody>
      </p:sp>
      <p:sp>
        <p:nvSpPr>
          <p:cNvPr id="5" name="TextBox 4">
            <a:extLst>
              <a:ext uri="{FF2B5EF4-FFF2-40B4-BE49-F238E27FC236}">
                <a16:creationId xmlns:a16="http://schemas.microsoft.com/office/drawing/2014/main" id="{87BA234B-46FF-D12C-EE84-D02374167E64}"/>
              </a:ext>
            </a:extLst>
          </p:cNvPr>
          <p:cNvSpPr txBox="1"/>
          <p:nvPr/>
        </p:nvSpPr>
        <p:spPr>
          <a:xfrm>
            <a:off x="1429376" y="3429000"/>
            <a:ext cx="7754815"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4) It warps our response to their suffering</a:t>
            </a:r>
            <a:endParaRPr lang="en-US" sz="2800" dirty="0"/>
          </a:p>
        </p:txBody>
      </p:sp>
      <p:sp>
        <p:nvSpPr>
          <p:cNvPr id="6" name="TextBox 5">
            <a:extLst>
              <a:ext uri="{FF2B5EF4-FFF2-40B4-BE49-F238E27FC236}">
                <a16:creationId xmlns:a16="http://schemas.microsoft.com/office/drawing/2014/main" id="{E0272C4A-2169-0203-BED8-A5FAB83AC2FD}"/>
              </a:ext>
            </a:extLst>
          </p:cNvPr>
          <p:cNvSpPr txBox="1"/>
          <p:nvPr/>
        </p:nvSpPr>
        <p:spPr>
          <a:xfrm>
            <a:off x="1429375" y="4281044"/>
            <a:ext cx="7754815" cy="954107"/>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5) The reason for the suffering and why it continues is because of a lack of faith</a:t>
            </a:r>
            <a:endParaRPr lang="en-US" sz="2800" dirty="0"/>
          </a:p>
        </p:txBody>
      </p:sp>
    </p:spTree>
    <p:extLst>
      <p:ext uri="{BB962C8B-B14F-4D97-AF65-F5344CB8AC3E}">
        <p14:creationId xmlns:p14="http://schemas.microsoft.com/office/powerpoint/2010/main" val="99981282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C3A522-0EDF-384F-3753-5DB6FDB5D2D6}"/>
              </a:ext>
            </a:extLst>
          </p:cNvPr>
          <p:cNvSpPr txBox="1"/>
          <p:nvPr/>
        </p:nvSpPr>
        <p:spPr>
          <a:xfrm>
            <a:off x="604576" y="690779"/>
            <a:ext cx="10982848" cy="5809347"/>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 Corinthians 12:7-10</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7 Because of the extraordinary greatness of the revelations, for this reason, to keep me from exalting myself, there was given to me a thorn in the flesh, a messenger of Satan to torment me—to keep me from exalting myself! 8 Concerning this I pleaded with the Lord three times that it might leave me. 9 And He has said to me, “My grace is sufficient for you, for power is perfected in weakness.” Most gladly, therefore, I will rather boast about my weaknesses, so that the power of Christ may dwell in me. 10 Therefore I delight in weaknesses, in insults, in distresses, in persecutions, in difficulties, in behalf of Christ; for when I am weak, then I am strong.</a:t>
            </a:r>
          </a:p>
        </p:txBody>
      </p:sp>
    </p:spTree>
    <p:extLst>
      <p:ext uri="{BB962C8B-B14F-4D97-AF65-F5344CB8AC3E}">
        <p14:creationId xmlns:p14="http://schemas.microsoft.com/office/powerpoint/2010/main" val="390791753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B51DD9-C621-1D97-4702-DCCF7B5519A4}"/>
              </a:ext>
            </a:extLst>
          </p:cNvPr>
          <p:cNvPicPr>
            <a:picLocks noChangeAspect="1"/>
          </p:cNvPicPr>
          <p:nvPr/>
        </p:nvPicPr>
        <p:blipFill>
          <a:blip r:embed="rId2"/>
          <a:stretch>
            <a:fillRect/>
          </a:stretch>
        </p:blipFill>
        <p:spPr>
          <a:xfrm>
            <a:off x="769854" y="1815329"/>
            <a:ext cx="2425521" cy="3015944"/>
          </a:xfrm>
          <a:prstGeom prst="rect">
            <a:avLst/>
          </a:prstGeom>
        </p:spPr>
      </p:pic>
      <p:pic>
        <p:nvPicPr>
          <p:cNvPr id="5" name="Picture 4">
            <a:extLst>
              <a:ext uri="{FF2B5EF4-FFF2-40B4-BE49-F238E27FC236}">
                <a16:creationId xmlns:a16="http://schemas.microsoft.com/office/drawing/2014/main" id="{5479866C-10AD-F57C-C4AD-62BA6F064B3E}"/>
              </a:ext>
            </a:extLst>
          </p:cNvPr>
          <p:cNvPicPr>
            <a:picLocks noChangeAspect="1"/>
          </p:cNvPicPr>
          <p:nvPr/>
        </p:nvPicPr>
        <p:blipFill>
          <a:blip r:embed="rId3"/>
          <a:stretch>
            <a:fillRect/>
          </a:stretch>
        </p:blipFill>
        <p:spPr>
          <a:xfrm>
            <a:off x="6734531" y="659897"/>
            <a:ext cx="3293725" cy="1973621"/>
          </a:xfrm>
          <a:prstGeom prst="rect">
            <a:avLst/>
          </a:prstGeom>
        </p:spPr>
      </p:pic>
      <p:pic>
        <p:nvPicPr>
          <p:cNvPr id="7" name="Picture 6">
            <a:extLst>
              <a:ext uri="{FF2B5EF4-FFF2-40B4-BE49-F238E27FC236}">
                <a16:creationId xmlns:a16="http://schemas.microsoft.com/office/drawing/2014/main" id="{1B45468D-DB95-029D-C997-A90E9951D5AB}"/>
              </a:ext>
            </a:extLst>
          </p:cNvPr>
          <p:cNvPicPr>
            <a:picLocks noChangeAspect="1"/>
          </p:cNvPicPr>
          <p:nvPr/>
        </p:nvPicPr>
        <p:blipFill>
          <a:blip r:embed="rId4"/>
          <a:stretch>
            <a:fillRect/>
          </a:stretch>
        </p:blipFill>
        <p:spPr>
          <a:xfrm>
            <a:off x="7622635" y="3764644"/>
            <a:ext cx="1991003" cy="1981477"/>
          </a:xfrm>
          <a:prstGeom prst="rect">
            <a:avLst/>
          </a:prstGeom>
        </p:spPr>
      </p:pic>
      <p:sp>
        <p:nvSpPr>
          <p:cNvPr id="8" name="Arrow: Right 7">
            <a:extLst>
              <a:ext uri="{FF2B5EF4-FFF2-40B4-BE49-F238E27FC236}">
                <a16:creationId xmlns:a16="http://schemas.microsoft.com/office/drawing/2014/main" id="{4B105641-5E1C-7F8C-7295-A0E09CC29515}"/>
              </a:ext>
            </a:extLst>
          </p:cNvPr>
          <p:cNvSpPr/>
          <p:nvPr/>
        </p:nvSpPr>
        <p:spPr>
          <a:xfrm rot="21058008">
            <a:off x="3835305" y="2009792"/>
            <a:ext cx="2419636" cy="683288"/>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quot;Not Allowed&quot; Symbol 8">
            <a:extLst>
              <a:ext uri="{FF2B5EF4-FFF2-40B4-BE49-F238E27FC236}">
                <a16:creationId xmlns:a16="http://schemas.microsoft.com/office/drawing/2014/main" id="{E7D36024-3BC8-03C4-F853-3A1A3DE72960}"/>
              </a:ext>
            </a:extLst>
          </p:cNvPr>
          <p:cNvSpPr/>
          <p:nvPr/>
        </p:nvSpPr>
        <p:spPr>
          <a:xfrm>
            <a:off x="4019341" y="1396721"/>
            <a:ext cx="1758461" cy="1868993"/>
          </a:xfrm>
          <a:prstGeom prst="noSmoking">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Arrow: Right 9">
            <a:extLst>
              <a:ext uri="{FF2B5EF4-FFF2-40B4-BE49-F238E27FC236}">
                <a16:creationId xmlns:a16="http://schemas.microsoft.com/office/drawing/2014/main" id="{177A0EFF-A5AA-CBE4-2A06-ECA264DEF395}"/>
              </a:ext>
            </a:extLst>
          </p:cNvPr>
          <p:cNvSpPr/>
          <p:nvPr/>
        </p:nvSpPr>
        <p:spPr>
          <a:xfrm rot="698609">
            <a:off x="3988172" y="4001780"/>
            <a:ext cx="2419636" cy="683288"/>
          </a:xfrm>
          <a:prstGeom prst="righ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980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7990C5-8987-0AE4-7A4F-30522E144959}"/>
              </a:ext>
            </a:extLst>
          </p:cNvPr>
          <p:cNvPicPr>
            <a:picLocks noChangeAspect="1"/>
          </p:cNvPicPr>
          <p:nvPr/>
        </p:nvPicPr>
        <p:blipFill>
          <a:blip r:embed="rId2"/>
          <a:stretch>
            <a:fillRect/>
          </a:stretch>
        </p:blipFill>
        <p:spPr>
          <a:xfrm>
            <a:off x="3379747" y="427055"/>
            <a:ext cx="5162016" cy="6003890"/>
          </a:xfrm>
          <a:prstGeom prst="rect">
            <a:avLst/>
          </a:prstGeom>
        </p:spPr>
      </p:pic>
    </p:spTree>
    <p:extLst>
      <p:ext uri="{BB962C8B-B14F-4D97-AF65-F5344CB8AC3E}">
        <p14:creationId xmlns:p14="http://schemas.microsoft.com/office/powerpoint/2010/main" val="25206598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F7F24F-EC26-784E-147F-A4747B8840F5}"/>
              </a:ext>
            </a:extLst>
          </p:cNvPr>
          <p:cNvSpPr txBox="1"/>
          <p:nvPr/>
        </p:nvSpPr>
        <p:spPr>
          <a:xfrm>
            <a:off x="474784" y="2409433"/>
            <a:ext cx="6094324" cy="532903"/>
          </a:xfrm>
          <a:prstGeom prst="rect">
            <a:avLst/>
          </a:prstGeom>
          <a:noFill/>
        </p:spPr>
        <p:txBody>
          <a:bodyPr wrap="square">
            <a:spAutoFit/>
          </a:bodyPr>
          <a:lstStyle/>
          <a:p>
            <a:pPr>
              <a:lnSpc>
                <a:spcPct val="107000"/>
              </a:lnSpc>
              <a:spcBef>
                <a:spcPts val="200"/>
              </a:spcBef>
            </a:pPr>
            <a:r>
              <a:rPr lang="en-US" sz="2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1) All suffering is a consequence of our sin</a:t>
            </a:r>
          </a:p>
        </p:txBody>
      </p:sp>
      <p:sp>
        <p:nvSpPr>
          <p:cNvPr id="2" name="TextBox 1">
            <a:extLst>
              <a:ext uri="{FF2B5EF4-FFF2-40B4-BE49-F238E27FC236}">
                <a16:creationId xmlns:a16="http://schemas.microsoft.com/office/drawing/2014/main" id="{C60DB536-30C5-B397-014B-99B8BED758AF}"/>
              </a:ext>
            </a:extLst>
          </p:cNvPr>
          <p:cNvSpPr txBox="1"/>
          <p:nvPr/>
        </p:nvSpPr>
        <p:spPr>
          <a:xfrm>
            <a:off x="474783" y="3345605"/>
            <a:ext cx="11060723" cy="993926"/>
          </a:xfrm>
          <a:prstGeom prst="rect">
            <a:avLst/>
          </a:prstGeom>
          <a:noFill/>
        </p:spPr>
        <p:txBody>
          <a:bodyPr wrap="square">
            <a:spAutoFit/>
          </a:bodyPr>
          <a:lstStyle/>
          <a:p>
            <a:pPr>
              <a:lnSpc>
                <a:spcPct val="107000"/>
              </a:lnSpc>
              <a:spcBef>
                <a:spcPts val="200"/>
              </a:spcBef>
            </a:pPr>
            <a:r>
              <a:rPr lang="en-US" sz="2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2) Suffering is ultimately a good thing because so much benefit can come out of it if we just allow that to happen</a:t>
            </a:r>
          </a:p>
        </p:txBody>
      </p:sp>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Wrong thinking about suffering</a:t>
            </a:r>
          </a:p>
        </p:txBody>
      </p:sp>
      <p:sp>
        <p:nvSpPr>
          <p:cNvPr id="6" name="TextBox 5">
            <a:extLst>
              <a:ext uri="{FF2B5EF4-FFF2-40B4-BE49-F238E27FC236}">
                <a16:creationId xmlns:a16="http://schemas.microsoft.com/office/drawing/2014/main" id="{BD8D84A5-91C5-D06B-DCB1-FCEA0DB6616D}"/>
              </a:ext>
            </a:extLst>
          </p:cNvPr>
          <p:cNvSpPr txBox="1"/>
          <p:nvPr/>
        </p:nvSpPr>
        <p:spPr>
          <a:xfrm>
            <a:off x="474783" y="148294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Wrong thinking by Christians</a:t>
            </a:r>
          </a:p>
        </p:txBody>
      </p:sp>
    </p:spTree>
    <p:extLst>
      <p:ext uri="{BB962C8B-B14F-4D97-AF65-F5344CB8AC3E}">
        <p14:creationId xmlns:p14="http://schemas.microsoft.com/office/powerpoint/2010/main" val="13828765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27BBA2-2E92-CDFF-EAD4-E87B6286878C}"/>
              </a:ext>
            </a:extLst>
          </p:cNvPr>
          <p:cNvPicPr>
            <a:picLocks noChangeAspect="1"/>
          </p:cNvPicPr>
          <p:nvPr/>
        </p:nvPicPr>
        <p:blipFill>
          <a:blip r:embed="rId2"/>
          <a:stretch>
            <a:fillRect/>
          </a:stretch>
        </p:blipFill>
        <p:spPr>
          <a:xfrm>
            <a:off x="3390522" y="518706"/>
            <a:ext cx="5410955" cy="5820587"/>
          </a:xfrm>
          <a:prstGeom prst="rect">
            <a:avLst/>
          </a:prstGeom>
        </p:spPr>
      </p:pic>
      <p:sp>
        <p:nvSpPr>
          <p:cNvPr id="4" name="TextBox 3">
            <a:extLst>
              <a:ext uri="{FF2B5EF4-FFF2-40B4-BE49-F238E27FC236}">
                <a16:creationId xmlns:a16="http://schemas.microsoft.com/office/drawing/2014/main" id="{D1126C67-7F27-5399-253A-8EA9BF6B6943}"/>
              </a:ext>
            </a:extLst>
          </p:cNvPr>
          <p:cNvSpPr txBox="1"/>
          <p:nvPr/>
        </p:nvSpPr>
        <p:spPr>
          <a:xfrm rot="19216715">
            <a:off x="3547068" y="1256044"/>
            <a:ext cx="2069961" cy="769441"/>
          </a:xfrm>
          <a:prstGeom prst="rect">
            <a:avLst/>
          </a:prstGeom>
          <a:noFill/>
        </p:spPr>
        <p:txBody>
          <a:bodyPr wrap="square" rtlCol="0">
            <a:spAutoFit/>
          </a:bodyPr>
          <a:lstStyle/>
          <a:p>
            <a:r>
              <a:rPr lang="en-US" sz="4400" dirty="0"/>
              <a:t>SUFFER</a:t>
            </a:r>
          </a:p>
        </p:txBody>
      </p:sp>
      <p:sp>
        <p:nvSpPr>
          <p:cNvPr id="5" name="TextBox 4">
            <a:extLst>
              <a:ext uri="{FF2B5EF4-FFF2-40B4-BE49-F238E27FC236}">
                <a16:creationId xmlns:a16="http://schemas.microsoft.com/office/drawing/2014/main" id="{86248E9A-E351-2FED-D8DA-3AB8366C143B}"/>
              </a:ext>
            </a:extLst>
          </p:cNvPr>
          <p:cNvSpPr txBox="1"/>
          <p:nvPr/>
        </p:nvSpPr>
        <p:spPr>
          <a:xfrm rot="3595262">
            <a:off x="7383683" y="1925384"/>
            <a:ext cx="1101358" cy="769441"/>
          </a:xfrm>
          <a:prstGeom prst="rect">
            <a:avLst/>
          </a:prstGeom>
          <a:noFill/>
        </p:spPr>
        <p:txBody>
          <a:bodyPr wrap="square" rtlCol="0">
            <a:spAutoFit/>
          </a:bodyPr>
          <a:lstStyle/>
          <a:p>
            <a:r>
              <a:rPr lang="en-US" sz="4400" dirty="0"/>
              <a:t>ING</a:t>
            </a:r>
          </a:p>
        </p:txBody>
      </p:sp>
    </p:spTree>
    <p:extLst>
      <p:ext uri="{BB962C8B-B14F-4D97-AF65-F5344CB8AC3E}">
        <p14:creationId xmlns:p14="http://schemas.microsoft.com/office/powerpoint/2010/main" val="27404741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58F75F-34FF-BC9D-6B7C-B26043146120}"/>
              </a:ext>
            </a:extLst>
          </p:cNvPr>
          <p:cNvSpPr txBox="1"/>
          <p:nvPr/>
        </p:nvSpPr>
        <p:spPr>
          <a:xfrm>
            <a:off x="594134" y="1453301"/>
            <a:ext cx="9897036" cy="523220"/>
          </a:xfrm>
          <a:prstGeom prst="rect">
            <a:avLst/>
          </a:prstGeom>
          <a:noFill/>
        </p:spPr>
        <p:txBody>
          <a:bodyPr wrap="square">
            <a:spAutoFit/>
          </a:bodyPr>
          <a:lstStyle/>
          <a:p>
            <a:r>
              <a:rPr lang="en-US" sz="2800" dirty="0">
                <a:latin typeface="Calibri" panose="020F0502020204030204" pitchFamily="34" charset="0"/>
                <a:ea typeface="Calibri" panose="020F0502020204030204" pitchFamily="34" charset="0"/>
                <a:cs typeface="Times New Roman" panose="02020603050405020304" pitchFamily="18" charset="0"/>
              </a:rPr>
              <a:t>a</a:t>
            </a:r>
            <a:r>
              <a:rPr lang="en-US" sz="2800" dirty="0">
                <a:effectLst/>
                <a:latin typeface="Calibri" panose="020F0502020204030204" pitchFamily="34" charset="0"/>
                <a:ea typeface="Calibri" panose="020F0502020204030204" pitchFamily="34" charset="0"/>
                <a:cs typeface="Times New Roman" panose="02020603050405020304" pitchFamily="18" charset="0"/>
              </a:rPr>
              <a:t>) This leads to a response of “Just look on the bright side…” </a:t>
            </a:r>
            <a:endParaRPr lang="en-US" sz="2800" dirty="0"/>
          </a:p>
        </p:txBody>
      </p:sp>
      <p:sp>
        <p:nvSpPr>
          <p:cNvPr id="5" name="TextBox 4">
            <a:extLst>
              <a:ext uri="{FF2B5EF4-FFF2-40B4-BE49-F238E27FC236}">
                <a16:creationId xmlns:a16="http://schemas.microsoft.com/office/drawing/2014/main" id="{3FC54A80-CBCF-06AC-35FF-BA077CD4CBCD}"/>
              </a:ext>
            </a:extLst>
          </p:cNvPr>
          <p:cNvSpPr txBox="1"/>
          <p:nvPr/>
        </p:nvSpPr>
        <p:spPr>
          <a:xfrm>
            <a:off x="594134" y="2436309"/>
            <a:ext cx="10058400" cy="532903"/>
          </a:xfrm>
          <a:prstGeom prst="rect">
            <a:avLst/>
          </a:prstGeom>
          <a:noFill/>
        </p:spPr>
        <p:txBody>
          <a:bodyPr wrap="square">
            <a:spAutoFit/>
          </a:bodyPr>
          <a:lstStyle/>
          <a:p>
            <a:pPr marR="0" lvl="0">
              <a:lnSpc>
                <a:spcPct val="107000"/>
              </a:lnSpc>
              <a:spcBef>
                <a:spcPts val="0"/>
              </a:spcBef>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b</a:t>
            </a:r>
            <a:r>
              <a:rPr lang="en-US" sz="2800" dirty="0">
                <a:effectLst/>
                <a:latin typeface="Calibri" panose="020F0502020204030204" pitchFamily="34" charset="0"/>
                <a:ea typeface="Calibri" panose="020F0502020204030204" pitchFamily="34" charset="0"/>
                <a:cs typeface="Times New Roman" panose="02020603050405020304" pitchFamily="18" charset="0"/>
              </a:rPr>
              <a:t>) We take the man born blind and apply it to all suffering. </a:t>
            </a:r>
          </a:p>
        </p:txBody>
      </p:sp>
      <p:sp>
        <p:nvSpPr>
          <p:cNvPr id="7" name="TextBox 6">
            <a:extLst>
              <a:ext uri="{FF2B5EF4-FFF2-40B4-BE49-F238E27FC236}">
                <a16:creationId xmlns:a16="http://schemas.microsoft.com/office/drawing/2014/main" id="{57B8C9E6-B6FB-A038-5650-E33AF4CF69E2}"/>
              </a:ext>
            </a:extLst>
          </p:cNvPr>
          <p:cNvSpPr txBox="1"/>
          <p:nvPr/>
        </p:nvSpPr>
        <p:spPr>
          <a:xfrm>
            <a:off x="486556" y="3429000"/>
            <a:ext cx="10775577" cy="2479590"/>
          </a:xfrm>
          <a:prstGeom prst="rect">
            <a:avLst/>
          </a:prstGeom>
          <a:noFill/>
        </p:spPr>
        <p:txBody>
          <a:bodyPr wrap="square">
            <a:spAutoFit/>
          </a:bodyPr>
          <a:lstStyle/>
          <a:p>
            <a:pPr marL="22860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9:2-3</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 And His disciples asked Him, “Rabbi, who sinned, this man or his parents, that he would be born blind?” 3 Jesus answered, “It was neither that this man sinned, nor his parents; but it was so that the works of God might be displayed in him.</a:t>
            </a:r>
          </a:p>
        </p:txBody>
      </p:sp>
      <p:sp>
        <p:nvSpPr>
          <p:cNvPr id="4" name="TextBox 3">
            <a:extLst>
              <a:ext uri="{FF2B5EF4-FFF2-40B4-BE49-F238E27FC236}">
                <a16:creationId xmlns:a16="http://schemas.microsoft.com/office/drawing/2014/main" id="{82A58FD7-83AF-B8CB-2B0E-37E10422A666}"/>
              </a:ext>
            </a:extLst>
          </p:cNvPr>
          <p:cNvSpPr txBox="1"/>
          <p:nvPr/>
        </p:nvSpPr>
        <p:spPr>
          <a:xfrm>
            <a:off x="654423" y="295384"/>
            <a:ext cx="10860987" cy="993926"/>
          </a:xfrm>
          <a:prstGeom prst="rect">
            <a:avLst/>
          </a:prstGeom>
          <a:noFill/>
        </p:spPr>
        <p:txBody>
          <a:bodyPr wrap="square">
            <a:spAutoFit/>
          </a:bodyPr>
          <a:lstStyle/>
          <a:p>
            <a:pPr>
              <a:lnSpc>
                <a:spcPct val="107000"/>
              </a:lnSpc>
              <a:spcBef>
                <a:spcPts val="200"/>
              </a:spcBef>
            </a:pPr>
            <a:r>
              <a:rPr lang="en-US" sz="2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2) Suffering is ultimately a good thing because so much benefit can come out of it if we just allow that to happen</a:t>
            </a:r>
          </a:p>
        </p:txBody>
      </p:sp>
    </p:spTree>
    <p:extLst>
      <p:ext uri="{BB962C8B-B14F-4D97-AF65-F5344CB8AC3E}">
        <p14:creationId xmlns:p14="http://schemas.microsoft.com/office/powerpoint/2010/main" val="3861763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58F75F-34FF-BC9D-6B7C-B26043146120}"/>
              </a:ext>
            </a:extLst>
          </p:cNvPr>
          <p:cNvSpPr txBox="1"/>
          <p:nvPr/>
        </p:nvSpPr>
        <p:spPr>
          <a:xfrm>
            <a:off x="584086" y="1811360"/>
            <a:ext cx="9897036" cy="523220"/>
          </a:xfrm>
          <a:prstGeom prst="rect">
            <a:avLst/>
          </a:prstGeom>
          <a:noFill/>
        </p:spPr>
        <p:txBody>
          <a:bodyPr wrap="square">
            <a:spAutoFit/>
          </a:bodyPr>
          <a:lstStyle/>
          <a:p>
            <a:r>
              <a:rPr lang="en-US" sz="2800" dirty="0">
                <a:latin typeface="Calibri" panose="020F0502020204030204" pitchFamily="34" charset="0"/>
                <a:ea typeface="Calibri" panose="020F0502020204030204" pitchFamily="34" charset="0"/>
                <a:cs typeface="Times New Roman" panose="02020603050405020304" pitchFamily="18" charset="0"/>
              </a:rPr>
              <a:t>a</a:t>
            </a:r>
            <a:r>
              <a:rPr lang="en-US" sz="2800" dirty="0">
                <a:effectLst/>
                <a:latin typeface="Calibri" panose="020F0502020204030204" pitchFamily="34" charset="0"/>
                <a:ea typeface="Calibri" panose="020F0502020204030204" pitchFamily="34" charset="0"/>
                <a:cs typeface="Times New Roman" panose="02020603050405020304" pitchFamily="18" charset="0"/>
              </a:rPr>
              <a:t>) This leads to a response of “Just look on the bright side…” </a:t>
            </a:r>
            <a:endParaRPr lang="en-US" sz="2800" dirty="0"/>
          </a:p>
        </p:txBody>
      </p:sp>
      <p:sp>
        <p:nvSpPr>
          <p:cNvPr id="5" name="TextBox 4">
            <a:extLst>
              <a:ext uri="{FF2B5EF4-FFF2-40B4-BE49-F238E27FC236}">
                <a16:creationId xmlns:a16="http://schemas.microsoft.com/office/drawing/2014/main" id="{3FC54A80-CBCF-06AC-35FF-BA077CD4CBCD}"/>
              </a:ext>
            </a:extLst>
          </p:cNvPr>
          <p:cNvSpPr txBox="1"/>
          <p:nvPr/>
        </p:nvSpPr>
        <p:spPr>
          <a:xfrm>
            <a:off x="584086" y="2794368"/>
            <a:ext cx="10058400" cy="532903"/>
          </a:xfrm>
          <a:prstGeom prst="rect">
            <a:avLst/>
          </a:prstGeom>
          <a:noFill/>
        </p:spPr>
        <p:txBody>
          <a:bodyPr wrap="square">
            <a:spAutoFit/>
          </a:bodyPr>
          <a:lstStyle/>
          <a:p>
            <a:pPr marR="0" lvl="0">
              <a:lnSpc>
                <a:spcPct val="107000"/>
              </a:lnSpc>
              <a:spcBef>
                <a:spcPts val="0"/>
              </a:spcBef>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b</a:t>
            </a:r>
            <a:r>
              <a:rPr lang="en-US" sz="2800" dirty="0">
                <a:effectLst/>
                <a:latin typeface="Calibri" panose="020F0502020204030204" pitchFamily="34" charset="0"/>
                <a:ea typeface="Calibri" panose="020F0502020204030204" pitchFamily="34" charset="0"/>
                <a:cs typeface="Times New Roman" panose="02020603050405020304" pitchFamily="18" charset="0"/>
              </a:rPr>
              <a:t>) We take the man born blind and apply it to all suffering. </a:t>
            </a:r>
          </a:p>
        </p:txBody>
      </p:sp>
      <p:sp>
        <p:nvSpPr>
          <p:cNvPr id="4" name="TextBox 3">
            <a:extLst>
              <a:ext uri="{FF2B5EF4-FFF2-40B4-BE49-F238E27FC236}">
                <a16:creationId xmlns:a16="http://schemas.microsoft.com/office/drawing/2014/main" id="{0A981A87-1CAA-B349-C843-EC11A6CB6330}"/>
              </a:ext>
            </a:extLst>
          </p:cNvPr>
          <p:cNvSpPr txBox="1"/>
          <p:nvPr/>
        </p:nvSpPr>
        <p:spPr>
          <a:xfrm>
            <a:off x="584086" y="3787059"/>
            <a:ext cx="10058400" cy="532903"/>
          </a:xfrm>
          <a:prstGeom prst="rect">
            <a:avLst/>
          </a:prstGeom>
          <a:noFill/>
        </p:spPr>
        <p:txBody>
          <a:bodyPr wrap="square">
            <a:spAutoFit/>
          </a:bodyPr>
          <a:lstStyle/>
          <a:p>
            <a:pPr marR="0" lvl="0">
              <a:lnSpc>
                <a:spcPct val="107000"/>
              </a:lnSpc>
              <a:spcBef>
                <a:spcPts val="0"/>
              </a:spcBef>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c</a:t>
            </a:r>
            <a:r>
              <a:rPr lang="en-US" sz="2800" dirty="0">
                <a:effectLst/>
                <a:latin typeface="Calibri" panose="020F0502020204030204" pitchFamily="34" charset="0"/>
                <a:ea typeface="Calibri" panose="020F0502020204030204" pitchFamily="34" charset="0"/>
                <a:cs typeface="Times New Roman" panose="02020603050405020304" pitchFamily="18" charset="0"/>
              </a:rPr>
              <a:t>) This forbids people from expressing their true, legitimate feelings. </a:t>
            </a:r>
          </a:p>
        </p:txBody>
      </p:sp>
      <p:sp>
        <p:nvSpPr>
          <p:cNvPr id="6" name="TextBox 5">
            <a:extLst>
              <a:ext uri="{FF2B5EF4-FFF2-40B4-BE49-F238E27FC236}">
                <a16:creationId xmlns:a16="http://schemas.microsoft.com/office/drawing/2014/main" id="{1B5E9891-147C-F66F-EF37-6C5DC4141773}"/>
              </a:ext>
            </a:extLst>
          </p:cNvPr>
          <p:cNvSpPr txBox="1"/>
          <p:nvPr/>
        </p:nvSpPr>
        <p:spPr>
          <a:xfrm>
            <a:off x="584086" y="452838"/>
            <a:ext cx="10951422" cy="993926"/>
          </a:xfrm>
          <a:prstGeom prst="rect">
            <a:avLst/>
          </a:prstGeom>
          <a:noFill/>
        </p:spPr>
        <p:txBody>
          <a:bodyPr wrap="square">
            <a:spAutoFit/>
          </a:bodyPr>
          <a:lstStyle/>
          <a:p>
            <a:pPr>
              <a:lnSpc>
                <a:spcPct val="107000"/>
              </a:lnSpc>
              <a:spcBef>
                <a:spcPts val="200"/>
              </a:spcBef>
            </a:pPr>
            <a:r>
              <a:rPr lang="en-US" sz="2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2) Suffering is ultimately a good thing because so much benefit can come out of it if we just allow that to happen</a:t>
            </a:r>
          </a:p>
        </p:txBody>
      </p:sp>
    </p:spTree>
    <p:extLst>
      <p:ext uri="{BB962C8B-B14F-4D97-AF65-F5344CB8AC3E}">
        <p14:creationId xmlns:p14="http://schemas.microsoft.com/office/powerpoint/2010/main" val="377338681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8DDF28-8770-7677-D29A-0DFCD9D0318C}"/>
              </a:ext>
            </a:extLst>
          </p:cNvPr>
          <p:cNvPicPr>
            <a:picLocks noChangeAspect="1"/>
          </p:cNvPicPr>
          <p:nvPr/>
        </p:nvPicPr>
        <p:blipFill>
          <a:blip r:embed="rId2"/>
          <a:stretch>
            <a:fillRect/>
          </a:stretch>
        </p:blipFill>
        <p:spPr>
          <a:xfrm>
            <a:off x="1186873" y="1000041"/>
            <a:ext cx="2730523" cy="2110712"/>
          </a:xfrm>
          <a:prstGeom prst="rect">
            <a:avLst/>
          </a:prstGeom>
        </p:spPr>
      </p:pic>
      <p:pic>
        <p:nvPicPr>
          <p:cNvPr id="5" name="Picture 4">
            <a:extLst>
              <a:ext uri="{FF2B5EF4-FFF2-40B4-BE49-F238E27FC236}">
                <a16:creationId xmlns:a16="http://schemas.microsoft.com/office/drawing/2014/main" id="{20839226-007B-B64A-7E58-2C3CFD513C23}"/>
              </a:ext>
            </a:extLst>
          </p:cNvPr>
          <p:cNvPicPr>
            <a:picLocks noChangeAspect="1"/>
          </p:cNvPicPr>
          <p:nvPr/>
        </p:nvPicPr>
        <p:blipFill>
          <a:blip r:embed="rId3"/>
          <a:stretch>
            <a:fillRect/>
          </a:stretch>
        </p:blipFill>
        <p:spPr>
          <a:xfrm>
            <a:off x="7128788" y="417336"/>
            <a:ext cx="2553093" cy="2794805"/>
          </a:xfrm>
          <a:prstGeom prst="rect">
            <a:avLst/>
          </a:prstGeom>
        </p:spPr>
      </p:pic>
      <p:sp>
        <p:nvSpPr>
          <p:cNvPr id="6" name="Arrow: Right 5">
            <a:extLst>
              <a:ext uri="{FF2B5EF4-FFF2-40B4-BE49-F238E27FC236}">
                <a16:creationId xmlns:a16="http://schemas.microsoft.com/office/drawing/2014/main" id="{7A6D69EE-EC8A-034A-3D4F-E788949060E9}"/>
              </a:ext>
            </a:extLst>
          </p:cNvPr>
          <p:cNvSpPr/>
          <p:nvPr/>
        </p:nvSpPr>
        <p:spPr>
          <a:xfrm>
            <a:off x="4921624" y="1694329"/>
            <a:ext cx="1497105" cy="79785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B63E0AA-91ED-56C9-A101-2825BD0E15D4}"/>
              </a:ext>
            </a:extLst>
          </p:cNvPr>
          <p:cNvPicPr>
            <a:picLocks noChangeAspect="1"/>
          </p:cNvPicPr>
          <p:nvPr/>
        </p:nvPicPr>
        <p:blipFill>
          <a:blip r:embed="rId4"/>
          <a:stretch>
            <a:fillRect/>
          </a:stretch>
        </p:blipFill>
        <p:spPr>
          <a:xfrm>
            <a:off x="1186873" y="3911022"/>
            <a:ext cx="2799683" cy="2278631"/>
          </a:xfrm>
          <a:prstGeom prst="rect">
            <a:avLst/>
          </a:prstGeom>
        </p:spPr>
      </p:pic>
      <p:pic>
        <p:nvPicPr>
          <p:cNvPr id="10" name="Picture 9">
            <a:extLst>
              <a:ext uri="{FF2B5EF4-FFF2-40B4-BE49-F238E27FC236}">
                <a16:creationId xmlns:a16="http://schemas.microsoft.com/office/drawing/2014/main" id="{917B64E7-B558-FD47-60B5-523818861A56}"/>
              </a:ext>
            </a:extLst>
          </p:cNvPr>
          <p:cNvPicPr>
            <a:picLocks noChangeAspect="1"/>
          </p:cNvPicPr>
          <p:nvPr/>
        </p:nvPicPr>
        <p:blipFill>
          <a:blip r:embed="rId5"/>
          <a:stretch>
            <a:fillRect/>
          </a:stretch>
        </p:blipFill>
        <p:spPr>
          <a:xfrm>
            <a:off x="7952328" y="3663791"/>
            <a:ext cx="1597293" cy="2615301"/>
          </a:xfrm>
          <a:prstGeom prst="rect">
            <a:avLst/>
          </a:prstGeom>
        </p:spPr>
      </p:pic>
      <p:sp>
        <p:nvSpPr>
          <p:cNvPr id="11" name="Arrow: Right 10">
            <a:extLst>
              <a:ext uri="{FF2B5EF4-FFF2-40B4-BE49-F238E27FC236}">
                <a16:creationId xmlns:a16="http://schemas.microsoft.com/office/drawing/2014/main" id="{5323BF02-167F-4616-E1E3-AF1578CEE116}"/>
              </a:ext>
            </a:extLst>
          </p:cNvPr>
          <p:cNvSpPr/>
          <p:nvPr/>
        </p:nvSpPr>
        <p:spPr>
          <a:xfrm>
            <a:off x="5038166" y="4365813"/>
            <a:ext cx="1497105" cy="79785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CCF85BB-1A7B-BEC1-402D-DCFD849CF8C9}"/>
              </a:ext>
            </a:extLst>
          </p:cNvPr>
          <p:cNvSpPr txBox="1"/>
          <p:nvPr/>
        </p:nvSpPr>
        <p:spPr>
          <a:xfrm>
            <a:off x="4921624" y="592852"/>
            <a:ext cx="1463710" cy="584775"/>
          </a:xfrm>
          <a:prstGeom prst="rect">
            <a:avLst/>
          </a:prstGeom>
          <a:noFill/>
        </p:spPr>
        <p:txBody>
          <a:bodyPr wrap="square" rtlCol="0">
            <a:spAutoFit/>
          </a:bodyPr>
          <a:lstStyle/>
          <a:p>
            <a:r>
              <a:rPr lang="en-US" sz="3200" dirty="0"/>
              <a:t>Instead</a:t>
            </a:r>
          </a:p>
        </p:txBody>
      </p:sp>
    </p:spTree>
    <p:extLst>
      <p:ext uri="{BB962C8B-B14F-4D97-AF65-F5344CB8AC3E}">
        <p14:creationId xmlns:p14="http://schemas.microsoft.com/office/powerpoint/2010/main" val="604737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B42004-301E-93D6-AAD7-E2452C9BE649}"/>
              </a:ext>
            </a:extLst>
          </p:cNvPr>
          <p:cNvSpPr txBox="1"/>
          <p:nvPr/>
        </p:nvSpPr>
        <p:spPr>
          <a:xfrm>
            <a:off x="286871" y="1010677"/>
            <a:ext cx="11465858" cy="4836645"/>
          </a:xfrm>
          <a:prstGeom prst="rect">
            <a:avLst/>
          </a:prstGeom>
          <a:noFill/>
        </p:spPr>
        <p:txBody>
          <a:bodyPr wrap="square">
            <a:spAutoFit/>
          </a:bodyPr>
          <a:lstStyle/>
          <a:p>
            <a:pPr marL="45720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130:1</a:t>
            </a:r>
            <a:r>
              <a:rPr lang="en-US" sz="2800" dirty="0">
                <a:effectLst/>
                <a:latin typeface="Calibri" panose="020F0502020204030204" pitchFamily="34" charset="0"/>
                <a:ea typeface="Calibri" panose="020F0502020204030204" pitchFamily="34" charset="0"/>
                <a:cs typeface="Times New Roman" panose="02020603050405020304" pitchFamily="18" charset="0"/>
              </a:rPr>
              <a:t>, “Out of the depths I have cried to You, Lord.”</a:t>
            </a:r>
          </a:p>
          <a:p>
            <a:pPr marL="45720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6:3</a:t>
            </a:r>
            <a:r>
              <a:rPr lang="en-US" sz="2800" dirty="0">
                <a:effectLst/>
                <a:latin typeface="Calibri" panose="020F0502020204030204" pitchFamily="34" charset="0"/>
                <a:ea typeface="Calibri" panose="020F0502020204030204" pitchFamily="34" charset="0"/>
                <a:cs typeface="Times New Roman" panose="02020603050405020304" pitchFamily="18" charset="0"/>
              </a:rPr>
              <a:t>, “And my soul is greatly horrified; but You, Lord—how long?”</a:t>
            </a:r>
          </a:p>
          <a:p>
            <a:pPr marL="45720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38:6</a:t>
            </a:r>
            <a:r>
              <a:rPr lang="en-US" sz="2800" dirty="0">
                <a:effectLst/>
                <a:latin typeface="Calibri" panose="020F0502020204030204" pitchFamily="34" charset="0"/>
                <a:ea typeface="Calibri" panose="020F0502020204030204" pitchFamily="34" charset="0"/>
                <a:cs typeface="Times New Roman" panose="02020603050405020304" pitchFamily="18" charset="0"/>
              </a:rPr>
              <a:t>, “I am bent over and greatly bowed down; I go in mourning all day long.”</a:t>
            </a:r>
          </a:p>
          <a:p>
            <a:pPr marL="45720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13:2</a:t>
            </a:r>
            <a:r>
              <a:rPr lang="en-US" sz="2800" dirty="0">
                <a:effectLst/>
                <a:latin typeface="Calibri" panose="020F0502020204030204" pitchFamily="34" charset="0"/>
                <a:ea typeface="Calibri" panose="020F0502020204030204" pitchFamily="34" charset="0"/>
                <a:cs typeface="Times New Roman" panose="02020603050405020304" pitchFamily="18" charset="0"/>
              </a:rPr>
              <a:t>, “How long am I to feel anxious in my soul, with grief in my heart all the day?”</a:t>
            </a:r>
          </a:p>
        </p:txBody>
      </p:sp>
    </p:spTree>
    <p:extLst>
      <p:ext uri="{BB962C8B-B14F-4D97-AF65-F5344CB8AC3E}">
        <p14:creationId xmlns:p14="http://schemas.microsoft.com/office/powerpoint/2010/main" val="40932491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8E2D07-96A5-12E4-ABB2-BADC9C92A8E4}"/>
              </a:ext>
            </a:extLst>
          </p:cNvPr>
          <p:cNvSpPr txBox="1"/>
          <p:nvPr/>
        </p:nvSpPr>
        <p:spPr>
          <a:xfrm>
            <a:off x="1045029" y="298583"/>
            <a:ext cx="10369899" cy="6424900"/>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Jesus: </a:t>
            </a:r>
          </a:p>
          <a:p>
            <a:pPr marL="0" marR="0" indent="45720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In the Garden of Gethsemane Jesus said, “My soul is deeply grieved…” - Matthew 26:38 </a:t>
            </a:r>
          </a:p>
          <a:p>
            <a:pPr marL="0" marR="0" indent="45720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Holy Spirit: </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“Do not grieve the Holy Spirit of God, by whom you were sealed for the day of redemption.” - Ephesians 4:30</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“But they rebelled and grieved His Holy Spirit” – Isaiah 63:10</a:t>
            </a:r>
          </a:p>
          <a:p>
            <a:pPr marL="45720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God the Father: </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“So the Lord was sorry that He had made mankind on the earth, and He was grieved in His heart.” – Genesis 6:6</a:t>
            </a:r>
          </a:p>
        </p:txBody>
      </p:sp>
    </p:spTree>
    <p:extLst>
      <p:ext uri="{BB962C8B-B14F-4D97-AF65-F5344CB8AC3E}">
        <p14:creationId xmlns:p14="http://schemas.microsoft.com/office/powerpoint/2010/main" val="94756116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D43078-AFD3-EC48-1568-ACE3A5E560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7006" y="1105319"/>
            <a:ext cx="8337987" cy="4365318"/>
          </a:xfrm>
          <a:prstGeom prst="rect">
            <a:avLst/>
          </a:prstGeom>
        </p:spPr>
      </p:pic>
    </p:spTree>
    <p:extLst>
      <p:ext uri="{BB962C8B-B14F-4D97-AF65-F5344CB8AC3E}">
        <p14:creationId xmlns:p14="http://schemas.microsoft.com/office/powerpoint/2010/main" val="266921305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D9C67DE-FB14-0881-69E0-1D8C2C4B6B0C}"/>
              </a:ext>
            </a:extLst>
          </p:cNvPr>
          <p:cNvSpPr txBox="1"/>
          <p:nvPr/>
        </p:nvSpPr>
        <p:spPr>
          <a:xfrm>
            <a:off x="1446963" y="1692818"/>
            <a:ext cx="9545934" cy="2582182"/>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Romans 8:28</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27432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we know that God causes all things to work together for good to those who love God, to those who are called according to His purpose.</a:t>
            </a:r>
          </a:p>
        </p:txBody>
      </p:sp>
    </p:spTree>
    <p:extLst>
      <p:ext uri="{BB962C8B-B14F-4D97-AF65-F5344CB8AC3E}">
        <p14:creationId xmlns:p14="http://schemas.microsoft.com/office/powerpoint/2010/main" val="320814979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58F75F-34FF-BC9D-6B7C-B26043146120}"/>
              </a:ext>
            </a:extLst>
          </p:cNvPr>
          <p:cNvSpPr txBox="1"/>
          <p:nvPr/>
        </p:nvSpPr>
        <p:spPr>
          <a:xfrm>
            <a:off x="614231" y="1600345"/>
            <a:ext cx="9897036" cy="523220"/>
          </a:xfrm>
          <a:prstGeom prst="rect">
            <a:avLst/>
          </a:prstGeom>
          <a:noFill/>
        </p:spPr>
        <p:txBody>
          <a:bodyPr wrap="square">
            <a:spAutoFit/>
          </a:bodyPr>
          <a:lstStyle/>
          <a:p>
            <a:r>
              <a:rPr lang="en-US" sz="2800" dirty="0">
                <a:latin typeface="Calibri" panose="020F0502020204030204" pitchFamily="34" charset="0"/>
                <a:ea typeface="Calibri" panose="020F0502020204030204" pitchFamily="34" charset="0"/>
                <a:cs typeface="Times New Roman" panose="02020603050405020304" pitchFamily="18" charset="0"/>
              </a:rPr>
              <a:t>a</a:t>
            </a:r>
            <a:r>
              <a:rPr lang="en-US" sz="2800" dirty="0">
                <a:effectLst/>
                <a:latin typeface="Calibri" panose="020F0502020204030204" pitchFamily="34" charset="0"/>
                <a:ea typeface="Calibri" panose="020F0502020204030204" pitchFamily="34" charset="0"/>
                <a:cs typeface="Times New Roman" panose="02020603050405020304" pitchFamily="18" charset="0"/>
              </a:rPr>
              <a:t>) This leads to a response of “Just look on the bright side…” </a:t>
            </a:r>
            <a:endParaRPr lang="en-US" sz="2800" dirty="0"/>
          </a:p>
        </p:txBody>
      </p:sp>
      <p:sp>
        <p:nvSpPr>
          <p:cNvPr id="5" name="TextBox 4">
            <a:extLst>
              <a:ext uri="{FF2B5EF4-FFF2-40B4-BE49-F238E27FC236}">
                <a16:creationId xmlns:a16="http://schemas.microsoft.com/office/drawing/2014/main" id="{3FC54A80-CBCF-06AC-35FF-BA077CD4CBCD}"/>
              </a:ext>
            </a:extLst>
          </p:cNvPr>
          <p:cNvSpPr txBox="1"/>
          <p:nvPr/>
        </p:nvSpPr>
        <p:spPr>
          <a:xfrm>
            <a:off x="614231" y="2583353"/>
            <a:ext cx="10058400" cy="532903"/>
          </a:xfrm>
          <a:prstGeom prst="rect">
            <a:avLst/>
          </a:prstGeom>
          <a:noFill/>
        </p:spPr>
        <p:txBody>
          <a:bodyPr wrap="square">
            <a:spAutoFit/>
          </a:bodyPr>
          <a:lstStyle/>
          <a:p>
            <a:pPr marR="0" lvl="0">
              <a:lnSpc>
                <a:spcPct val="107000"/>
              </a:lnSpc>
              <a:spcBef>
                <a:spcPts val="0"/>
              </a:spcBef>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b</a:t>
            </a:r>
            <a:r>
              <a:rPr lang="en-US" sz="2800" dirty="0">
                <a:effectLst/>
                <a:latin typeface="Calibri" panose="020F0502020204030204" pitchFamily="34" charset="0"/>
                <a:ea typeface="Calibri" panose="020F0502020204030204" pitchFamily="34" charset="0"/>
                <a:cs typeface="Times New Roman" panose="02020603050405020304" pitchFamily="18" charset="0"/>
              </a:rPr>
              <a:t>) We take the man born blind and apply it to all suffering. </a:t>
            </a:r>
          </a:p>
        </p:txBody>
      </p:sp>
      <p:sp>
        <p:nvSpPr>
          <p:cNvPr id="4" name="TextBox 3">
            <a:extLst>
              <a:ext uri="{FF2B5EF4-FFF2-40B4-BE49-F238E27FC236}">
                <a16:creationId xmlns:a16="http://schemas.microsoft.com/office/drawing/2014/main" id="{0A981A87-1CAA-B349-C843-EC11A6CB6330}"/>
              </a:ext>
            </a:extLst>
          </p:cNvPr>
          <p:cNvSpPr txBox="1"/>
          <p:nvPr/>
        </p:nvSpPr>
        <p:spPr>
          <a:xfrm>
            <a:off x="614231" y="3576044"/>
            <a:ext cx="10058400" cy="532903"/>
          </a:xfrm>
          <a:prstGeom prst="rect">
            <a:avLst/>
          </a:prstGeom>
          <a:noFill/>
        </p:spPr>
        <p:txBody>
          <a:bodyPr wrap="square">
            <a:spAutoFit/>
          </a:bodyPr>
          <a:lstStyle/>
          <a:p>
            <a:pPr marR="0" lvl="0">
              <a:lnSpc>
                <a:spcPct val="107000"/>
              </a:lnSpc>
              <a:spcBef>
                <a:spcPts val="0"/>
              </a:spcBef>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c</a:t>
            </a:r>
            <a:r>
              <a:rPr lang="en-US" sz="2800" dirty="0">
                <a:effectLst/>
                <a:latin typeface="Calibri" panose="020F0502020204030204" pitchFamily="34" charset="0"/>
                <a:ea typeface="Calibri" panose="020F0502020204030204" pitchFamily="34" charset="0"/>
                <a:cs typeface="Times New Roman" panose="02020603050405020304" pitchFamily="18" charset="0"/>
              </a:rPr>
              <a:t>) This forbids people from expressing their true, legitimate feelings. </a:t>
            </a:r>
          </a:p>
        </p:txBody>
      </p:sp>
      <p:sp>
        <p:nvSpPr>
          <p:cNvPr id="6" name="TextBox 5">
            <a:extLst>
              <a:ext uri="{FF2B5EF4-FFF2-40B4-BE49-F238E27FC236}">
                <a16:creationId xmlns:a16="http://schemas.microsoft.com/office/drawing/2014/main" id="{D4E951EC-F07D-2774-47C4-68E8C6F191AC}"/>
              </a:ext>
            </a:extLst>
          </p:cNvPr>
          <p:cNvSpPr txBox="1"/>
          <p:nvPr/>
        </p:nvSpPr>
        <p:spPr>
          <a:xfrm>
            <a:off x="614231" y="4575518"/>
            <a:ext cx="10058400" cy="532903"/>
          </a:xfrm>
          <a:prstGeom prst="rect">
            <a:avLst/>
          </a:prstGeom>
          <a:noFill/>
        </p:spPr>
        <p:txBody>
          <a:bodyPr wrap="square">
            <a:spAutoFit/>
          </a:bodyPr>
          <a:lstStyle/>
          <a:p>
            <a:pPr marR="0" lvl="0">
              <a:lnSpc>
                <a:spcPct val="107000"/>
              </a:lnSpc>
              <a:spcBef>
                <a:spcPts val="0"/>
              </a:spcBef>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d</a:t>
            </a:r>
            <a:r>
              <a:rPr lang="en-US" sz="2800" dirty="0">
                <a:effectLst/>
                <a:latin typeface="Calibri" panose="020F0502020204030204" pitchFamily="34" charset="0"/>
                <a:ea typeface="Calibri" panose="020F0502020204030204" pitchFamily="34" charset="0"/>
                <a:cs typeface="Times New Roman" panose="02020603050405020304" pitchFamily="18" charset="0"/>
              </a:rPr>
              <a:t>) We counsel that everything is OK when we should not</a:t>
            </a:r>
          </a:p>
        </p:txBody>
      </p:sp>
      <p:sp>
        <p:nvSpPr>
          <p:cNvPr id="8" name="TextBox 7">
            <a:extLst>
              <a:ext uri="{FF2B5EF4-FFF2-40B4-BE49-F238E27FC236}">
                <a16:creationId xmlns:a16="http://schemas.microsoft.com/office/drawing/2014/main" id="{FDB579C2-7156-76B7-828E-0E8E47E717A4}"/>
              </a:ext>
            </a:extLst>
          </p:cNvPr>
          <p:cNvSpPr txBox="1"/>
          <p:nvPr/>
        </p:nvSpPr>
        <p:spPr>
          <a:xfrm>
            <a:off x="614231" y="373894"/>
            <a:ext cx="11122244" cy="993926"/>
          </a:xfrm>
          <a:prstGeom prst="rect">
            <a:avLst/>
          </a:prstGeom>
          <a:noFill/>
        </p:spPr>
        <p:txBody>
          <a:bodyPr wrap="square">
            <a:spAutoFit/>
          </a:bodyPr>
          <a:lstStyle/>
          <a:p>
            <a:pPr>
              <a:lnSpc>
                <a:spcPct val="107000"/>
              </a:lnSpc>
              <a:spcBef>
                <a:spcPts val="200"/>
              </a:spcBef>
            </a:pPr>
            <a:r>
              <a:rPr lang="en-US" sz="2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2) Suffering is ultimately a good thing because so much benefit can come out of it if we just allow that to happen</a:t>
            </a:r>
          </a:p>
        </p:txBody>
      </p:sp>
    </p:spTree>
    <p:extLst>
      <p:ext uri="{BB962C8B-B14F-4D97-AF65-F5344CB8AC3E}">
        <p14:creationId xmlns:p14="http://schemas.microsoft.com/office/powerpoint/2010/main" val="373168184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7AF4C2-F66C-54DE-CFB6-E0791E247DD6}"/>
              </a:ext>
            </a:extLst>
          </p:cNvPr>
          <p:cNvSpPr txBox="1"/>
          <p:nvPr/>
        </p:nvSpPr>
        <p:spPr>
          <a:xfrm>
            <a:off x="1087734" y="398959"/>
            <a:ext cx="10457822" cy="1948610"/>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Ezekiel 13:8-11a</a:t>
            </a:r>
          </a:p>
          <a:p>
            <a:r>
              <a:rPr lang="en-US" sz="2800" dirty="0">
                <a:effectLst/>
                <a:latin typeface="Calibri" panose="020F0502020204030204" pitchFamily="34" charset="0"/>
                <a:ea typeface="Calibri" panose="020F0502020204030204" pitchFamily="34" charset="0"/>
                <a:cs typeface="Times New Roman" panose="02020603050405020304" pitchFamily="18" charset="0"/>
              </a:rPr>
              <a:t>8 Therefore, this is what the Lord God says: “Because you have spoken deceit and have seen a lie, therefore behold, I am against you,” declares the Lord God. </a:t>
            </a:r>
            <a:endParaRPr lang="en-US" sz="2800" dirty="0"/>
          </a:p>
        </p:txBody>
      </p:sp>
      <p:sp>
        <p:nvSpPr>
          <p:cNvPr id="5" name="TextBox 4">
            <a:extLst>
              <a:ext uri="{FF2B5EF4-FFF2-40B4-BE49-F238E27FC236}">
                <a16:creationId xmlns:a16="http://schemas.microsoft.com/office/drawing/2014/main" id="{F3A6EF8F-FD12-02E8-F9BC-E1C18A6910C4}"/>
              </a:ext>
            </a:extLst>
          </p:cNvPr>
          <p:cNvSpPr txBox="1"/>
          <p:nvPr/>
        </p:nvSpPr>
        <p:spPr>
          <a:xfrm>
            <a:off x="646444" y="2431724"/>
            <a:ext cx="11120176" cy="4426276"/>
          </a:xfrm>
          <a:prstGeom prst="rect">
            <a:avLst/>
          </a:prstGeom>
          <a:noFill/>
        </p:spPr>
        <p:txBody>
          <a:bodyPr wrap="square">
            <a:spAutoFit/>
          </a:bodyPr>
          <a:lstStyle/>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9 “So My hand will be against the prophets who see false visions and utter lying divinations. They will have no place in the council of My people, nor will they be written down in the register of the house of Israel, nor will they enter the land of Israel, so that you may know that I am the Lord God. </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10 It is definitely because </a:t>
            </a:r>
            <a:r>
              <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they have misled My people by saying, ‘Peace!’ when there is no peace.</a:t>
            </a:r>
            <a:r>
              <a:rPr lang="en-US" sz="2800" dirty="0">
                <a:effectLst/>
                <a:latin typeface="Calibri" panose="020F0502020204030204" pitchFamily="34" charset="0"/>
                <a:ea typeface="Calibri" panose="020F0502020204030204" pitchFamily="34" charset="0"/>
                <a:cs typeface="Times New Roman" panose="02020603050405020304" pitchFamily="18" charset="0"/>
              </a:rPr>
              <a:t> And when anyone builds a wall, behold, they plaster it over with whitewash; </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11 so tell those who plaster it over with whitewash, that it will fall.</a:t>
            </a:r>
          </a:p>
        </p:txBody>
      </p:sp>
    </p:spTree>
    <p:extLst>
      <p:ext uri="{BB962C8B-B14F-4D97-AF65-F5344CB8AC3E}">
        <p14:creationId xmlns:p14="http://schemas.microsoft.com/office/powerpoint/2010/main" val="71647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547863-0F1D-A810-1A6A-A30A68EFAA98}"/>
              </a:ext>
            </a:extLst>
          </p:cNvPr>
          <p:cNvPicPr>
            <a:picLocks noChangeAspect="1"/>
          </p:cNvPicPr>
          <p:nvPr/>
        </p:nvPicPr>
        <p:blipFill>
          <a:blip r:embed="rId2"/>
          <a:stretch>
            <a:fillRect/>
          </a:stretch>
        </p:blipFill>
        <p:spPr>
          <a:xfrm>
            <a:off x="2652764" y="146897"/>
            <a:ext cx="5315578" cy="6564205"/>
          </a:xfrm>
          <a:prstGeom prst="rect">
            <a:avLst/>
          </a:prstGeom>
        </p:spPr>
      </p:pic>
    </p:spTree>
    <p:extLst>
      <p:ext uri="{BB962C8B-B14F-4D97-AF65-F5344CB8AC3E}">
        <p14:creationId xmlns:p14="http://schemas.microsoft.com/office/powerpoint/2010/main" val="262899154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7893B2-B749-B321-864D-D45E27559D23}"/>
              </a:ext>
            </a:extLst>
          </p:cNvPr>
          <p:cNvSpPr txBox="1"/>
          <p:nvPr/>
        </p:nvSpPr>
        <p:spPr>
          <a:xfrm>
            <a:off x="1182356" y="1613118"/>
            <a:ext cx="9827288" cy="1815882"/>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Jeremiah 6:14</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They have healed the brokenness of My people superficially, Saying, ‘Peace, peace,’ But there is no peace.</a:t>
            </a:r>
            <a:endParaRPr lang="en-US" sz="2800" dirty="0"/>
          </a:p>
        </p:txBody>
      </p:sp>
    </p:spTree>
    <p:extLst>
      <p:ext uri="{BB962C8B-B14F-4D97-AF65-F5344CB8AC3E}">
        <p14:creationId xmlns:p14="http://schemas.microsoft.com/office/powerpoint/2010/main" val="192483576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58F75F-34FF-BC9D-6B7C-B26043146120}"/>
              </a:ext>
            </a:extLst>
          </p:cNvPr>
          <p:cNvSpPr txBox="1"/>
          <p:nvPr/>
        </p:nvSpPr>
        <p:spPr>
          <a:xfrm>
            <a:off x="614231" y="1600345"/>
            <a:ext cx="9897036" cy="523220"/>
          </a:xfrm>
          <a:prstGeom prst="rect">
            <a:avLst/>
          </a:prstGeom>
          <a:noFill/>
        </p:spPr>
        <p:txBody>
          <a:bodyPr wrap="square">
            <a:spAutoFit/>
          </a:bodyPr>
          <a:lstStyle/>
          <a:p>
            <a:r>
              <a:rPr lang="en-US" sz="2800" dirty="0">
                <a:latin typeface="Calibri" panose="020F0502020204030204" pitchFamily="34" charset="0"/>
                <a:ea typeface="Calibri" panose="020F0502020204030204" pitchFamily="34" charset="0"/>
                <a:cs typeface="Times New Roman" panose="02020603050405020304" pitchFamily="18" charset="0"/>
              </a:rPr>
              <a:t>a</a:t>
            </a:r>
            <a:r>
              <a:rPr lang="en-US" sz="2800" dirty="0">
                <a:effectLst/>
                <a:latin typeface="Calibri" panose="020F0502020204030204" pitchFamily="34" charset="0"/>
                <a:ea typeface="Calibri" panose="020F0502020204030204" pitchFamily="34" charset="0"/>
                <a:cs typeface="Times New Roman" panose="02020603050405020304" pitchFamily="18" charset="0"/>
              </a:rPr>
              <a:t>) This leads to a response of “Just look on the bright side…” </a:t>
            </a:r>
            <a:endParaRPr lang="en-US" sz="2800" dirty="0"/>
          </a:p>
        </p:txBody>
      </p:sp>
      <p:sp>
        <p:nvSpPr>
          <p:cNvPr id="5" name="TextBox 4">
            <a:extLst>
              <a:ext uri="{FF2B5EF4-FFF2-40B4-BE49-F238E27FC236}">
                <a16:creationId xmlns:a16="http://schemas.microsoft.com/office/drawing/2014/main" id="{3FC54A80-CBCF-06AC-35FF-BA077CD4CBCD}"/>
              </a:ext>
            </a:extLst>
          </p:cNvPr>
          <p:cNvSpPr txBox="1"/>
          <p:nvPr/>
        </p:nvSpPr>
        <p:spPr>
          <a:xfrm>
            <a:off x="614231" y="2583353"/>
            <a:ext cx="10058400" cy="532903"/>
          </a:xfrm>
          <a:prstGeom prst="rect">
            <a:avLst/>
          </a:prstGeom>
          <a:noFill/>
        </p:spPr>
        <p:txBody>
          <a:bodyPr wrap="square">
            <a:spAutoFit/>
          </a:bodyPr>
          <a:lstStyle/>
          <a:p>
            <a:pPr marR="0" lvl="0">
              <a:lnSpc>
                <a:spcPct val="107000"/>
              </a:lnSpc>
              <a:spcBef>
                <a:spcPts val="0"/>
              </a:spcBef>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b</a:t>
            </a:r>
            <a:r>
              <a:rPr lang="en-US" sz="2800" dirty="0">
                <a:effectLst/>
                <a:latin typeface="Calibri" panose="020F0502020204030204" pitchFamily="34" charset="0"/>
                <a:ea typeface="Calibri" panose="020F0502020204030204" pitchFamily="34" charset="0"/>
                <a:cs typeface="Times New Roman" panose="02020603050405020304" pitchFamily="18" charset="0"/>
              </a:rPr>
              <a:t>) We take the man born blind and apply it to all suffering. </a:t>
            </a:r>
          </a:p>
        </p:txBody>
      </p:sp>
      <p:sp>
        <p:nvSpPr>
          <p:cNvPr id="4" name="TextBox 3">
            <a:extLst>
              <a:ext uri="{FF2B5EF4-FFF2-40B4-BE49-F238E27FC236}">
                <a16:creationId xmlns:a16="http://schemas.microsoft.com/office/drawing/2014/main" id="{0A981A87-1CAA-B349-C843-EC11A6CB6330}"/>
              </a:ext>
            </a:extLst>
          </p:cNvPr>
          <p:cNvSpPr txBox="1"/>
          <p:nvPr/>
        </p:nvSpPr>
        <p:spPr>
          <a:xfrm>
            <a:off x="614231" y="3576044"/>
            <a:ext cx="10058400" cy="532903"/>
          </a:xfrm>
          <a:prstGeom prst="rect">
            <a:avLst/>
          </a:prstGeom>
          <a:noFill/>
        </p:spPr>
        <p:txBody>
          <a:bodyPr wrap="square">
            <a:spAutoFit/>
          </a:bodyPr>
          <a:lstStyle/>
          <a:p>
            <a:pPr marR="0" lvl="0">
              <a:lnSpc>
                <a:spcPct val="107000"/>
              </a:lnSpc>
              <a:spcBef>
                <a:spcPts val="0"/>
              </a:spcBef>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c</a:t>
            </a:r>
            <a:r>
              <a:rPr lang="en-US" sz="2800" dirty="0">
                <a:effectLst/>
                <a:latin typeface="Calibri" panose="020F0502020204030204" pitchFamily="34" charset="0"/>
                <a:ea typeface="Calibri" panose="020F0502020204030204" pitchFamily="34" charset="0"/>
                <a:cs typeface="Times New Roman" panose="02020603050405020304" pitchFamily="18" charset="0"/>
              </a:rPr>
              <a:t>) This forbids people from expressing their true, legitimate feelings. </a:t>
            </a:r>
          </a:p>
        </p:txBody>
      </p:sp>
      <p:sp>
        <p:nvSpPr>
          <p:cNvPr id="6" name="TextBox 5">
            <a:extLst>
              <a:ext uri="{FF2B5EF4-FFF2-40B4-BE49-F238E27FC236}">
                <a16:creationId xmlns:a16="http://schemas.microsoft.com/office/drawing/2014/main" id="{D4E951EC-F07D-2774-47C4-68E8C6F191AC}"/>
              </a:ext>
            </a:extLst>
          </p:cNvPr>
          <p:cNvSpPr txBox="1"/>
          <p:nvPr/>
        </p:nvSpPr>
        <p:spPr>
          <a:xfrm>
            <a:off x="614231" y="4575518"/>
            <a:ext cx="10058400" cy="532903"/>
          </a:xfrm>
          <a:prstGeom prst="rect">
            <a:avLst/>
          </a:prstGeom>
          <a:noFill/>
        </p:spPr>
        <p:txBody>
          <a:bodyPr wrap="square">
            <a:spAutoFit/>
          </a:bodyPr>
          <a:lstStyle/>
          <a:p>
            <a:pPr marR="0" lvl="0">
              <a:lnSpc>
                <a:spcPct val="107000"/>
              </a:lnSpc>
              <a:spcBef>
                <a:spcPts val="0"/>
              </a:spcBef>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d</a:t>
            </a:r>
            <a:r>
              <a:rPr lang="en-US" sz="2800" dirty="0">
                <a:effectLst/>
                <a:latin typeface="Calibri" panose="020F0502020204030204" pitchFamily="34" charset="0"/>
                <a:ea typeface="Calibri" panose="020F0502020204030204" pitchFamily="34" charset="0"/>
                <a:cs typeface="Times New Roman" panose="02020603050405020304" pitchFamily="18" charset="0"/>
              </a:rPr>
              <a:t>) We counsel that everything is OK when we should not</a:t>
            </a:r>
          </a:p>
        </p:txBody>
      </p:sp>
      <p:sp>
        <p:nvSpPr>
          <p:cNvPr id="8" name="TextBox 7">
            <a:extLst>
              <a:ext uri="{FF2B5EF4-FFF2-40B4-BE49-F238E27FC236}">
                <a16:creationId xmlns:a16="http://schemas.microsoft.com/office/drawing/2014/main" id="{FDB579C2-7156-76B7-828E-0E8E47E717A4}"/>
              </a:ext>
            </a:extLst>
          </p:cNvPr>
          <p:cNvSpPr txBox="1"/>
          <p:nvPr/>
        </p:nvSpPr>
        <p:spPr>
          <a:xfrm>
            <a:off x="614231" y="373894"/>
            <a:ext cx="11122244" cy="993926"/>
          </a:xfrm>
          <a:prstGeom prst="rect">
            <a:avLst/>
          </a:prstGeom>
          <a:noFill/>
        </p:spPr>
        <p:txBody>
          <a:bodyPr wrap="square">
            <a:spAutoFit/>
          </a:bodyPr>
          <a:lstStyle/>
          <a:p>
            <a:pPr>
              <a:lnSpc>
                <a:spcPct val="107000"/>
              </a:lnSpc>
              <a:spcBef>
                <a:spcPts val="200"/>
              </a:spcBef>
            </a:pPr>
            <a:r>
              <a:rPr lang="en-US" sz="2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2) Suffering is ultimately a good thing because so much benefit can come out of it if we just allow that to happen</a:t>
            </a:r>
          </a:p>
        </p:txBody>
      </p:sp>
    </p:spTree>
    <p:extLst>
      <p:ext uri="{BB962C8B-B14F-4D97-AF65-F5344CB8AC3E}">
        <p14:creationId xmlns:p14="http://schemas.microsoft.com/office/powerpoint/2010/main" val="13546549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58F75F-34FF-BC9D-6B7C-B26043146120}"/>
              </a:ext>
            </a:extLst>
          </p:cNvPr>
          <p:cNvSpPr txBox="1"/>
          <p:nvPr/>
        </p:nvSpPr>
        <p:spPr>
          <a:xfrm>
            <a:off x="654424" y="1640539"/>
            <a:ext cx="9897036" cy="523220"/>
          </a:xfrm>
          <a:prstGeom prst="rect">
            <a:avLst/>
          </a:prstGeom>
          <a:noFill/>
        </p:spPr>
        <p:txBody>
          <a:bodyPr wrap="square">
            <a:spAutoFit/>
          </a:bodyPr>
          <a:lstStyle/>
          <a:p>
            <a:r>
              <a:rPr lang="en-US" sz="2800" dirty="0">
                <a:latin typeface="Calibri" panose="020F0502020204030204" pitchFamily="34" charset="0"/>
                <a:ea typeface="Calibri" panose="020F0502020204030204" pitchFamily="34" charset="0"/>
                <a:cs typeface="Times New Roman" panose="02020603050405020304" pitchFamily="18" charset="0"/>
              </a:rPr>
              <a:t>a</a:t>
            </a:r>
            <a:r>
              <a:rPr lang="en-US" sz="2800" dirty="0">
                <a:effectLst/>
                <a:latin typeface="Calibri" panose="020F0502020204030204" pitchFamily="34" charset="0"/>
                <a:ea typeface="Calibri" panose="020F0502020204030204" pitchFamily="34" charset="0"/>
                <a:cs typeface="Times New Roman" panose="02020603050405020304" pitchFamily="18" charset="0"/>
              </a:rPr>
              <a:t>) This leads to a response of “Just look on the bright side…” </a:t>
            </a:r>
            <a:endParaRPr lang="en-US" sz="2800" dirty="0"/>
          </a:p>
        </p:txBody>
      </p:sp>
      <p:sp>
        <p:nvSpPr>
          <p:cNvPr id="5" name="TextBox 4">
            <a:extLst>
              <a:ext uri="{FF2B5EF4-FFF2-40B4-BE49-F238E27FC236}">
                <a16:creationId xmlns:a16="http://schemas.microsoft.com/office/drawing/2014/main" id="{3FC54A80-CBCF-06AC-35FF-BA077CD4CBCD}"/>
              </a:ext>
            </a:extLst>
          </p:cNvPr>
          <p:cNvSpPr txBox="1"/>
          <p:nvPr/>
        </p:nvSpPr>
        <p:spPr>
          <a:xfrm>
            <a:off x="654424" y="2623547"/>
            <a:ext cx="10058400" cy="532903"/>
          </a:xfrm>
          <a:prstGeom prst="rect">
            <a:avLst/>
          </a:prstGeom>
          <a:noFill/>
        </p:spPr>
        <p:txBody>
          <a:bodyPr wrap="square">
            <a:spAutoFit/>
          </a:bodyPr>
          <a:lstStyle/>
          <a:p>
            <a:pPr marR="0" lvl="0">
              <a:lnSpc>
                <a:spcPct val="107000"/>
              </a:lnSpc>
              <a:spcBef>
                <a:spcPts val="0"/>
              </a:spcBef>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b</a:t>
            </a:r>
            <a:r>
              <a:rPr lang="en-US" sz="2800" dirty="0">
                <a:effectLst/>
                <a:latin typeface="Calibri" panose="020F0502020204030204" pitchFamily="34" charset="0"/>
                <a:ea typeface="Calibri" panose="020F0502020204030204" pitchFamily="34" charset="0"/>
                <a:cs typeface="Times New Roman" panose="02020603050405020304" pitchFamily="18" charset="0"/>
              </a:rPr>
              <a:t>) We take the man born blind and apply it to all suffering. </a:t>
            </a:r>
          </a:p>
        </p:txBody>
      </p:sp>
      <p:sp>
        <p:nvSpPr>
          <p:cNvPr id="4" name="TextBox 3">
            <a:extLst>
              <a:ext uri="{FF2B5EF4-FFF2-40B4-BE49-F238E27FC236}">
                <a16:creationId xmlns:a16="http://schemas.microsoft.com/office/drawing/2014/main" id="{0A981A87-1CAA-B349-C843-EC11A6CB6330}"/>
              </a:ext>
            </a:extLst>
          </p:cNvPr>
          <p:cNvSpPr txBox="1"/>
          <p:nvPr/>
        </p:nvSpPr>
        <p:spPr>
          <a:xfrm>
            <a:off x="654424" y="3616238"/>
            <a:ext cx="10058400" cy="532903"/>
          </a:xfrm>
          <a:prstGeom prst="rect">
            <a:avLst/>
          </a:prstGeom>
          <a:noFill/>
        </p:spPr>
        <p:txBody>
          <a:bodyPr wrap="square">
            <a:spAutoFit/>
          </a:bodyPr>
          <a:lstStyle/>
          <a:p>
            <a:pPr marR="0" lvl="0">
              <a:lnSpc>
                <a:spcPct val="107000"/>
              </a:lnSpc>
              <a:spcBef>
                <a:spcPts val="0"/>
              </a:spcBef>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c</a:t>
            </a:r>
            <a:r>
              <a:rPr lang="en-US" sz="2800" dirty="0">
                <a:effectLst/>
                <a:latin typeface="Calibri" panose="020F0502020204030204" pitchFamily="34" charset="0"/>
                <a:ea typeface="Calibri" panose="020F0502020204030204" pitchFamily="34" charset="0"/>
                <a:cs typeface="Times New Roman" panose="02020603050405020304" pitchFamily="18" charset="0"/>
              </a:rPr>
              <a:t>) This forbids people from expressing their true, legitimate feelings. </a:t>
            </a:r>
          </a:p>
        </p:txBody>
      </p:sp>
      <p:sp>
        <p:nvSpPr>
          <p:cNvPr id="6" name="TextBox 5">
            <a:extLst>
              <a:ext uri="{FF2B5EF4-FFF2-40B4-BE49-F238E27FC236}">
                <a16:creationId xmlns:a16="http://schemas.microsoft.com/office/drawing/2014/main" id="{D4E951EC-F07D-2774-47C4-68E8C6F191AC}"/>
              </a:ext>
            </a:extLst>
          </p:cNvPr>
          <p:cNvSpPr txBox="1"/>
          <p:nvPr/>
        </p:nvSpPr>
        <p:spPr>
          <a:xfrm>
            <a:off x="654424" y="4607694"/>
            <a:ext cx="10058400" cy="532903"/>
          </a:xfrm>
          <a:prstGeom prst="rect">
            <a:avLst/>
          </a:prstGeom>
          <a:noFill/>
        </p:spPr>
        <p:txBody>
          <a:bodyPr wrap="square">
            <a:spAutoFit/>
          </a:bodyPr>
          <a:lstStyle/>
          <a:p>
            <a:pPr marR="0" lvl="0">
              <a:lnSpc>
                <a:spcPct val="107000"/>
              </a:lnSpc>
              <a:spcBef>
                <a:spcPts val="0"/>
              </a:spcBef>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d</a:t>
            </a:r>
            <a:r>
              <a:rPr lang="en-US" sz="2800" dirty="0">
                <a:effectLst/>
                <a:latin typeface="Calibri" panose="020F0502020204030204" pitchFamily="34" charset="0"/>
                <a:ea typeface="Calibri" panose="020F0502020204030204" pitchFamily="34" charset="0"/>
                <a:cs typeface="Times New Roman" panose="02020603050405020304" pitchFamily="18" charset="0"/>
              </a:rPr>
              <a:t>) We counsel that everything is OK when we should not</a:t>
            </a:r>
          </a:p>
        </p:txBody>
      </p:sp>
      <p:sp>
        <p:nvSpPr>
          <p:cNvPr id="7" name="TextBox 6">
            <a:extLst>
              <a:ext uri="{FF2B5EF4-FFF2-40B4-BE49-F238E27FC236}">
                <a16:creationId xmlns:a16="http://schemas.microsoft.com/office/drawing/2014/main" id="{1FDF9CEC-BC71-066C-F067-8A3D69B9DF46}"/>
              </a:ext>
            </a:extLst>
          </p:cNvPr>
          <p:cNvSpPr txBox="1"/>
          <p:nvPr/>
        </p:nvSpPr>
        <p:spPr>
          <a:xfrm>
            <a:off x="654424" y="5599150"/>
            <a:ext cx="8347668" cy="532903"/>
          </a:xfrm>
          <a:prstGeom prst="rect">
            <a:avLst/>
          </a:prstGeom>
          <a:noFill/>
        </p:spPr>
        <p:txBody>
          <a:bodyPr wrap="square">
            <a:spAutoFit/>
          </a:bodyPr>
          <a:lstStyle/>
          <a:p>
            <a:pPr>
              <a:lnSpc>
                <a:spcPct val="107000"/>
              </a:lnSpc>
              <a:spcBef>
                <a:spcPts val="200"/>
              </a:spcBef>
            </a:pPr>
            <a:r>
              <a:rPr lang="en-US" sz="2800" b="1" dirty="0">
                <a:latin typeface="Calibri Light" panose="020F0302020204030204" pitchFamily="34" charset="0"/>
                <a:ea typeface="Times New Roman" panose="02020603050405020304" pitchFamily="18" charset="0"/>
                <a:cs typeface="Times New Roman" panose="02020603050405020304" pitchFamily="18" charset="0"/>
              </a:rPr>
              <a:t>e</a:t>
            </a:r>
            <a:r>
              <a:rPr lang="en-US" sz="2800" b="1" dirty="0">
                <a:effectLst/>
                <a:latin typeface="Calibri Light" panose="020F0302020204030204" pitchFamily="34" charset="0"/>
                <a:ea typeface="Times New Roman" panose="02020603050405020304" pitchFamily="18" charset="0"/>
                <a:cs typeface="Times New Roman" panose="02020603050405020304" pitchFamily="18" charset="0"/>
              </a:rPr>
              <a:t>) Forcing a reason or explanation for suffering</a:t>
            </a:r>
          </a:p>
        </p:txBody>
      </p:sp>
      <p:sp>
        <p:nvSpPr>
          <p:cNvPr id="9" name="TextBox 8">
            <a:extLst>
              <a:ext uri="{FF2B5EF4-FFF2-40B4-BE49-F238E27FC236}">
                <a16:creationId xmlns:a16="http://schemas.microsoft.com/office/drawing/2014/main" id="{2D372AC6-5D44-2ED1-AE6C-5B84BC3F78EC}"/>
              </a:ext>
            </a:extLst>
          </p:cNvPr>
          <p:cNvSpPr txBox="1"/>
          <p:nvPr/>
        </p:nvSpPr>
        <p:spPr>
          <a:xfrm>
            <a:off x="654424" y="357650"/>
            <a:ext cx="10660020" cy="993926"/>
          </a:xfrm>
          <a:prstGeom prst="rect">
            <a:avLst/>
          </a:prstGeom>
          <a:noFill/>
        </p:spPr>
        <p:txBody>
          <a:bodyPr wrap="square">
            <a:spAutoFit/>
          </a:bodyPr>
          <a:lstStyle/>
          <a:p>
            <a:pPr>
              <a:lnSpc>
                <a:spcPct val="107000"/>
              </a:lnSpc>
              <a:spcBef>
                <a:spcPts val="200"/>
              </a:spcBef>
            </a:pPr>
            <a:r>
              <a:rPr lang="en-US" sz="2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2) Suffering is ultimately a good thing because so much benefit can come out of it if we just allow that to happen</a:t>
            </a:r>
          </a:p>
        </p:txBody>
      </p:sp>
    </p:spTree>
    <p:extLst>
      <p:ext uri="{BB962C8B-B14F-4D97-AF65-F5344CB8AC3E}">
        <p14:creationId xmlns:p14="http://schemas.microsoft.com/office/powerpoint/2010/main" val="192116191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F7F24F-EC26-784E-147F-A4747B8840F5}"/>
              </a:ext>
            </a:extLst>
          </p:cNvPr>
          <p:cNvSpPr txBox="1"/>
          <p:nvPr/>
        </p:nvSpPr>
        <p:spPr>
          <a:xfrm>
            <a:off x="474784" y="2409433"/>
            <a:ext cx="6094324" cy="532903"/>
          </a:xfrm>
          <a:prstGeom prst="rect">
            <a:avLst/>
          </a:prstGeom>
          <a:noFill/>
        </p:spPr>
        <p:txBody>
          <a:bodyPr wrap="square">
            <a:spAutoFit/>
          </a:bodyPr>
          <a:lstStyle/>
          <a:p>
            <a:pPr>
              <a:lnSpc>
                <a:spcPct val="107000"/>
              </a:lnSpc>
              <a:spcBef>
                <a:spcPts val="200"/>
              </a:spcBef>
            </a:pPr>
            <a:r>
              <a:rPr lang="en-US" sz="2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1) Suffering proves that there is no God</a:t>
            </a:r>
          </a:p>
        </p:txBody>
      </p:sp>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Wrong thinking about suffering</a:t>
            </a:r>
          </a:p>
        </p:txBody>
      </p:sp>
      <p:sp>
        <p:nvSpPr>
          <p:cNvPr id="6" name="TextBox 5">
            <a:extLst>
              <a:ext uri="{FF2B5EF4-FFF2-40B4-BE49-F238E27FC236}">
                <a16:creationId xmlns:a16="http://schemas.microsoft.com/office/drawing/2014/main" id="{BD8D84A5-91C5-D06B-DCB1-FCEA0DB6616D}"/>
              </a:ext>
            </a:extLst>
          </p:cNvPr>
          <p:cNvSpPr txBox="1"/>
          <p:nvPr/>
        </p:nvSpPr>
        <p:spPr>
          <a:xfrm>
            <a:off x="474783" y="148294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Wrong thinking by non-Christians</a:t>
            </a:r>
          </a:p>
        </p:txBody>
      </p:sp>
    </p:spTree>
    <p:extLst>
      <p:ext uri="{BB962C8B-B14F-4D97-AF65-F5344CB8AC3E}">
        <p14:creationId xmlns:p14="http://schemas.microsoft.com/office/powerpoint/2010/main" val="219935921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1323439"/>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When we have wrong thinking about suffering, there are consequences</a:t>
            </a:r>
          </a:p>
        </p:txBody>
      </p:sp>
      <p:sp>
        <p:nvSpPr>
          <p:cNvPr id="5" name="TextBox 4">
            <a:extLst>
              <a:ext uri="{FF2B5EF4-FFF2-40B4-BE49-F238E27FC236}">
                <a16:creationId xmlns:a16="http://schemas.microsoft.com/office/drawing/2014/main" id="{7C101EB1-8F59-CB19-4BDE-94B27C3EC5E3}"/>
              </a:ext>
            </a:extLst>
          </p:cNvPr>
          <p:cNvSpPr txBox="1"/>
          <p:nvPr/>
        </p:nvSpPr>
        <p:spPr>
          <a:xfrm>
            <a:off x="474782" y="2294430"/>
            <a:ext cx="11053187"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1) God becomes a watcher rather than an active and caring participant.</a:t>
            </a:r>
            <a:endParaRPr lang="en-US" sz="2800" dirty="0"/>
          </a:p>
        </p:txBody>
      </p:sp>
      <p:sp>
        <p:nvSpPr>
          <p:cNvPr id="8" name="TextBox 7">
            <a:extLst>
              <a:ext uri="{FF2B5EF4-FFF2-40B4-BE49-F238E27FC236}">
                <a16:creationId xmlns:a16="http://schemas.microsoft.com/office/drawing/2014/main" id="{CFE62BAF-EAE3-F618-F51E-9E2245CC8143}"/>
              </a:ext>
            </a:extLst>
          </p:cNvPr>
          <p:cNvSpPr txBox="1"/>
          <p:nvPr/>
        </p:nvSpPr>
        <p:spPr>
          <a:xfrm>
            <a:off x="474782" y="3065975"/>
            <a:ext cx="8666705"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2) God is responsible for the terrible state of the world</a:t>
            </a:r>
            <a:endParaRPr lang="en-US" sz="2800" dirty="0"/>
          </a:p>
        </p:txBody>
      </p:sp>
      <p:sp>
        <p:nvSpPr>
          <p:cNvPr id="10" name="TextBox 9">
            <a:extLst>
              <a:ext uri="{FF2B5EF4-FFF2-40B4-BE49-F238E27FC236}">
                <a16:creationId xmlns:a16="http://schemas.microsoft.com/office/drawing/2014/main" id="{F95BF3FA-00BB-8A5E-B7AC-C0E7CA7EDE47}"/>
              </a:ext>
            </a:extLst>
          </p:cNvPr>
          <p:cNvSpPr txBox="1"/>
          <p:nvPr/>
        </p:nvSpPr>
        <p:spPr>
          <a:xfrm>
            <a:off x="474782" y="3837520"/>
            <a:ext cx="10558308"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3) Rather than be solution orientated, we become problem orientated</a:t>
            </a:r>
            <a:endParaRPr lang="en-US" sz="2800" dirty="0"/>
          </a:p>
        </p:txBody>
      </p:sp>
      <p:sp>
        <p:nvSpPr>
          <p:cNvPr id="12" name="TextBox 11">
            <a:extLst>
              <a:ext uri="{FF2B5EF4-FFF2-40B4-BE49-F238E27FC236}">
                <a16:creationId xmlns:a16="http://schemas.microsoft.com/office/drawing/2014/main" id="{6F693931-76D9-E9AC-ACF5-4832FF079D3D}"/>
              </a:ext>
            </a:extLst>
          </p:cNvPr>
          <p:cNvSpPr txBox="1"/>
          <p:nvPr/>
        </p:nvSpPr>
        <p:spPr>
          <a:xfrm>
            <a:off x="474782" y="4609065"/>
            <a:ext cx="11342080" cy="1384995"/>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Numbers 14:2 </a:t>
            </a:r>
            <a:r>
              <a:rPr lang="en-US" sz="2800" dirty="0">
                <a:effectLst/>
                <a:latin typeface="Calibri" panose="020F0502020204030204" pitchFamily="34" charset="0"/>
                <a:ea typeface="Calibri" panose="020F0502020204030204" pitchFamily="34" charset="0"/>
                <a:cs typeface="Times New Roman" panose="02020603050405020304" pitchFamily="18" charset="0"/>
              </a:rPr>
              <a:t>And all the sons of Israel grumbled against Moses and Aaron…</a:t>
            </a:r>
          </a:p>
          <a:p>
            <a:r>
              <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Genesis 3:12</a:t>
            </a: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The woman whom You gave to be with me…</a:t>
            </a:r>
          </a:p>
          <a:p>
            <a:r>
              <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Genesis 2:13</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The serpent deceived me…</a:t>
            </a:r>
            <a:endParaRPr lang="en-US" sz="2800" dirty="0"/>
          </a:p>
        </p:txBody>
      </p:sp>
    </p:spTree>
    <p:extLst>
      <p:ext uri="{BB962C8B-B14F-4D97-AF65-F5344CB8AC3E}">
        <p14:creationId xmlns:p14="http://schemas.microsoft.com/office/powerpoint/2010/main" val="348782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1323439"/>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When we have wrong thinking about suffering, there are consequences</a:t>
            </a:r>
          </a:p>
        </p:txBody>
      </p:sp>
      <p:sp>
        <p:nvSpPr>
          <p:cNvPr id="5" name="TextBox 4">
            <a:extLst>
              <a:ext uri="{FF2B5EF4-FFF2-40B4-BE49-F238E27FC236}">
                <a16:creationId xmlns:a16="http://schemas.microsoft.com/office/drawing/2014/main" id="{7C101EB1-8F59-CB19-4BDE-94B27C3EC5E3}"/>
              </a:ext>
            </a:extLst>
          </p:cNvPr>
          <p:cNvSpPr txBox="1"/>
          <p:nvPr/>
        </p:nvSpPr>
        <p:spPr>
          <a:xfrm>
            <a:off x="474782" y="2294430"/>
            <a:ext cx="11053187"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1) God becomes a watcher rather than an active and caring participant.</a:t>
            </a:r>
            <a:endParaRPr lang="en-US" sz="2800" dirty="0"/>
          </a:p>
        </p:txBody>
      </p:sp>
      <p:sp>
        <p:nvSpPr>
          <p:cNvPr id="8" name="TextBox 7">
            <a:extLst>
              <a:ext uri="{FF2B5EF4-FFF2-40B4-BE49-F238E27FC236}">
                <a16:creationId xmlns:a16="http://schemas.microsoft.com/office/drawing/2014/main" id="{CFE62BAF-EAE3-F618-F51E-9E2245CC8143}"/>
              </a:ext>
            </a:extLst>
          </p:cNvPr>
          <p:cNvSpPr txBox="1"/>
          <p:nvPr/>
        </p:nvSpPr>
        <p:spPr>
          <a:xfrm>
            <a:off x="474782" y="3065975"/>
            <a:ext cx="8666705"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2) God is responsible for the terrible state of the world</a:t>
            </a:r>
            <a:endParaRPr lang="en-US" sz="2800" dirty="0"/>
          </a:p>
        </p:txBody>
      </p:sp>
      <p:sp>
        <p:nvSpPr>
          <p:cNvPr id="10" name="TextBox 9">
            <a:extLst>
              <a:ext uri="{FF2B5EF4-FFF2-40B4-BE49-F238E27FC236}">
                <a16:creationId xmlns:a16="http://schemas.microsoft.com/office/drawing/2014/main" id="{F95BF3FA-00BB-8A5E-B7AC-C0E7CA7EDE47}"/>
              </a:ext>
            </a:extLst>
          </p:cNvPr>
          <p:cNvSpPr txBox="1"/>
          <p:nvPr/>
        </p:nvSpPr>
        <p:spPr>
          <a:xfrm>
            <a:off x="474782" y="3837520"/>
            <a:ext cx="10558308"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3) Rather than be solution orientated, we become problem orientated</a:t>
            </a:r>
            <a:endParaRPr lang="en-US" sz="2800" dirty="0"/>
          </a:p>
        </p:txBody>
      </p:sp>
      <p:sp>
        <p:nvSpPr>
          <p:cNvPr id="3" name="TextBox 2">
            <a:extLst>
              <a:ext uri="{FF2B5EF4-FFF2-40B4-BE49-F238E27FC236}">
                <a16:creationId xmlns:a16="http://schemas.microsoft.com/office/drawing/2014/main" id="{D8F1E8FD-6E3B-4E90-ECFE-743AFE00FC97}"/>
              </a:ext>
            </a:extLst>
          </p:cNvPr>
          <p:cNvSpPr txBox="1"/>
          <p:nvPr/>
        </p:nvSpPr>
        <p:spPr>
          <a:xfrm>
            <a:off x="474782" y="4609065"/>
            <a:ext cx="10779369"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4) We evaluate God’s love by our circumstances</a:t>
            </a:r>
            <a:endParaRPr lang="en-US" sz="2800" dirty="0"/>
          </a:p>
        </p:txBody>
      </p:sp>
      <p:sp>
        <p:nvSpPr>
          <p:cNvPr id="7" name="TextBox 6">
            <a:extLst>
              <a:ext uri="{FF2B5EF4-FFF2-40B4-BE49-F238E27FC236}">
                <a16:creationId xmlns:a16="http://schemas.microsoft.com/office/drawing/2014/main" id="{162019F7-A3DE-B3B0-7310-D6F4F60D6C29}"/>
              </a:ext>
            </a:extLst>
          </p:cNvPr>
          <p:cNvSpPr txBox="1"/>
          <p:nvPr/>
        </p:nvSpPr>
        <p:spPr>
          <a:xfrm>
            <a:off x="474782" y="5283459"/>
            <a:ext cx="11465173" cy="1200329"/>
          </a:xfrm>
          <a:prstGeom prst="rect">
            <a:avLst/>
          </a:prstGeom>
          <a:noFill/>
        </p:spPr>
        <p:txBody>
          <a:bodyPr wrap="square">
            <a:spAutoFit/>
          </a:bodyPr>
          <a:lstStyle/>
          <a:p>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10:1</a:t>
            </a:r>
            <a:r>
              <a:rPr lang="en-US" sz="2400" dirty="0">
                <a:effectLst/>
                <a:latin typeface="Calibri" panose="020F0502020204030204" pitchFamily="34" charset="0"/>
                <a:ea typeface="Calibri" panose="020F0502020204030204" pitchFamily="34" charset="0"/>
                <a:cs typeface="Times New Roman" panose="02020603050405020304" pitchFamily="18" charset="0"/>
              </a:rPr>
              <a:t> Why do You stand far away, Lord? Why do You hide Yourself in times of trouble?</a:t>
            </a:r>
          </a:p>
          <a:p>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Exodus 5:22</a:t>
            </a:r>
            <a:r>
              <a:rPr lang="en-US" sz="2400" dirty="0">
                <a:effectLst/>
                <a:latin typeface="Calibri" panose="020F0502020204030204" pitchFamily="34" charset="0"/>
                <a:ea typeface="Calibri" panose="020F0502020204030204" pitchFamily="34" charset="0"/>
                <a:cs typeface="Times New Roman" panose="02020603050405020304" pitchFamily="18" charset="0"/>
              </a:rPr>
              <a:t> Then Moses returned to the Lord and said, ‘Lord, why have You brought harm to this people? Why did You ever send me?’</a:t>
            </a:r>
            <a:endParaRPr lang="en-US" sz="2400" dirty="0"/>
          </a:p>
        </p:txBody>
      </p:sp>
    </p:spTree>
    <p:extLst>
      <p:ext uri="{BB962C8B-B14F-4D97-AF65-F5344CB8AC3E}">
        <p14:creationId xmlns:p14="http://schemas.microsoft.com/office/powerpoint/2010/main" val="214849935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1323439"/>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When we have wrong thinking about suffering, there are consequences</a:t>
            </a:r>
          </a:p>
        </p:txBody>
      </p:sp>
      <p:sp>
        <p:nvSpPr>
          <p:cNvPr id="5" name="TextBox 4">
            <a:extLst>
              <a:ext uri="{FF2B5EF4-FFF2-40B4-BE49-F238E27FC236}">
                <a16:creationId xmlns:a16="http://schemas.microsoft.com/office/drawing/2014/main" id="{7C101EB1-8F59-CB19-4BDE-94B27C3EC5E3}"/>
              </a:ext>
            </a:extLst>
          </p:cNvPr>
          <p:cNvSpPr txBox="1"/>
          <p:nvPr/>
        </p:nvSpPr>
        <p:spPr>
          <a:xfrm>
            <a:off x="474782" y="2294430"/>
            <a:ext cx="11053187"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1) God becomes a watcher rather than an active and caring participant.</a:t>
            </a:r>
            <a:endParaRPr lang="en-US" sz="2800" dirty="0"/>
          </a:p>
        </p:txBody>
      </p:sp>
      <p:sp>
        <p:nvSpPr>
          <p:cNvPr id="8" name="TextBox 7">
            <a:extLst>
              <a:ext uri="{FF2B5EF4-FFF2-40B4-BE49-F238E27FC236}">
                <a16:creationId xmlns:a16="http://schemas.microsoft.com/office/drawing/2014/main" id="{CFE62BAF-EAE3-F618-F51E-9E2245CC8143}"/>
              </a:ext>
            </a:extLst>
          </p:cNvPr>
          <p:cNvSpPr txBox="1"/>
          <p:nvPr/>
        </p:nvSpPr>
        <p:spPr>
          <a:xfrm>
            <a:off x="474782" y="3065975"/>
            <a:ext cx="8666705"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2) God is responsible for the terrible state of the world</a:t>
            </a:r>
            <a:endParaRPr lang="en-US" sz="2800" dirty="0"/>
          </a:p>
        </p:txBody>
      </p:sp>
      <p:sp>
        <p:nvSpPr>
          <p:cNvPr id="10" name="TextBox 9">
            <a:extLst>
              <a:ext uri="{FF2B5EF4-FFF2-40B4-BE49-F238E27FC236}">
                <a16:creationId xmlns:a16="http://schemas.microsoft.com/office/drawing/2014/main" id="{F95BF3FA-00BB-8A5E-B7AC-C0E7CA7EDE47}"/>
              </a:ext>
            </a:extLst>
          </p:cNvPr>
          <p:cNvSpPr txBox="1"/>
          <p:nvPr/>
        </p:nvSpPr>
        <p:spPr>
          <a:xfrm>
            <a:off x="474782" y="3837520"/>
            <a:ext cx="10558308"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3) Rather than be solution orientated, we become problem orientated</a:t>
            </a:r>
            <a:endParaRPr lang="en-US" sz="2800" dirty="0"/>
          </a:p>
        </p:txBody>
      </p:sp>
      <p:sp>
        <p:nvSpPr>
          <p:cNvPr id="3" name="TextBox 2">
            <a:extLst>
              <a:ext uri="{FF2B5EF4-FFF2-40B4-BE49-F238E27FC236}">
                <a16:creationId xmlns:a16="http://schemas.microsoft.com/office/drawing/2014/main" id="{D8F1E8FD-6E3B-4E90-ECFE-743AFE00FC97}"/>
              </a:ext>
            </a:extLst>
          </p:cNvPr>
          <p:cNvSpPr txBox="1"/>
          <p:nvPr/>
        </p:nvSpPr>
        <p:spPr>
          <a:xfrm>
            <a:off x="474782" y="4609065"/>
            <a:ext cx="10779369"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4) We evaluate God’s love by our circumstances</a:t>
            </a:r>
            <a:endParaRPr lang="en-US" sz="2800" dirty="0"/>
          </a:p>
        </p:txBody>
      </p:sp>
      <p:sp>
        <p:nvSpPr>
          <p:cNvPr id="6" name="TextBox 5">
            <a:extLst>
              <a:ext uri="{FF2B5EF4-FFF2-40B4-BE49-F238E27FC236}">
                <a16:creationId xmlns:a16="http://schemas.microsoft.com/office/drawing/2014/main" id="{10C8ED0B-E308-BAB4-C2A7-2412C0EBAC97}"/>
              </a:ext>
            </a:extLst>
          </p:cNvPr>
          <p:cNvSpPr txBox="1"/>
          <p:nvPr/>
        </p:nvSpPr>
        <p:spPr>
          <a:xfrm>
            <a:off x="404443" y="5380610"/>
            <a:ext cx="9252022"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 5) We remove God from the equation altogether</a:t>
            </a:r>
            <a:endParaRPr lang="en-US" sz="2800" dirty="0"/>
          </a:p>
        </p:txBody>
      </p:sp>
    </p:spTree>
    <p:extLst>
      <p:ext uri="{BB962C8B-B14F-4D97-AF65-F5344CB8AC3E}">
        <p14:creationId xmlns:p14="http://schemas.microsoft.com/office/powerpoint/2010/main" val="122648268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A290A0-F712-C888-FA05-53B509B597F2}"/>
              </a:ext>
            </a:extLst>
          </p:cNvPr>
          <p:cNvSpPr txBox="1"/>
          <p:nvPr/>
        </p:nvSpPr>
        <p:spPr>
          <a:xfrm>
            <a:off x="2361362" y="1379957"/>
            <a:ext cx="8106507" cy="3299045"/>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Lack of compassion</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Being judgmental</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Easy but wrong answers</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Easy but wrong remedies</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Denying the sufferer to grieve properly</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say “peace, peace” when there is no peace</a:t>
            </a:r>
          </a:p>
          <a:p>
            <a:pPr marL="342900" marR="0" lvl="0" indent="-342900">
              <a:lnSpc>
                <a:spcPct val="107000"/>
              </a:lnSpc>
              <a:spcBef>
                <a:spcPts val="0"/>
              </a:spcBef>
              <a:spcAft>
                <a:spcPts val="80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leave God out of the solution</a:t>
            </a:r>
          </a:p>
        </p:txBody>
      </p:sp>
    </p:spTree>
    <p:extLst>
      <p:ext uri="{BB962C8B-B14F-4D97-AF65-F5344CB8AC3E}">
        <p14:creationId xmlns:p14="http://schemas.microsoft.com/office/powerpoint/2010/main" val="221558909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Suffering gives us two choices</a:t>
            </a:r>
          </a:p>
        </p:txBody>
      </p:sp>
      <p:sp>
        <p:nvSpPr>
          <p:cNvPr id="5" name="TextBox 4">
            <a:extLst>
              <a:ext uri="{FF2B5EF4-FFF2-40B4-BE49-F238E27FC236}">
                <a16:creationId xmlns:a16="http://schemas.microsoft.com/office/drawing/2014/main" id="{C7EAD65C-A8F3-1500-E0AE-3BDE521C0FF0}"/>
              </a:ext>
            </a:extLst>
          </p:cNvPr>
          <p:cNvSpPr txBox="1"/>
          <p:nvPr/>
        </p:nvSpPr>
        <p:spPr>
          <a:xfrm>
            <a:off x="474782" y="1608399"/>
            <a:ext cx="11053187" cy="1660134"/>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Job 2:9</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Then his wife said to him, </a:t>
            </a:r>
          </a:p>
          <a:p>
            <a:pPr marL="0" marR="0">
              <a:lnSpc>
                <a:spcPct val="107000"/>
              </a:lnSpc>
              <a:spcBef>
                <a:spcPts val="0"/>
              </a:spcBef>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a:t>
            </a:r>
            <a:r>
              <a:rPr lang="en-US" sz="2800" dirty="0">
                <a:effectLst/>
                <a:latin typeface="Calibri" panose="020F0502020204030204" pitchFamily="34" charset="0"/>
                <a:ea typeface="Calibri" panose="020F0502020204030204" pitchFamily="34" charset="0"/>
                <a:cs typeface="Times New Roman" panose="02020603050405020304" pitchFamily="18" charset="0"/>
              </a:rPr>
              <a:t>Do you still hold firm your integrity? Curse God and die!”</a:t>
            </a:r>
          </a:p>
        </p:txBody>
      </p:sp>
      <p:sp>
        <p:nvSpPr>
          <p:cNvPr id="8" name="TextBox 7">
            <a:extLst>
              <a:ext uri="{FF2B5EF4-FFF2-40B4-BE49-F238E27FC236}">
                <a16:creationId xmlns:a16="http://schemas.microsoft.com/office/drawing/2014/main" id="{EEE46667-B41C-45E3-B776-AA6406F98D7F}"/>
              </a:ext>
            </a:extLst>
          </p:cNvPr>
          <p:cNvSpPr txBox="1"/>
          <p:nvPr/>
        </p:nvSpPr>
        <p:spPr>
          <a:xfrm>
            <a:off x="605413" y="4109102"/>
            <a:ext cx="10387483" cy="1660134"/>
          </a:xfrm>
          <a:prstGeom prst="rect">
            <a:avLst/>
          </a:prstGeom>
          <a:noFill/>
        </p:spPr>
        <p:txBody>
          <a:bodyPr wrap="square">
            <a:spAutoFit/>
          </a:bodyPr>
          <a:lstStyle/>
          <a:p>
            <a:pPr marR="0" lvl="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 Hold firm to our integrity, to our faith, to our community</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or</a:t>
            </a:r>
          </a:p>
          <a:p>
            <a:pPr marR="0" lvl="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 Curse God and die emotionally, spiritually, and socially</a:t>
            </a:r>
          </a:p>
        </p:txBody>
      </p:sp>
    </p:spTree>
    <p:extLst>
      <p:ext uri="{BB962C8B-B14F-4D97-AF65-F5344CB8AC3E}">
        <p14:creationId xmlns:p14="http://schemas.microsoft.com/office/powerpoint/2010/main" val="398776213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D52F40-CF3F-08EF-0CF2-5E754CA5B703}"/>
              </a:ext>
            </a:extLst>
          </p:cNvPr>
          <p:cNvSpPr txBox="1"/>
          <p:nvPr/>
        </p:nvSpPr>
        <p:spPr>
          <a:xfrm>
            <a:off x="713433" y="1386407"/>
            <a:ext cx="10389996" cy="3709413"/>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James 1:2-4</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 Consider it all joy, my brothers and sisters, when you encounter various trials, </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3 knowing that the testing of your faith produces endurance. </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4 And let endurance have its perfect result, so that you may be perfect and complete, lacking in nothing.</a:t>
            </a:r>
          </a:p>
        </p:txBody>
      </p:sp>
    </p:spTree>
    <p:extLst>
      <p:ext uri="{BB962C8B-B14F-4D97-AF65-F5344CB8AC3E}">
        <p14:creationId xmlns:p14="http://schemas.microsoft.com/office/powerpoint/2010/main" val="335572579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5DC48D-A789-20B6-8428-797E755BB0EC}"/>
              </a:ext>
            </a:extLst>
          </p:cNvPr>
          <p:cNvSpPr txBox="1"/>
          <p:nvPr/>
        </p:nvSpPr>
        <p:spPr>
          <a:xfrm>
            <a:off x="865833" y="391747"/>
            <a:ext cx="10199076" cy="2588144"/>
          </a:xfrm>
          <a:prstGeom prst="rect">
            <a:avLst/>
          </a:prstGeom>
          <a:noFill/>
        </p:spPr>
        <p:txBody>
          <a:bodyPr wrap="square">
            <a:spAutoFit/>
          </a:bodyPr>
          <a:lstStyle/>
          <a:p>
            <a:pPr marL="0" marR="0">
              <a:lnSpc>
                <a:spcPct val="107000"/>
              </a:lnSpc>
              <a:spcBef>
                <a:spcPts val="0"/>
              </a:spcBef>
              <a:spcAft>
                <a:spcPts val="800"/>
              </a:spcAft>
            </a:pPr>
            <a:r>
              <a:rPr lang="en-US" sz="20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 Corinthians 4:16- 18</a:t>
            </a:r>
          </a:p>
          <a:p>
            <a:pPr marL="0" marR="0">
              <a:lnSpc>
                <a:spcPct val="107000"/>
              </a:lnSpc>
              <a:spcBef>
                <a:spcPts val="0"/>
              </a:spcBef>
              <a:spcAft>
                <a:spcPts val="80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16 Therefore we do not lose heart, but though our outer person is decaying, yet our inner person is being renewed day by day. 17 For our momentary, light affliction is producing for us an eternal weight of glory far beyond all comparison, 18 while we look not at the things which are seen, but at the things which are not seen; for the things which are seen are temporal, but the things which are not seen are eternal.</a:t>
            </a:r>
          </a:p>
        </p:txBody>
      </p:sp>
      <p:sp>
        <p:nvSpPr>
          <p:cNvPr id="5" name="TextBox 4">
            <a:extLst>
              <a:ext uri="{FF2B5EF4-FFF2-40B4-BE49-F238E27FC236}">
                <a16:creationId xmlns:a16="http://schemas.microsoft.com/office/drawing/2014/main" id="{C2FD5A77-DBFF-DF39-800F-60626B81D4F7}"/>
              </a:ext>
            </a:extLst>
          </p:cNvPr>
          <p:cNvSpPr txBox="1"/>
          <p:nvPr/>
        </p:nvSpPr>
        <p:spPr>
          <a:xfrm>
            <a:off x="3048838" y="3752111"/>
            <a:ext cx="6094324" cy="1971374"/>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Decay 		versus 		Renewal</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Momentary 	versus 		Eternal</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Light Affliction	versus 		Weight of Glory</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Seen 		versus 		Not Seen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Temporal 	versus 		Eternal</a:t>
            </a:r>
          </a:p>
        </p:txBody>
      </p:sp>
    </p:spTree>
    <p:extLst>
      <p:ext uri="{BB962C8B-B14F-4D97-AF65-F5344CB8AC3E}">
        <p14:creationId xmlns:p14="http://schemas.microsoft.com/office/powerpoint/2010/main" val="2968459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3E059C-BADD-CEBA-089A-7248A8F29CA7}"/>
              </a:ext>
            </a:extLst>
          </p:cNvPr>
          <p:cNvPicPr>
            <a:picLocks noChangeAspect="1"/>
          </p:cNvPicPr>
          <p:nvPr/>
        </p:nvPicPr>
        <p:blipFill>
          <a:blip r:embed="rId2"/>
          <a:stretch>
            <a:fillRect/>
          </a:stretch>
        </p:blipFill>
        <p:spPr>
          <a:xfrm>
            <a:off x="3557233" y="385337"/>
            <a:ext cx="5077534" cy="6087325"/>
          </a:xfrm>
          <a:prstGeom prst="rect">
            <a:avLst/>
          </a:prstGeom>
        </p:spPr>
      </p:pic>
      <p:sp>
        <p:nvSpPr>
          <p:cNvPr id="5" name="TextBox 4">
            <a:extLst>
              <a:ext uri="{FF2B5EF4-FFF2-40B4-BE49-F238E27FC236}">
                <a16:creationId xmlns:a16="http://schemas.microsoft.com/office/drawing/2014/main" id="{A5197293-D5A4-E5AA-3B7E-531D4BD42A2D}"/>
              </a:ext>
            </a:extLst>
          </p:cNvPr>
          <p:cNvSpPr txBox="1"/>
          <p:nvPr/>
        </p:nvSpPr>
        <p:spPr>
          <a:xfrm>
            <a:off x="8882744" y="1729209"/>
            <a:ext cx="3082330" cy="3108543"/>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Deuteronomy 30:15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See, I have placed before you today life and happiness, and death and adversity…</a:t>
            </a:r>
            <a:endParaRPr lang="en-US" sz="2800" dirty="0"/>
          </a:p>
        </p:txBody>
      </p:sp>
    </p:spTree>
    <p:extLst>
      <p:ext uri="{BB962C8B-B14F-4D97-AF65-F5344CB8AC3E}">
        <p14:creationId xmlns:p14="http://schemas.microsoft.com/office/powerpoint/2010/main" val="1625828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1323439"/>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Jesus can relate to our pain because He has experienced it Himself</a:t>
            </a:r>
          </a:p>
        </p:txBody>
      </p:sp>
      <p:sp>
        <p:nvSpPr>
          <p:cNvPr id="5" name="TextBox 4">
            <a:extLst>
              <a:ext uri="{FF2B5EF4-FFF2-40B4-BE49-F238E27FC236}">
                <a16:creationId xmlns:a16="http://schemas.microsoft.com/office/drawing/2014/main" id="{AB5A3918-E060-9F56-C1C2-4695E436C30F}"/>
              </a:ext>
            </a:extLst>
          </p:cNvPr>
          <p:cNvSpPr txBox="1"/>
          <p:nvPr/>
        </p:nvSpPr>
        <p:spPr>
          <a:xfrm>
            <a:off x="474783" y="2102510"/>
            <a:ext cx="7383028" cy="4524315"/>
          </a:xfrm>
          <a:prstGeom prst="rect">
            <a:avLst/>
          </a:prstGeom>
          <a:noFill/>
        </p:spPr>
        <p:txBody>
          <a:bodyPr wrap="square">
            <a:spAutoFit/>
          </a:bodyPr>
          <a:lstStyle/>
          <a:p>
            <a:pPr marL="0" marR="0">
              <a:lnSpc>
                <a:spcPct val="107000"/>
              </a:lnSpc>
              <a:spcBef>
                <a:spcPts val="0"/>
              </a:spcBef>
              <a:spcAft>
                <a:spcPts val="8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Luke 19:1-5</a:t>
            </a:r>
          </a:p>
          <a:p>
            <a:pPr marL="45720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He [Jesus] entered Jericho and was passing through. 2 And there was a man called by the name of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Zaccheus</a:t>
            </a:r>
            <a:r>
              <a:rPr lang="en-US" sz="2400" dirty="0">
                <a:effectLst/>
                <a:latin typeface="Calibri" panose="020F0502020204030204" pitchFamily="34" charset="0"/>
                <a:ea typeface="Calibri" panose="020F0502020204030204" pitchFamily="34" charset="0"/>
                <a:cs typeface="Times New Roman" panose="02020603050405020304" pitchFamily="18" charset="0"/>
              </a:rPr>
              <a:t>; he was a chief tax collector and he was rich. 3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Zaccheus</a:t>
            </a:r>
            <a:r>
              <a:rPr lang="en-US" sz="2400" dirty="0">
                <a:effectLst/>
                <a:latin typeface="Calibri" panose="020F0502020204030204" pitchFamily="34" charset="0"/>
                <a:ea typeface="Calibri" panose="020F0502020204030204" pitchFamily="34" charset="0"/>
                <a:cs typeface="Times New Roman" panose="02020603050405020304" pitchFamily="18" charset="0"/>
              </a:rPr>
              <a:t> was trying to see who Jesus was, and was unable because of the crowd, for he was small in stature. 4 So he ran on ahead and climbed up into a sycamore tree in order to see Him, for He was about to pass through that way. 5 When Jesus came to the place, He looked up and said to him,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Zaccheus</a:t>
            </a:r>
            <a:r>
              <a:rPr lang="en-US" sz="2400" dirty="0">
                <a:effectLst/>
                <a:latin typeface="Calibri" panose="020F0502020204030204" pitchFamily="34" charset="0"/>
                <a:ea typeface="Calibri" panose="020F0502020204030204" pitchFamily="34" charset="0"/>
                <a:cs typeface="Times New Roman" panose="02020603050405020304" pitchFamily="18" charset="0"/>
              </a:rPr>
              <a:t>, hurry and come down, for today I must stay at your house.”</a:t>
            </a:r>
          </a:p>
        </p:txBody>
      </p:sp>
      <p:pic>
        <p:nvPicPr>
          <p:cNvPr id="7" name="Picture 6">
            <a:extLst>
              <a:ext uri="{FF2B5EF4-FFF2-40B4-BE49-F238E27FC236}">
                <a16:creationId xmlns:a16="http://schemas.microsoft.com/office/drawing/2014/main" id="{2F98691E-4C57-A58D-1728-D8EB2B360557}"/>
              </a:ext>
            </a:extLst>
          </p:cNvPr>
          <p:cNvPicPr>
            <a:picLocks noChangeAspect="1"/>
          </p:cNvPicPr>
          <p:nvPr/>
        </p:nvPicPr>
        <p:blipFill>
          <a:blip r:embed="rId2"/>
          <a:stretch>
            <a:fillRect/>
          </a:stretch>
        </p:blipFill>
        <p:spPr>
          <a:xfrm>
            <a:off x="8213090" y="2102510"/>
            <a:ext cx="3314880" cy="4261989"/>
          </a:xfrm>
          <a:prstGeom prst="rect">
            <a:avLst/>
          </a:prstGeom>
        </p:spPr>
      </p:pic>
    </p:spTree>
    <p:extLst>
      <p:ext uri="{BB962C8B-B14F-4D97-AF65-F5344CB8AC3E}">
        <p14:creationId xmlns:p14="http://schemas.microsoft.com/office/powerpoint/2010/main" val="131652005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3E8810-ECEB-1C4B-2865-FCC87527BAF6}"/>
              </a:ext>
            </a:extLst>
          </p:cNvPr>
          <p:cNvPicPr>
            <a:picLocks noChangeAspect="1"/>
          </p:cNvPicPr>
          <p:nvPr/>
        </p:nvPicPr>
        <p:blipFill>
          <a:blip r:embed="rId2"/>
          <a:stretch>
            <a:fillRect/>
          </a:stretch>
        </p:blipFill>
        <p:spPr>
          <a:xfrm>
            <a:off x="1213616" y="2049865"/>
            <a:ext cx="3602831" cy="4228877"/>
          </a:xfrm>
          <a:prstGeom prst="rect">
            <a:avLst/>
          </a:prstGeom>
        </p:spPr>
      </p:pic>
      <p:pic>
        <p:nvPicPr>
          <p:cNvPr id="5" name="Picture 4">
            <a:extLst>
              <a:ext uri="{FF2B5EF4-FFF2-40B4-BE49-F238E27FC236}">
                <a16:creationId xmlns:a16="http://schemas.microsoft.com/office/drawing/2014/main" id="{01A8F577-CEE7-D099-3C35-EDE209AEEF46}"/>
              </a:ext>
            </a:extLst>
          </p:cNvPr>
          <p:cNvPicPr>
            <a:picLocks noChangeAspect="1"/>
          </p:cNvPicPr>
          <p:nvPr/>
        </p:nvPicPr>
        <p:blipFill>
          <a:blip r:embed="rId3"/>
          <a:stretch>
            <a:fillRect/>
          </a:stretch>
        </p:blipFill>
        <p:spPr>
          <a:xfrm>
            <a:off x="443734" y="1279961"/>
            <a:ext cx="2303412" cy="1809255"/>
          </a:xfrm>
          <a:prstGeom prst="rect">
            <a:avLst/>
          </a:prstGeom>
        </p:spPr>
      </p:pic>
      <p:pic>
        <p:nvPicPr>
          <p:cNvPr id="7" name="Picture 6">
            <a:extLst>
              <a:ext uri="{FF2B5EF4-FFF2-40B4-BE49-F238E27FC236}">
                <a16:creationId xmlns:a16="http://schemas.microsoft.com/office/drawing/2014/main" id="{9380DC7F-79F6-72B8-40CB-55431F69E993}"/>
              </a:ext>
            </a:extLst>
          </p:cNvPr>
          <p:cNvPicPr>
            <a:picLocks noChangeAspect="1"/>
          </p:cNvPicPr>
          <p:nvPr/>
        </p:nvPicPr>
        <p:blipFill>
          <a:blip r:embed="rId4"/>
          <a:stretch>
            <a:fillRect/>
          </a:stretch>
        </p:blipFill>
        <p:spPr>
          <a:xfrm>
            <a:off x="5072179" y="1392544"/>
            <a:ext cx="3036432" cy="1987880"/>
          </a:xfrm>
          <a:prstGeom prst="rect">
            <a:avLst/>
          </a:prstGeom>
        </p:spPr>
      </p:pic>
      <p:pic>
        <p:nvPicPr>
          <p:cNvPr id="9" name="Picture 8">
            <a:extLst>
              <a:ext uri="{FF2B5EF4-FFF2-40B4-BE49-F238E27FC236}">
                <a16:creationId xmlns:a16="http://schemas.microsoft.com/office/drawing/2014/main" id="{BDCF0081-BF8B-52A0-9E1A-23348D50B6B8}"/>
              </a:ext>
            </a:extLst>
          </p:cNvPr>
          <p:cNvPicPr>
            <a:picLocks noChangeAspect="1"/>
          </p:cNvPicPr>
          <p:nvPr/>
        </p:nvPicPr>
        <p:blipFill>
          <a:blip r:embed="rId5"/>
          <a:stretch>
            <a:fillRect/>
          </a:stretch>
        </p:blipFill>
        <p:spPr>
          <a:xfrm>
            <a:off x="9936948" y="2184589"/>
            <a:ext cx="2355224" cy="2488819"/>
          </a:xfrm>
          <a:prstGeom prst="rect">
            <a:avLst/>
          </a:prstGeom>
        </p:spPr>
      </p:pic>
      <p:pic>
        <p:nvPicPr>
          <p:cNvPr id="11" name="Picture 10">
            <a:extLst>
              <a:ext uri="{FF2B5EF4-FFF2-40B4-BE49-F238E27FC236}">
                <a16:creationId xmlns:a16="http://schemas.microsoft.com/office/drawing/2014/main" id="{A06F864E-2D0A-3EAA-0556-F8E1C1E1A6D2}"/>
              </a:ext>
            </a:extLst>
          </p:cNvPr>
          <p:cNvPicPr>
            <a:picLocks noChangeAspect="1"/>
          </p:cNvPicPr>
          <p:nvPr/>
        </p:nvPicPr>
        <p:blipFill>
          <a:blip r:embed="rId6"/>
          <a:stretch>
            <a:fillRect/>
          </a:stretch>
        </p:blipFill>
        <p:spPr>
          <a:xfrm>
            <a:off x="4637328" y="4511710"/>
            <a:ext cx="2539558" cy="2088191"/>
          </a:xfrm>
          <a:prstGeom prst="rect">
            <a:avLst/>
          </a:prstGeom>
        </p:spPr>
      </p:pic>
      <p:pic>
        <p:nvPicPr>
          <p:cNvPr id="13" name="Picture 12">
            <a:extLst>
              <a:ext uri="{FF2B5EF4-FFF2-40B4-BE49-F238E27FC236}">
                <a16:creationId xmlns:a16="http://schemas.microsoft.com/office/drawing/2014/main" id="{0B2C2096-1A72-7FD7-9771-291595EF06CB}"/>
              </a:ext>
            </a:extLst>
          </p:cNvPr>
          <p:cNvPicPr>
            <a:picLocks noChangeAspect="1"/>
          </p:cNvPicPr>
          <p:nvPr/>
        </p:nvPicPr>
        <p:blipFill>
          <a:blip r:embed="rId7"/>
          <a:stretch>
            <a:fillRect/>
          </a:stretch>
        </p:blipFill>
        <p:spPr>
          <a:xfrm>
            <a:off x="7241761" y="3477577"/>
            <a:ext cx="1315155" cy="1861385"/>
          </a:xfrm>
          <a:prstGeom prst="rect">
            <a:avLst/>
          </a:prstGeom>
        </p:spPr>
      </p:pic>
      <p:pic>
        <p:nvPicPr>
          <p:cNvPr id="17" name="Picture 16">
            <a:extLst>
              <a:ext uri="{FF2B5EF4-FFF2-40B4-BE49-F238E27FC236}">
                <a16:creationId xmlns:a16="http://schemas.microsoft.com/office/drawing/2014/main" id="{4A8E5B4A-874C-498C-74B3-1B2D299CC62B}"/>
              </a:ext>
            </a:extLst>
          </p:cNvPr>
          <p:cNvPicPr>
            <a:picLocks noChangeAspect="1"/>
          </p:cNvPicPr>
          <p:nvPr/>
        </p:nvPicPr>
        <p:blipFill>
          <a:blip r:embed="rId8"/>
          <a:stretch>
            <a:fillRect/>
          </a:stretch>
        </p:blipFill>
        <p:spPr>
          <a:xfrm>
            <a:off x="8556916" y="5338962"/>
            <a:ext cx="1267521" cy="1123549"/>
          </a:xfrm>
          <a:prstGeom prst="rect">
            <a:avLst/>
          </a:prstGeom>
        </p:spPr>
      </p:pic>
      <p:pic>
        <p:nvPicPr>
          <p:cNvPr id="19" name="Picture 18">
            <a:extLst>
              <a:ext uri="{FF2B5EF4-FFF2-40B4-BE49-F238E27FC236}">
                <a16:creationId xmlns:a16="http://schemas.microsoft.com/office/drawing/2014/main" id="{B42412EB-2A44-C1D3-0D0E-3F95E1D95789}"/>
              </a:ext>
            </a:extLst>
          </p:cNvPr>
          <p:cNvPicPr>
            <a:picLocks noChangeAspect="1"/>
          </p:cNvPicPr>
          <p:nvPr/>
        </p:nvPicPr>
        <p:blipFill>
          <a:blip r:embed="rId9"/>
          <a:stretch>
            <a:fillRect/>
          </a:stretch>
        </p:blipFill>
        <p:spPr>
          <a:xfrm>
            <a:off x="8294929" y="1392544"/>
            <a:ext cx="1360865" cy="1429895"/>
          </a:xfrm>
          <a:prstGeom prst="rect">
            <a:avLst/>
          </a:prstGeom>
        </p:spPr>
      </p:pic>
    </p:spTree>
    <p:extLst>
      <p:ext uri="{BB962C8B-B14F-4D97-AF65-F5344CB8AC3E}">
        <p14:creationId xmlns:p14="http://schemas.microsoft.com/office/powerpoint/2010/main" val="186491449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47AE9B-DDEC-445D-AC96-E044128E45B4}"/>
              </a:ext>
            </a:extLst>
          </p:cNvPr>
          <p:cNvSpPr txBox="1"/>
          <p:nvPr/>
        </p:nvSpPr>
        <p:spPr>
          <a:xfrm>
            <a:off x="504928" y="877538"/>
            <a:ext cx="11532998" cy="3730765"/>
          </a:xfrm>
          <a:prstGeom prst="rect">
            <a:avLst/>
          </a:prstGeom>
          <a:noFill/>
        </p:spPr>
        <p:txBody>
          <a:bodyPr wrap="square">
            <a:spAutoFit/>
          </a:bodyPr>
          <a:lstStyle/>
          <a:p>
            <a:pPr marL="0" marR="0">
              <a:lnSpc>
                <a:spcPct val="107000"/>
              </a:lnSpc>
              <a:spcBef>
                <a:spcPts val="0"/>
              </a:spcBef>
              <a:spcAft>
                <a:spcPts val="800"/>
              </a:spcAft>
            </a:pPr>
            <a:r>
              <a:rPr lang="en-US" sz="2700" dirty="0">
                <a:solidFill>
                  <a:srgbClr val="FF0000"/>
                </a:solidFill>
                <a:effectLst/>
                <a:latin typeface="Bauhaus 93" panose="04030905020B02020C02" pitchFamily="82" charset="0"/>
                <a:ea typeface="Calibri" panose="020F0502020204030204" pitchFamily="34" charset="0"/>
                <a:cs typeface="Times New Roman" panose="02020603050405020304" pitchFamily="18" charset="0"/>
              </a:rPr>
              <a:t>He became</a:t>
            </a:r>
          </a:p>
          <a:p>
            <a:pPr marL="342900" marR="0" lvl="0" indent="-342900">
              <a:lnSpc>
                <a:spcPct val="107000"/>
              </a:lnSpc>
              <a:spcBef>
                <a:spcPts val="0"/>
              </a:spcBef>
              <a:spcAft>
                <a:spcPts val="0"/>
              </a:spcAft>
              <a:buFont typeface="Symbol" panose="05050102010706020507" pitchFamily="18" charset="2"/>
              <a:buChar char=""/>
            </a:pPr>
            <a:r>
              <a:rPr lang="en-US" sz="2700" dirty="0">
                <a:solidFill>
                  <a:srgbClr val="FF0000"/>
                </a:solidFill>
                <a:effectLst/>
                <a:latin typeface="Bauhaus 93" panose="04030905020B02020C02" pitchFamily="82" charset="0"/>
                <a:ea typeface="Calibri" panose="020F0502020204030204" pitchFamily="34" charset="0"/>
                <a:cs typeface="Times New Roman" panose="02020603050405020304" pitchFamily="18" charset="0"/>
              </a:rPr>
              <a:t>He became </a:t>
            </a:r>
            <a:r>
              <a:rPr lang="en-US" sz="2700" dirty="0">
                <a:effectLst/>
                <a:latin typeface="Calibri" panose="020F0502020204030204" pitchFamily="34" charset="0"/>
                <a:ea typeface="Calibri" panose="020F0502020204030204" pitchFamily="34" charset="0"/>
                <a:cs typeface="Times New Roman" panose="02020603050405020304" pitchFamily="18" charset="0"/>
              </a:rPr>
              <a:t>a baby in a small, dusty Middle Eastern town to common parents. </a:t>
            </a:r>
          </a:p>
          <a:p>
            <a:pPr marL="342900" marR="0" lvl="0" indent="-342900">
              <a:lnSpc>
                <a:spcPct val="107000"/>
              </a:lnSpc>
              <a:spcBef>
                <a:spcPts val="0"/>
              </a:spcBef>
              <a:spcAft>
                <a:spcPts val="0"/>
              </a:spcAft>
              <a:buFont typeface="Symbol" panose="05050102010706020507" pitchFamily="18" charset="2"/>
              <a:buChar char=""/>
            </a:pPr>
            <a:r>
              <a:rPr lang="en-US" sz="2700" dirty="0">
                <a:solidFill>
                  <a:srgbClr val="FF0000"/>
                </a:solidFill>
                <a:effectLst/>
                <a:latin typeface="Bauhaus 93" panose="04030905020B02020C02" pitchFamily="82" charset="0"/>
                <a:ea typeface="Calibri" panose="020F0502020204030204" pitchFamily="34" charset="0"/>
                <a:cs typeface="Times New Roman" panose="02020603050405020304" pitchFamily="18" charset="0"/>
              </a:rPr>
              <a:t>He became </a:t>
            </a:r>
            <a:r>
              <a:rPr lang="en-US" sz="2700" dirty="0">
                <a:effectLst/>
                <a:latin typeface="Calibri" panose="020F0502020204030204" pitchFamily="34" charset="0"/>
                <a:ea typeface="Calibri" panose="020F0502020204030204" pitchFamily="34" charset="0"/>
                <a:cs typeface="Times New Roman" panose="02020603050405020304" pitchFamily="18" charset="0"/>
              </a:rPr>
              <a:t>a human and lived a life surrounded not just by sinners, but also by the lame, the sick, the blind, the oppressed, the poor. And He did not just see these terrible sufferings, He experienced much of it.</a:t>
            </a:r>
          </a:p>
          <a:p>
            <a:pPr marL="342900" marR="0" lvl="0" indent="-342900">
              <a:lnSpc>
                <a:spcPct val="107000"/>
              </a:lnSpc>
              <a:spcBef>
                <a:spcPts val="0"/>
              </a:spcBef>
              <a:spcAft>
                <a:spcPts val="0"/>
              </a:spcAft>
              <a:buFont typeface="Symbol" panose="05050102010706020507" pitchFamily="18" charset="2"/>
              <a:buChar char=""/>
            </a:pPr>
            <a:r>
              <a:rPr lang="en-US" sz="2700" dirty="0">
                <a:solidFill>
                  <a:srgbClr val="FF0000"/>
                </a:solidFill>
                <a:effectLst/>
                <a:latin typeface="Bauhaus 93" panose="04030905020B02020C02" pitchFamily="82" charset="0"/>
                <a:ea typeface="Calibri" panose="020F0502020204030204" pitchFamily="34" charset="0"/>
                <a:cs typeface="Times New Roman" panose="02020603050405020304" pitchFamily="18" charset="0"/>
              </a:rPr>
              <a:t>He became </a:t>
            </a:r>
            <a:r>
              <a:rPr lang="en-US" sz="2700" dirty="0">
                <a:effectLst/>
                <a:latin typeface="Calibri" panose="020F0502020204030204" pitchFamily="34" charset="0"/>
                <a:ea typeface="Calibri" panose="020F0502020204030204" pitchFamily="34" charset="0"/>
                <a:cs typeface="Times New Roman" panose="02020603050405020304" pitchFamily="18" charset="0"/>
              </a:rPr>
              <a:t>the Man of Sorrows.</a:t>
            </a:r>
          </a:p>
          <a:p>
            <a:pPr marL="342900" marR="0" lvl="0" indent="-342900">
              <a:lnSpc>
                <a:spcPct val="107000"/>
              </a:lnSpc>
              <a:spcBef>
                <a:spcPts val="0"/>
              </a:spcBef>
              <a:spcAft>
                <a:spcPts val="0"/>
              </a:spcAft>
              <a:buFont typeface="Symbol" panose="05050102010706020507" pitchFamily="18" charset="2"/>
              <a:buChar char=""/>
            </a:pPr>
            <a:r>
              <a:rPr lang="en-US" sz="2700" dirty="0">
                <a:solidFill>
                  <a:srgbClr val="FF0000"/>
                </a:solidFill>
                <a:effectLst/>
                <a:latin typeface="Bauhaus 93" panose="04030905020B02020C02" pitchFamily="82" charset="0"/>
                <a:ea typeface="Calibri" panose="020F0502020204030204" pitchFamily="34" charset="0"/>
                <a:cs typeface="Times New Roman" panose="02020603050405020304" pitchFamily="18" charset="0"/>
              </a:rPr>
              <a:t>He became </a:t>
            </a:r>
            <a:r>
              <a:rPr lang="en-US" sz="2700" dirty="0">
                <a:effectLst/>
                <a:latin typeface="Calibri" panose="020F0502020204030204" pitchFamily="34" charset="0"/>
                <a:ea typeface="Calibri" panose="020F0502020204030204" pitchFamily="34" charset="0"/>
                <a:cs typeface="Times New Roman" panose="02020603050405020304" pitchFamily="18" charset="0"/>
              </a:rPr>
              <a:t>our sin.</a:t>
            </a:r>
          </a:p>
          <a:p>
            <a:pPr marL="342900" marR="0" lvl="0" indent="-342900">
              <a:lnSpc>
                <a:spcPct val="107000"/>
              </a:lnSpc>
              <a:spcBef>
                <a:spcPts val="0"/>
              </a:spcBef>
              <a:spcAft>
                <a:spcPts val="800"/>
              </a:spcAft>
              <a:buFont typeface="Symbol" panose="05050102010706020507" pitchFamily="18" charset="2"/>
              <a:buChar char=""/>
            </a:pPr>
            <a:r>
              <a:rPr lang="en-US" sz="2700" dirty="0">
                <a:solidFill>
                  <a:srgbClr val="FF0000"/>
                </a:solidFill>
                <a:effectLst/>
                <a:latin typeface="Bauhaus 93" panose="04030905020B02020C02" pitchFamily="82" charset="0"/>
                <a:ea typeface="Calibri" panose="020F0502020204030204" pitchFamily="34" charset="0"/>
                <a:cs typeface="Times New Roman" panose="02020603050405020304" pitchFamily="18" charset="0"/>
              </a:rPr>
              <a:t>He became </a:t>
            </a:r>
            <a:r>
              <a:rPr lang="en-US" sz="2700" dirty="0">
                <a:effectLst/>
                <a:latin typeface="Calibri" panose="020F0502020204030204" pitchFamily="34" charset="0"/>
                <a:ea typeface="Calibri" panose="020F0502020204030204" pitchFamily="34" charset="0"/>
                <a:cs typeface="Times New Roman" panose="02020603050405020304" pitchFamily="18" charset="0"/>
              </a:rPr>
              <a:t>the Lamb of God, slaughtered, that we might be brought to God.</a:t>
            </a:r>
          </a:p>
        </p:txBody>
      </p:sp>
    </p:spTree>
    <p:extLst>
      <p:ext uri="{BB962C8B-B14F-4D97-AF65-F5344CB8AC3E}">
        <p14:creationId xmlns:p14="http://schemas.microsoft.com/office/powerpoint/2010/main" val="342222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1A5228B-3F12-8378-4F33-4125D0B7185E}"/>
              </a:ext>
            </a:extLst>
          </p:cNvPr>
          <p:cNvSpPr txBox="1"/>
          <p:nvPr/>
        </p:nvSpPr>
        <p:spPr>
          <a:xfrm>
            <a:off x="813916" y="1270338"/>
            <a:ext cx="10400044" cy="3539430"/>
          </a:xfrm>
          <a:prstGeom prst="rect">
            <a:avLst/>
          </a:prstGeom>
          <a:noFill/>
        </p:spPr>
        <p:txBody>
          <a:bodyPr wrap="square">
            <a:spAutoFit/>
          </a:bodyPr>
          <a:lstStyle/>
          <a:p>
            <a:pPr marL="0" marR="0">
              <a:spcBef>
                <a:spcPts val="0"/>
              </a:spcBef>
              <a:spcAft>
                <a:spcPts val="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Hebrews 4:15-16</a:t>
            </a:r>
          </a:p>
          <a:p>
            <a:pPr marL="0" marR="0">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baseline="30000" dirty="0">
                <a:effectLst/>
                <a:latin typeface="Calibri" panose="020F0502020204030204" pitchFamily="34" charset="0"/>
                <a:ea typeface="Calibri" panose="020F0502020204030204" pitchFamily="34" charset="0"/>
                <a:cs typeface="Times New Roman" panose="02020603050405020304" pitchFamily="18" charset="0"/>
              </a:rPr>
              <a:t>15</a:t>
            </a:r>
            <a:r>
              <a:rPr lang="en-US" sz="2800" dirty="0">
                <a:effectLst/>
                <a:latin typeface="Calibri" panose="020F0502020204030204" pitchFamily="34" charset="0"/>
                <a:ea typeface="Calibri" panose="020F0502020204030204" pitchFamily="34" charset="0"/>
                <a:cs typeface="Times New Roman" panose="02020603050405020304" pitchFamily="18" charset="0"/>
              </a:rPr>
              <a:t>For we do not have a high priest who cannot sympathize with our weaknesses, but </a:t>
            </a:r>
            <a:r>
              <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One who has been tempted in all things </a:t>
            </a:r>
            <a:r>
              <a:rPr lang="en-US" sz="2800" dirty="0">
                <a:effectLst/>
                <a:latin typeface="Calibri" panose="020F0502020204030204" pitchFamily="34" charset="0"/>
                <a:ea typeface="Calibri" panose="020F0502020204030204" pitchFamily="34" charset="0"/>
                <a:cs typeface="Times New Roman" panose="02020603050405020304" pitchFamily="18" charset="0"/>
              </a:rPr>
              <a:t>as we are, yet without sin. </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baseline="30000" dirty="0">
                <a:effectLst/>
                <a:latin typeface="Calibri" panose="020F0502020204030204" pitchFamily="34" charset="0"/>
                <a:ea typeface="Calibri" panose="020F0502020204030204" pitchFamily="34" charset="0"/>
                <a:cs typeface="Times New Roman" panose="02020603050405020304" pitchFamily="18" charset="0"/>
              </a:rPr>
              <a:t>16</a:t>
            </a:r>
            <a:r>
              <a:rPr lang="en-US" sz="2800" dirty="0">
                <a:effectLst/>
                <a:latin typeface="Calibri" panose="020F0502020204030204" pitchFamily="34" charset="0"/>
                <a:ea typeface="Calibri" panose="020F0502020204030204" pitchFamily="34" charset="0"/>
                <a:cs typeface="Times New Roman" panose="02020603050405020304" pitchFamily="18" charset="0"/>
              </a:rPr>
              <a:t>Therefore let us draw near with confidence to the throne of grace, so that we may receive mercy and find grace to help in time of need. </a:t>
            </a:r>
          </a:p>
        </p:txBody>
      </p:sp>
    </p:spTree>
    <p:extLst>
      <p:ext uri="{BB962C8B-B14F-4D97-AF65-F5344CB8AC3E}">
        <p14:creationId xmlns:p14="http://schemas.microsoft.com/office/powerpoint/2010/main" val="299475781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F6D213-2F00-180E-58BD-13FFBB412482}"/>
              </a:ext>
            </a:extLst>
          </p:cNvPr>
          <p:cNvSpPr txBox="1"/>
          <p:nvPr/>
        </p:nvSpPr>
        <p:spPr>
          <a:xfrm>
            <a:off x="418681" y="218057"/>
            <a:ext cx="11354637" cy="5484899"/>
          </a:xfrm>
          <a:prstGeom prst="rect">
            <a:avLst/>
          </a:prstGeom>
          <a:noFill/>
        </p:spPr>
        <p:txBody>
          <a:bodyPr wrap="square">
            <a:spAutoFit/>
          </a:bodyPr>
          <a:lstStyle/>
          <a:p>
            <a:pPr marL="0" marR="0">
              <a:lnSpc>
                <a:spcPct val="107000"/>
              </a:lnSpc>
              <a:spcBef>
                <a:spcPts val="0"/>
              </a:spcBef>
              <a:spcAft>
                <a:spcPts val="800"/>
              </a:spcAft>
            </a:pPr>
            <a:r>
              <a:rPr lang="en-US" sz="2400" b="1" dirty="0">
                <a:effectLst/>
                <a:latin typeface="Calibri" panose="020F0502020204030204" pitchFamily="34" charset="0"/>
                <a:ea typeface="Calibri" panose="020F0502020204030204" pitchFamily="34" charset="0"/>
                <a:cs typeface="Calibri" panose="020F0502020204030204" pitchFamily="34" charset="0"/>
              </a:rPr>
              <a:t>Loneliness</a:t>
            </a:r>
            <a:r>
              <a:rPr lang="en-US" sz="2400" dirty="0">
                <a:effectLst/>
                <a:latin typeface="Calibri" panose="020F0502020204030204" pitchFamily="34" charset="0"/>
                <a:ea typeface="Calibri" panose="020F0502020204030204" pitchFamily="34" charset="0"/>
                <a:cs typeface="Calibri" panose="020F0502020204030204" pitchFamily="34" charset="0"/>
              </a:rPr>
              <a:t>: Matthew 26:46, “About the ninth hour Jesus cried out with a loud voice, saying," ELI, ELI, LAMA SABACHTHANI?" that is, "MY GOD, MY GOD, WHY HAVE YOU FORSAKEN ME?”</a:t>
            </a:r>
          </a:p>
          <a:p>
            <a:pPr marL="0" marR="0">
              <a:lnSpc>
                <a:spcPct val="107000"/>
              </a:lnSpc>
              <a:spcBef>
                <a:spcPts val="0"/>
              </a:spcBef>
              <a:spcAft>
                <a:spcPts val="800"/>
              </a:spcAft>
            </a:pPr>
            <a:endParaRPr lang="en-US" sz="2400" b="1" dirty="0">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800"/>
              </a:spcAft>
            </a:pPr>
            <a:r>
              <a:rPr lang="en-US" sz="2400" b="1" dirty="0">
                <a:effectLst/>
                <a:latin typeface="Calibri" panose="020F0502020204030204" pitchFamily="34" charset="0"/>
                <a:ea typeface="Calibri" panose="020F0502020204030204" pitchFamily="34" charset="0"/>
                <a:cs typeface="Calibri" panose="020F0502020204030204" pitchFamily="34" charset="0"/>
              </a:rPr>
              <a:t>Temptation</a:t>
            </a:r>
            <a:r>
              <a:rPr lang="en-US" sz="2400" dirty="0">
                <a:effectLst/>
                <a:latin typeface="Calibri" panose="020F0502020204030204" pitchFamily="34" charset="0"/>
                <a:ea typeface="Calibri" panose="020F0502020204030204" pitchFamily="34" charset="0"/>
                <a:cs typeface="Calibri" panose="020F0502020204030204" pitchFamily="34" charset="0"/>
              </a:rPr>
              <a:t>: Matthew 4:1, “Then Jesus was led up by the Spirit into the wilderness to be tempted by the devil.”</a:t>
            </a:r>
          </a:p>
          <a:p>
            <a:pPr marL="0" marR="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r>
              <a:rPr lang="en-US" sz="2400" b="1" dirty="0">
                <a:effectLst/>
                <a:latin typeface="Calibri" panose="020F0502020204030204" pitchFamily="34" charset="0"/>
                <a:ea typeface="Times New Roman" panose="02020603050405020304" pitchFamily="18" charset="0"/>
              </a:rPr>
              <a:t>Death of close relative/friend</a:t>
            </a:r>
            <a:r>
              <a:rPr lang="en-US" sz="2400" dirty="0">
                <a:effectLst/>
                <a:latin typeface="Calibri" panose="020F0502020204030204" pitchFamily="34" charset="0"/>
                <a:ea typeface="Times New Roman" panose="02020603050405020304" pitchFamily="18" charset="0"/>
              </a:rPr>
              <a:t>: Matthew 14:11-13, “And his head was brought on a platter and given to the girl, and she brought it to her mother. His disciples came and took away the body and buried it; and they went and reported to Jesus. Now when Jesus heard about John, He withdrew from there in a boat to a secluded place by Himself…”</a:t>
            </a:r>
          </a:p>
          <a:p>
            <a:pPr marL="0" marR="0"/>
            <a:endParaRPr lang="en-US" sz="2400" dirty="0">
              <a:effectLst/>
              <a:latin typeface="Times New Roman" panose="02020603050405020304" pitchFamily="18" charset="0"/>
              <a:ea typeface="Times New Roman" panose="02020603050405020304" pitchFamily="18" charset="0"/>
            </a:endParaRPr>
          </a:p>
          <a:p>
            <a:pPr marL="0" marR="0"/>
            <a:r>
              <a:rPr lang="en-US" sz="2400" b="1" dirty="0">
                <a:effectLst/>
                <a:latin typeface="Calibri" panose="020F0502020204030204" pitchFamily="34" charset="0"/>
                <a:ea typeface="Times New Roman" panose="02020603050405020304" pitchFamily="18" charset="0"/>
              </a:rPr>
              <a:t>Physical pain</a:t>
            </a:r>
            <a:r>
              <a:rPr lang="en-US" sz="2400" dirty="0">
                <a:effectLst/>
                <a:latin typeface="Calibri" panose="020F0502020204030204" pitchFamily="34" charset="0"/>
                <a:ea typeface="Times New Roman" panose="02020603050405020304" pitchFamily="18" charset="0"/>
              </a:rPr>
              <a:t>: Matthew 27:35, “And when they had crucified Him…”</a:t>
            </a:r>
          </a:p>
        </p:txBody>
      </p:sp>
    </p:spTree>
    <p:extLst>
      <p:ext uri="{BB962C8B-B14F-4D97-AF65-F5344CB8AC3E}">
        <p14:creationId xmlns:p14="http://schemas.microsoft.com/office/powerpoint/2010/main" val="137416919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B6642B-463C-74DD-FEA6-3762D698F54A}"/>
              </a:ext>
            </a:extLst>
          </p:cNvPr>
          <p:cNvSpPr txBox="1"/>
          <p:nvPr/>
        </p:nvSpPr>
        <p:spPr>
          <a:xfrm>
            <a:off x="542610" y="295925"/>
            <a:ext cx="10962752" cy="5597366"/>
          </a:xfrm>
          <a:prstGeom prst="rect">
            <a:avLst/>
          </a:prstGeom>
          <a:noFill/>
        </p:spPr>
        <p:txBody>
          <a:bodyPr wrap="square">
            <a:spAutoFit/>
          </a:bodyPr>
          <a:lstStyle/>
          <a:p>
            <a:pPr marL="0" marR="0">
              <a:lnSpc>
                <a:spcPct val="107000"/>
              </a:lnSpc>
              <a:spcBef>
                <a:spcPts val="0"/>
              </a:spcBef>
              <a:spcAft>
                <a:spcPts val="800"/>
              </a:spcAft>
            </a:pPr>
            <a:r>
              <a:rPr lang="en-US" sz="2400" b="1" dirty="0">
                <a:effectLst/>
                <a:latin typeface="Calibri" panose="020F0502020204030204" pitchFamily="34" charset="0"/>
                <a:ea typeface="Calibri" panose="020F0502020204030204" pitchFamily="34" charset="0"/>
                <a:cs typeface="Calibri" panose="020F0502020204030204" pitchFamily="34" charset="0"/>
              </a:rPr>
              <a:t>Betrayal by a close friend</a:t>
            </a:r>
            <a:r>
              <a:rPr lang="en-US" sz="2400" dirty="0">
                <a:effectLst/>
                <a:latin typeface="Calibri" panose="020F0502020204030204" pitchFamily="34" charset="0"/>
                <a:ea typeface="Calibri" panose="020F0502020204030204" pitchFamily="34" charset="0"/>
                <a:cs typeface="Calibri" panose="020F0502020204030204" pitchFamily="34" charset="0"/>
              </a:rPr>
              <a:t>: Matthew 26:47-48a, “</a:t>
            </a:r>
            <a:r>
              <a:rPr lang="en-US" sz="2400" dirty="0">
                <a:effectLst/>
                <a:latin typeface="Calibri" panose="020F0502020204030204" pitchFamily="34" charset="0"/>
                <a:ea typeface="Times New Roman" panose="02020603050405020304" pitchFamily="18" charset="0"/>
                <a:cs typeface="Calibri" panose="020F0502020204030204" pitchFamily="34" charset="0"/>
              </a:rPr>
              <a:t>While He was still speaking, behold, Judas, one of the twelve, came up accompanied by a large crowd with swords and clubs, who came from the chief priests and elders of the people. Now he who was betraying Him gave them a sign…”</a:t>
            </a:r>
          </a:p>
          <a:p>
            <a:pPr marL="0" marR="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r>
              <a:rPr lang="en-US" sz="2400" b="1" dirty="0">
                <a:effectLst/>
                <a:latin typeface="Calibri" panose="020F0502020204030204" pitchFamily="34" charset="0"/>
                <a:ea typeface="Times New Roman" panose="02020603050405020304" pitchFamily="18" charset="0"/>
              </a:rPr>
              <a:t>Falsely accused</a:t>
            </a:r>
            <a:r>
              <a:rPr lang="en-US" sz="2400" dirty="0">
                <a:effectLst/>
                <a:latin typeface="Calibri" panose="020F0502020204030204" pitchFamily="34" charset="0"/>
                <a:ea typeface="Times New Roman" panose="02020603050405020304" pitchFamily="18" charset="0"/>
              </a:rPr>
              <a:t>: Matthew 26:59, “Now the chief priests and the whole Council kept trying to obtain false testimony against Jesus, so that they might put Him to death.”</a:t>
            </a:r>
          </a:p>
          <a:p>
            <a:pPr marL="0" marR="0"/>
            <a:endParaRPr lang="en-US" sz="2400" dirty="0">
              <a:effectLst/>
              <a:latin typeface="Times New Roman" panose="02020603050405020304" pitchFamily="18" charset="0"/>
              <a:ea typeface="Times New Roman" panose="02020603050405020304" pitchFamily="18" charset="0"/>
            </a:endParaRPr>
          </a:p>
          <a:p>
            <a:pPr marL="0" marR="0"/>
            <a:r>
              <a:rPr lang="en-US" sz="2400" b="1" dirty="0">
                <a:effectLst/>
                <a:latin typeface="Calibri" panose="020F0502020204030204" pitchFamily="34" charset="0"/>
                <a:ea typeface="Times New Roman" panose="02020603050405020304" pitchFamily="18" charset="0"/>
              </a:rPr>
              <a:t>Abandonment by friends</a:t>
            </a:r>
            <a:r>
              <a:rPr lang="en-US" sz="2400" dirty="0">
                <a:effectLst/>
                <a:latin typeface="Calibri" panose="020F0502020204030204" pitchFamily="34" charset="0"/>
                <a:ea typeface="Times New Roman" panose="02020603050405020304" pitchFamily="18" charset="0"/>
              </a:rPr>
              <a:t>: Matthew 26:71-72, “When he had gone out to the gateway, another servant-girl saw him and said to those who were there, ‘This man was with Jesus of Nazareth.’ And again he denied it with an oath, ‘I do not know the man.’" </a:t>
            </a:r>
          </a:p>
          <a:p>
            <a:pPr marL="0" marR="0"/>
            <a:endParaRPr lang="en-US" sz="2400" dirty="0">
              <a:effectLst/>
              <a:latin typeface="Times New Roman" panose="02020603050405020304" pitchFamily="18" charset="0"/>
              <a:ea typeface="Times New Roman" panose="02020603050405020304" pitchFamily="18" charset="0"/>
            </a:endParaRPr>
          </a:p>
          <a:p>
            <a:pPr marL="0" marR="0"/>
            <a:r>
              <a:rPr lang="en-US" sz="2400" b="1" dirty="0">
                <a:effectLst/>
                <a:latin typeface="Calibri" panose="020F0502020204030204" pitchFamily="34" charset="0"/>
                <a:ea typeface="Times New Roman" panose="02020603050405020304" pitchFamily="18" charset="0"/>
              </a:rPr>
              <a:t>Financial loss/homelessness</a:t>
            </a:r>
            <a:r>
              <a:rPr lang="en-US" sz="2400" dirty="0">
                <a:effectLst/>
                <a:latin typeface="Calibri" panose="020F0502020204030204" pitchFamily="34" charset="0"/>
                <a:ea typeface="Times New Roman" panose="02020603050405020304" pitchFamily="18" charset="0"/>
              </a:rPr>
              <a:t>: Matthew 8:20, “Jesus said to him, ‘The foxes have holes and the birds of the air have nests, but the Son of Man has nowhere to lay His head.’”</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1238186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B0DC23-5E94-DDFD-0BB3-7AA570023A0A}"/>
              </a:ext>
            </a:extLst>
          </p:cNvPr>
          <p:cNvSpPr txBox="1"/>
          <p:nvPr/>
        </p:nvSpPr>
        <p:spPr>
          <a:xfrm>
            <a:off x="844061" y="366623"/>
            <a:ext cx="9485644" cy="6124754"/>
          </a:xfrm>
          <a:prstGeom prst="rect">
            <a:avLst/>
          </a:prstGeom>
          <a:noFill/>
        </p:spPr>
        <p:txBody>
          <a:bodyPr wrap="square">
            <a:spAutoFit/>
          </a:bodyPr>
          <a:lstStyle/>
          <a:p>
            <a:pPr marL="0" marR="0"/>
            <a:r>
              <a:rPr lang="en-US" sz="2800" dirty="0">
                <a:solidFill>
                  <a:schemeClr val="accent2">
                    <a:lumMod val="75000"/>
                  </a:schemeClr>
                </a:solidFill>
                <a:effectLst/>
                <a:latin typeface="Calibri" panose="020F0502020204030204" pitchFamily="34" charset="0"/>
                <a:ea typeface="Times New Roman" panose="02020603050405020304" pitchFamily="18" charset="0"/>
              </a:rPr>
              <a:t>Isaiah 53:3-5</a:t>
            </a:r>
          </a:p>
          <a:p>
            <a:pPr marL="0" marR="0"/>
            <a:endParaRPr lang="en-US" sz="2800" dirty="0">
              <a:effectLst/>
              <a:latin typeface="Times New Roman" panose="02020603050405020304" pitchFamily="18" charset="0"/>
              <a:ea typeface="Times New Roman" panose="02020603050405020304" pitchFamily="18" charset="0"/>
            </a:endParaRPr>
          </a:p>
          <a:p>
            <a:r>
              <a:rPr lang="en-US" sz="2800" dirty="0">
                <a:effectLst/>
                <a:latin typeface="Calibri" panose="020F0502020204030204" pitchFamily="34" charset="0"/>
                <a:ea typeface="Calibri" panose="020F0502020204030204" pitchFamily="34" charset="0"/>
              </a:rPr>
              <a:t>    </a:t>
            </a:r>
            <a:r>
              <a:rPr lang="en-US" sz="2800" baseline="30000" dirty="0">
                <a:effectLst/>
                <a:latin typeface="Calibri" panose="020F0502020204030204" pitchFamily="34" charset="0"/>
                <a:ea typeface="Calibri" panose="020F0502020204030204" pitchFamily="34" charset="0"/>
              </a:rPr>
              <a:t>3</a:t>
            </a:r>
            <a:r>
              <a:rPr lang="en-US" sz="2800" dirty="0">
                <a:effectLst/>
                <a:latin typeface="Calibri" panose="020F0502020204030204" pitchFamily="34" charset="0"/>
                <a:ea typeface="Calibri" panose="020F0502020204030204" pitchFamily="34" charset="0"/>
              </a:rPr>
              <a:t>He was </a:t>
            </a:r>
            <a:r>
              <a:rPr lang="en-US" sz="2800" u="sng" dirty="0">
                <a:solidFill>
                  <a:srgbClr val="FF0000"/>
                </a:solidFill>
                <a:effectLst/>
                <a:latin typeface="Calibri" panose="020F0502020204030204" pitchFamily="34" charset="0"/>
                <a:ea typeface="Calibri" panose="020F0502020204030204" pitchFamily="34" charset="0"/>
              </a:rPr>
              <a:t>despised</a:t>
            </a:r>
            <a:r>
              <a:rPr lang="en-US" sz="2800" dirty="0">
                <a:effectLst/>
                <a:latin typeface="Calibri" panose="020F0502020204030204" pitchFamily="34" charset="0"/>
                <a:ea typeface="Calibri" panose="020F0502020204030204" pitchFamily="34" charset="0"/>
              </a:rPr>
              <a:t> and </a:t>
            </a:r>
            <a:r>
              <a:rPr lang="en-US" sz="2800" u="sng" dirty="0">
                <a:solidFill>
                  <a:srgbClr val="FF0000"/>
                </a:solidFill>
                <a:effectLst/>
                <a:latin typeface="Calibri" panose="020F0502020204030204" pitchFamily="34" charset="0"/>
                <a:ea typeface="Calibri" panose="020F0502020204030204" pitchFamily="34" charset="0"/>
              </a:rPr>
              <a:t>forsaken</a:t>
            </a:r>
            <a:r>
              <a:rPr lang="en-US" sz="2800" dirty="0">
                <a:effectLst/>
                <a:latin typeface="Calibri" panose="020F0502020204030204" pitchFamily="34" charset="0"/>
                <a:ea typeface="Calibri" panose="020F0502020204030204" pitchFamily="34" charset="0"/>
              </a:rPr>
              <a:t> of men,</a:t>
            </a:r>
            <a:br>
              <a:rPr lang="en-US" sz="2800" dirty="0">
                <a:effectLst/>
                <a:latin typeface="Calibri" panose="020F0502020204030204" pitchFamily="34" charset="0"/>
                <a:ea typeface="Calibri" panose="020F0502020204030204" pitchFamily="34" charset="0"/>
              </a:rPr>
            </a:br>
            <a:r>
              <a:rPr lang="en-US" sz="2800" dirty="0">
                <a:effectLst/>
                <a:latin typeface="Calibri" panose="020F0502020204030204" pitchFamily="34" charset="0"/>
                <a:ea typeface="Calibri" panose="020F0502020204030204" pitchFamily="34" charset="0"/>
              </a:rPr>
              <a:t>         A man of </a:t>
            </a:r>
            <a:r>
              <a:rPr lang="en-US" sz="2800" u="sng" dirty="0">
                <a:solidFill>
                  <a:srgbClr val="FF0000"/>
                </a:solidFill>
                <a:effectLst/>
                <a:latin typeface="Calibri" panose="020F0502020204030204" pitchFamily="34" charset="0"/>
                <a:ea typeface="Calibri" panose="020F0502020204030204" pitchFamily="34" charset="0"/>
              </a:rPr>
              <a:t>sorrows</a:t>
            </a:r>
            <a:r>
              <a:rPr lang="en-US" sz="2800" dirty="0">
                <a:effectLst/>
                <a:latin typeface="Calibri" panose="020F0502020204030204" pitchFamily="34" charset="0"/>
                <a:ea typeface="Calibri" panose="020F0502020204030204" pitchFamily="34" charset="0"/>
              </a:rPr>
              <a:t> and acquainted with </a:t>
            </a:r>
            <a:r>
              <a:rPr lang="en-US" sz="2800" u="sng" dirty="0">
                <a:solidFill>
                  <a:srgbClr val="FF0000"/>
                </a:solidFill>
                <a:effectLst/>
                <a:latin typeface="Calibri" panose="020F0502020204030204" pitchFamily="34" charset="0"/>
                <a:ea typeface="Calibri" panose="020F0502020204030204" pitchFamily="34" charset="0"/>
              </a:rPr>
              <a:t>grief</a:t>
            </a:r>
            <a:r>
              <a:rPr lang="en-US" sz="2800" dirty="0">
                <a:effectLst/>
                <a:latin typeface="Calibri" panose="020F0502020204030204" pitchFamily="34" charset="0"/>
                <a:ea typeface="Calibri" panose="020F0502020204030204" pitchFamily="34" charset="0"/>
              </a:rPr>
              <a:t>;</a:t>
            </a:r>
            <a:br>
              <a:rPr lang="en-US" sz="2800" dirty="0">
                <a:effectLst/>
                <a:latin typeface="Calibri" panose="020F0502020204030204" pitchFamily="34" charset="0"/>
                <a:ea typeface="Calibri" panose="020F0502020204030204" pitchFamily="34" charset="0"/>
              </a:rPr>
            </a:br>
            <a:r>
              <a:rPr lang="en-US" sz="2800" dirty="0">
                <a:effectLst/>
                <a:latin typeface="Calibri" panose="020F0502020204030204" pitchFamily="34" charset="0"/>
                <a:ea typeface="Calibri" panose="020F0502020204030204" pitchFamily="34" charset="0"/>
              </a:rPr>
              <a:t>         And like one from whom men hide their face</a:t>
            </a:r>
            <a:br>
              <a:rPr lang="en-US" sz="2800" dirty="0">
                <a:effectLst/>
                <a:latin typeface="Calibri" panose="020F0502020204030204" pitchFamily="34" charset="0"/>
                <a:ea typeface="Calibri" panose="020F0502020204030204" pitchFamily="34" charset="0"/>
              </a:rPr>
            </a:br>
            <a:r>
              <a:rPr lang="en-US" sz="2800" dirty="0">
                <a:effectLst/>
                <a:latin typeface="Calibri" panose="020F0502020204030204" pitchFamily="34" charset="0"/>
                <a:ea typeface="Calibri" panose="020F0502020204030204" pitchFamily="34" charset="0"/>
              </a:rPr>
              <a:t>         He was </a:t>
            </a:r>
            <a:r>
              <a:rPr lang="en-US" sz="2800" u="sng" dirty="0">
                <a:solidFill>
                  <a:srgbClr val="FF0000"/>
                </a:solidFill>
                <a:effectLst/>
                <a:latin typeface="Calibri" panose="020F0502020204030204" pitchFamily="34" charset="0"/>
                <a:ea typeface="Calibri" panose="020F0502020204030204" pitchFamily="34" charset="0"/>
              </a:rPr>
              <a:t>despised</a:t>
            </a:r>
            <a:r>
              <a:rPr lang="en-US" sz="2800" dirty="0">
                <a:effectLst/>
                <a:latin typeface="Calibri" panose="020F0502020204030204" pitchFamily="34" charset="0"/>
                <a:ea typeface="Calibri" panose="020F0502020204030204" pitchFamily="34" charset="0"/>
              </a:rPr>
              <a:t>, and we did not esteem Him. </a:t>
            </a:r>
            <a:br>
              <a:rPr lang="en-US" sz="2800" dirty="0">
                <a:effectLst/>
                <a:latin typeface="Calibri" panose="020F0502020204030204" pitchFamily="34" charset="0"/>
                <a:ea typeface="Calibri" panose="020F0502020204030204" pitchFamily="34" charset="0"/>
              </a:rPr>
            </a:br>
            <a:r>
              <a:rPr lang="en-US" sz="2800" dirty="0">
                <a:effectLst/>
                <a:latin typeface="Calibri" panose="020F0502020204030204" pitchFamily="34" charset="0"/>
                <a:ea typeface="Calibri" panose="020F0502020204030204" pitchFamily="34" charset="0"/>
              </a:rPr>
              <a:t>    </a:t>
            </a:r>
            <a:r>
              <a:rPr lang="en-US" sz="2800" baseline="30000" dirty="0">
                <a:effectLst/>
                <a:latin typeface="Calibri" panose="020F0502020204030204" pitchFamily="34" charset="0"/>
                <a:ea typeface="Calibri" panose="020F0502020204030204" pitchFamily="34" charset="0"/>
              </a:rPr>
              <a:t>4</a:t>
            </a:r>
            <a:r>
              <a:rPr lang="en-US" sz="2800" dirty="0">
                <a:effectLst/>
                <a:latin typeface="Calibri" panose="020F0502020204030204" pitchFamily="34" charset="0"/>
                <a:ea typeface="Calibri" panose="020F0502020204030204" pitchFamily="34" charset="0"/>
              </a:rPr>
              <a:t>Surely our </a:t>
            </a:r>
            <a:r>
              <a:rPr lang="en-US" sz="2800" u="sng" dirty="0">
                <a:solidFill>
                  <a:srgbClr val="FF0000"/>
                </a:solidFill>
                <a:effectLst/>
                <a:latin typeface="Calibri" panose="020F0502020204030204" pitchFamily="34" charset="0"/>
                <a:ea typeface="Calibri" panose="020F0502020204030204" pitchFamily="34" charset="0"/>
              </a:rPr>
              <a:t>griefs</a:t>
            </a:r>
            <a:r>
              <a:rPr lang="en-US" sz="2800" dirty="0">
                <a:effectLst/>
                <a:latin typeface="Calibri" panose="020F0502020204030204" pitchFamily="34" charset="0"/>
                <a:ea typeface="Calibri" panose="020F0502020204030204" pitchFamily="34" charset="0"/>
              </a:rPr>
              <a:t> He Himself bore,</a:t>
            </a:r>
            <a:br>
              <a:rPr lang="en-US" sz="2800" dirty="0">
                <a:effectLst/>
                <a:latin typeface="Calibri" panose="020F0502020204030204" pitchFamily="34" charset="0"/>
                <a:ea typeface="Calibri" panose="020F0502020204030204" pitchFamily="34" charset="0"/>
              </a:rPr>
            </a:br>
            <a:r>
              <a:rPr lang="en-US" sz="2800" dirty="0">
                <a:effectLst/>
                <a:latin typeface="Calibri" panose="020F0502020204030204" pitchFamily="34" charset="0"/>
                <a:ea typeface="Calibri" panose="020F0502020204030204" pitchFamily="34" charset="0"/>
              </a:rPr>
              <a:t>         And our </a:t>
            </a:r>
            <a:r>
              <a:rPr lang="en-US" sz="2800" u="sng" dirty="0">
                <a:solidFill>
                  <a:srgbClr val="FF0000"/>
                </a:solidFill>
                <a:effectLst/>
                <a:latin typeface="Calibri" panose="020F0502020204030204" pitchFamily="34" charset="0"/>
                <a:ea typeface="Calibri" panose="020F0502020204030204" pitchFamily="34" charset="0"/>
              </a:rPr>
              <a:t>sorrows</a:t>
            </a:r>
            <a:r>
              <a:rPr lang="en-US" sz="2800" dirty="0">
                <a:effectLst/>
                <a:latin typeface="Calibri" panose="020F0502020204030204" pitchFamily="34" charset="0"/>
                <a:ea typeface="Calibri" panose="020F0502020204030204" pitchFamily="34" charset="0"/>
              </a:rPr>
              <a:t> He carried;</a:t>
            </a:r>
            <a:br>
              <a:rPr lang="en-US" sz="2800" dirty="0">
                <a:effectLst/>
                <a:latin typeface="Calibri" panose="020F0502020204030204" pitchFamily="34" charset="0"/>
                <a:ea typeface="Calibri" panose="020F0502020204030204" pitchFamily="34" charset="0"/>
              </a:rPr>
            </a:br>
            <a:r>
              <a:rPr lang="en-US" sz="2800" dirty="0">
                <a:effectLst/>
                <a:latin typeface="Calibri" panose="020F0502020204030204" pitchFamily="34" charset="0"/>
                <a:ea typeface="Calibri" panose="020F0502020204030204" pitchFamily="34" charset="0"/>
              </a:rPr>
              <a:t>         Yet we ourselves esteemed Him </a:t>
            </a:r>
            <a:r>
              <a:rPr lang="en-US" sz="2800" u="sng" dirty="0">
                <a:solidFill>
                  <a:srgbClr val="FF0000"/>
                </a:solidFill>
                <a:effectLst/>
                <a:latin typeface="Calibri" panose="020F0502020204030204" pitchFamily="34" charset="0"/>
                <a:ea typeface="Calibri" panose="020F0502020204030204" pitchFamily="34" charset="0"/>
              </a:rPr>
              <a:t>stricken</a:t>
            </a:r>
            <a:r>
              <a:rPr lang="en-US" sz="2800" dirty="0">
                <a:effectLst/>
                <a:latin typeface="Calibri" panose="020F0502020204030204" pitchFamily="34" charset="0"/>
                <a:ea typeface="Calibri" panose="020F0502020204030204" pitchFamily="34" charset="0"/>
              </a:rPr>
              <a:t>,</a:t>
            </a:r>
            <a:br>
              <a:rPr lang="en-US" sz="2800" dirty="0">
                <a:effectLst/>
                <a:latin typeface="Calibri" panose="020F0502020204030204" pitchFamily="34" charset="0"/>
                <a:ea typeface="Calibri" panose="020F0502020204030204" pitchFamily="34" charset="0"/>
              </a:rPr>
            </a:br>
            <a:r>
              <a:rPr lang="en-US" sz="2800" dirty="0">
                <a:effectLst/>
                <a:latin typeface="Calibri" panose="020F0502020204030204" pitchFamily="34" charset="0"/>
                <a:ea typeface="Calibri" panose="020F0502020204030204" pitchFamily="34" charset="0"/>
              </a:rPr>
              <a:t>         </a:t>
            </a:r>
            <a:r>
              <a:rPr lang="en-US" sz="2800" u="sng" dirty="0">
                <a:solidFill>
                  <a:srgbClr val="FF0000"/>
                </a:solidFill>
                <a:effectLst/>
                <a:latin typeface="Calibri" panose="020F0502020204030204" pitchFamily="34" charset="0"/>
                <a:ea typeface="Calibri" panose="020F0502020204030204" pitchFamily="34" charset="0"/>
              </a:rPr>
              <a:t>Smitten</a:t>
            </a:r>
            <a:r>
              <a:rPr lang="en-US" sz="2800" dirty="0">
                <a:effectLst/>
                <a:latin typeface="Calibri" panose="020F0502020204030204" pitchFamily="34" charset="0"/>
                <a:ea typeface="Calibri" panose="020F0502020204030204" pitchFamily="34" charset="0"/>
              </a:rPr>
              <a:t> of God, and </a:t>
            </a:r>
            <a:r>
              <a:rPr lang="en-US" sz="2800" u="sng" dirty="0">
                <a:solidFill>
                  <a:srgbClr val="FF0000"/>
                </a:solidFill>
                <a:effectLst/>
                <a:latin typeface="Calibri" panose="020F0502020204030204" pitchFamily="34" charset="0"/>
                <a:ea typeface="Calibri" panose="020F0502020204030204" pitchFamily="34" charset="0"/>
              </a:rPr>
              <a:t>afflicted</a:t>
            </a:r>
            <a:r>
              <a:rPr lang="en-US" sz="2800" dirty="0">
                <a:effectLst/>
                <a:latin typeface="Calibri" panose="020F0502020204030204" pitchFamily="34" charset="0"/>
                <a:ea typeface="Calibri" panose="020F0502020204030204" pitchFamily="34" charset="0"/>
              </a:rPr>
              <a:t>. </a:t>
            </a:r>
            <a:br>
              <a:rPr lang="en-US" sz="2800" dirty="0">
                <a:effectLst/>
                <a:latin typeface="Calibri" panose="020F0502020204030204" pitchFamily="34" charset="0"/>
                <a:ea typeface="Calibri" panose="020F0502020204030204" pitchFamily="34" charset="0"/>
              </a:rPr>
            </a:br>
            <a:r>
              <a:rPr lang="en-US" sz="2800" dirty="0">
                <a:effectLst/>
                <a:latin typeface="Calibri" panose="020F0502020204030204" pitchFamily="34" charset="0"/>
                <a:ea typeface="Calibri" panose="020F0502020204030204" pitchFamily="34" charset="0"/>
              </a:rPr>
              <a:t>    </a:t>
            </a:r>
            <a:r>
              <a:rPr lang="en-US" sz="2800" baseline="30000" dirty="0">
                <a:effectLst/>
                <a:latin typeface="Calibri" panose="020F0502020204030204" pitchFamily="34" charset="0"/>
                <a:ea typeface="Calibri" panose="020F0502020204030204" pitchFamily="34" charset="0"/>
              </a:rPr>
              <a:t>5</a:t>
            </a:r>
            <a:r>
              <a:rPr lang="en-US" sz="2800" dirty="0">
                <a:effectLst/>
                <a:latin typeface="Calibri" panose="020F0502020204030204" pitchFamily="34" charset="0"/>
                <a:ea typeface="Calibri" panose="020F0502020204030204" pitchFamily="34" charset="0"/>
              </a:rPr>
              <a:t>But He was </a:t>
            </a:r>
            <a:r>
              <a:rPr lang="en-US" sz="2800" u="sng" dirty="0">
                <a:solidFill>
                  <a:srgbClr val="FF0000"/>
                </a:solidFill>
                <a:effectLst/>
                <a:latin typeface="Calibri" panose="020F0502020204030204" pitchFamily="34" charset="0"/>
                <a:ea typeface="Calibri" panose="020F0502020204030204" pitchFamily="34" charset="0"/>
              </a:rPr>
              <a:t>pierced</a:t>
            </a:r>
            <a:r>
              <a:rPr lang="en-US" sz="2800" dirty="0">
                <a:effectLst/>
                <a:latin typeface="Calibri" panose="020F0502020204030204" pitchFamily="34" charset="0"/>
                <a:ea typeface="Calibri" panose="020F0502020204030204" pitchFamily="34" charset="0"/>
              </a:rPr>
              <a:t> through for our transgressions,</a:t>
            </a:r>
            <a:br>
              <a:rPr lang="en-US" sz="2800" dirty="0">
                <a:effectLst/>
                <a:latin typeface="Calibri" panose="020F0502020204030204" pitchFamily="34" charset="0"/>
                <a:ea typeface="Calibri" panose="020F0502020204030204" pitchFamily="34" charset="0"/>
              </a:rPr>
            </a:br>
            <a:r>
              <a:rPr lang="en-US" sz="2800" dirty="0">
                <a:effectLst/>
                <a:latin typeface="Calibri" panose="020F0502020204030204" pitchFamily="34" charset="0"/>
                <a:ea typeface="Calibri" panose="020F0502020204030204" pitchFamily="34" charset="0"/>
              </a:rPr>
              <a:t>         He was </a:t>
            </a:r>
            <a:r>
              <a:rPr lang="en-US" sz="2800" u="sng" dirty="0">
                <a:solidFill>
                  <a:srgbClr val="FF0000"/>
                </a:solidFill>
                <a:effectLst/>
                <a:latin typeface="Calibri" panose="020F0502020204030204" pitchFamily="34" charset="0"/>
                <a:ea typeface="Calibri" panose="020F0502020204030204" pitchFamily="34" charset="0"/>
              </a:rPr>
              <a:t>crushed</a:t>
            </a:r>
            <a:r>
              <a:rPr lang="en-US" sz="2800" dirty="0">
                <a:effectLst/>
                <a:latin typeface="Calibri" panose="020F0502020204030204" pitchFamily="34" charset="0"/>
                <a:ea typeface="Calibri" panose="020F0502020204030204" pitchFamily="34" charset="0"/>
              </a:rPr>
              <a:t> for our iniquities;</a:t>
            </a:r>
            <a:br>
              <a:rPr lang="en-US" sz="2800" dirty="0">
                <a:effectLst/>
                <a:latin typeface="Calibri" panose="020F0502020204030204" pitchFamily="34" charset="0"/>
                <a:ea typeface="Calibri" panose="020F0502020204030204" pitchFamily="34" charset="0"/>
              </a:rPr>
            </a:br>
            <a:r>
              <a:rPr lang="en-US" sz="2800" dirty="0">
                <a:effectLst/>
                <a:latin typeface="Calibri" panose="020F0502020204030204" pitchFamily="34" charset="0"/>
                <a:ea typeface="Calibri" panose="020F0502020204030204" pitchFamily="34" charset="0"/>
              </a:rPr>
              <a:t>         The </a:t>
            </a:r>
            <a:r>
              <a:rPr lang="en-US" sz="2800" u="sng" dirty="0">
                <a:solidFill>
                  <a:srgbClr val="FF0000"/>
                </a:solidFill>
                <a:effectLst/>
                <a:latin typeface="Calibri" panose="020F0502020204030204" pitchFamily="34" charset="0"/>
                <a:ea typeface="Calibri" panose="020F0502020204030204" pitchFamily="34" charset="0"/>
              </a:rPr>
              <a:t>chastening</a:t>
            </a:r>
            <a:r>
              <a:rPr lang="en-US" sz="2800" dirty="0">
                <a:effectLst/>
                <a:latin typeface="Calibri" panose="020F0502020204030204" pitchFamily="34" charset="0"/>
                <a:ea typeface="Calibri" panose="020F0502020204030204" pitchFamily="34" charset="0"/>
              </a:rPr>
              <a:t> for our well-being fell upon Him,</a:t>
            </a:r>
            <a:br>
              <a:rPr lang="en-US" sz="2800" dirty="0">
                <a:effectLst/>
                <a:latin typeface="Calibri" panose="020F0502020204030204" pitchFamily="34" charset="0"/>
                <a:ea typeface="Calibri" panose="020F0502020204030204" pitchFamily="34" charset="0"/>
              </a:rPr>
            </a:br>
            <a:r>
              <a:rPr lang="en-US" sz="2800" dirty="0">
                <a:effectLst/>
                <a:latin typeface="Calibri" panose="020F0502020204030204" pitchFamily="34" charset="0"/>
                <a:ea typeface="Calibri" panose="020F0502020204030204" pitchFamily="34" charset="0"/>
              </a:rPr>
              <a:t>         And by His </a:t>
            </a:r>
            <a:r>
              <a:rPr lang="en-US" sz="2800" u="sng" dirty="0">
                <a:solidFill>
                  <a:srgbClr val="FF0000"/>
                </a:solidFill>
                <a:effectLst/>
                <a:latin typeface="Calibri" panose="020F0502020204030204" pitchFamily="34" charset="0"/>
                <a:ea typeface="Calibri" panose="020F0502020204030204" pitchFamily="34" charset="0"/>
              </a:rPr>
              <a:t>scourging</a:t>
            </a:r>
            <a:r>
              <a:rPr lang="en-US" sz="2800" dirty="0">
                <a:effectLst/>
                <a:latin typeface="Calibri" panose="020F0502020204030204" pitchFamily="34" charset="0"/>
                <a:ea typeface="Calibri" panose="020F0502020204030204" pitchFamily="34" charset="0"/>
              </a:rPr>
              <a:t> we are healed.</a:t>
            </a:r>
            <a:endParaRPr lang="en-US" sz="2800" dirty="0"/>
          </a:p>
        </p:txBody>
      </p:sp>
    </p:spTree>
    <p:extLst>
      <p:ext uri="{BB962C8B-B14F-4D97-AF65-F5344CB8AC3E}">
        <p14:creationId xmlns:p14="http://schemas.microsoft.com/office/powerpoint/2010/main" val="364115560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921362-8BC4-2401-9B38-5FFC77E92BA0}"/>
              </a:ext>
            </a:extLst>
          </p:cNvPr>
          <p:cNvPicPr>
            <a:picLocks noChangeAspect="1"/>
          </p:cNvPicPr>
          <p:nvPr/>
        </p:nvPicPr>
        <p:blipFill>
          <a:blip r:embed="rId3"/>
          <a:stretch>
            <a:fillRect/>
          </a:stretch>
        </p:blipFill>
        <p:spPr>
          <a:xfrm>
            <a:off x="6204387" y="1638050"/>
            <a:ext cx="4505954" cy="3581900"/>
          </a:xfrm>
          <a:prstGeom prst="rect">
            <a:avLst/>
          </a:prstGeom>
        </p:spPr>
      </p:pic>
      <p:pic>
        <p:nvPicPr>
          <p:cNvPr id="5" name="Picture 4">
            <a:extLst>
              <a:ext uri="{FF2B5EF4-FFF2-40B4-BE49-F238E27FC236}">
                <a16:creationId xmlns:a16="http://schemas.microsoft.com/office/drawing/2014/main" id="{DD25089D-8A82-AFD5-7E29-CCBB1E0E2593}"/>
              </a:ext>
            </a:extLst>
          </p:cNvPr>
          <p:cNvPicPr>
            <a:picLocks noChangeAspect="1"/>
          </p:cNvPicPr>
          <p:nvPr/>
        </p:nvPicPr>
        <p:blipFill>
          <a:blip r:embed="rId4"/>
          <a:stretch>
            <a:fillRect/>
          </a:stretch>
        </p:blipFill>
        <p:spPr>
          <a:xfrm>
            <a:off x="1481659" y="1638050"/>
            <a:ext cx="2409641" cy="3581900"/>
          </a:xfrm>
          <a:prstGeom prst="rect">
            <a:avLst/>
          </a:prstGeom>
        </p:spPr>
      </p:pic>
      <p:sp>
        <p:nvSpPr>
          <p:cNvPr id="6" name="TextBox 5">
            <a:extLst>
              <a:ext uri="{FF2B5EF4-FFF2-40B4-BE49-F238E27FC236}">
                <a16:creationId xmlns:a16="http://schemas.microsoft.com/office/drawing/2014/main" id="{F2C9E805-3AFC-3ADE-3FE9-4893416A2B65}"/>
              </a:ext>
            </a:extLst>
          </p:cNvPr>
          <p:cNvSpPr txBox="1"/>
          <p:nvPr/>
        </p:nvSpPr>
        <p:spPr>
          <a:xfrm>
            <a:off x="1029482" y="601026"/>
            <a:ext cx="3542518" cy="584775"/>
          </a:xfrm>
          <a:prstGeom prst="rect">
            <a:avLst/>
          </a:prstGeom>
          <a:noFill/>
        </p:spPr>
        <p:txBody>
          <a:bodyPr wrap="square" rtlCol="0">
            <a:spAutoFit/>
          </a:bodyPr>
          <a:lstStyle/>
          <a:p>
            <a:r>
              <a:rPr lang="en-US" sz="3200" dirty="0">
                <a:solidFill>
                  <a:schemeClr val="accent1">
                    <a:lumMod val="75000"/>
                  </a:schemeClr>
                </a:solidFill>
                <a:latin typeface="Algerian" panose="04020705040A02060702" pitchFamily="82" charset="0"/>
              </a:rPr>
              <a:t>Man of Sorrows</a:t>
            </a:r>
          </a:p>
        </p:txBody>
      </p:sp>
      <p:sp>
        <p:nvSpPr>
          <p:cNvPr id="7" name="TextBox 6">
            <a:extLst>
              <a:ext uri="{FF2B5EF4-FFF2-40B4-BE49-F238E27FC236}">
                <a16:creationId xmlns:a16="http://schemas.microsoft.com/office/drawing/2014/main" id="{24BA7F52-FBF4-2D3A-C2CA-1E11D27AE1C2}"/>
              </a:ext>
            </a:extLst>
          </p:cNvPr>
          <p:cNvSpPr txBox="1"/>
          <p:nvPr/>
        </p:nvSpPr>
        <p:spPr>
          <a:xfrm>
            <a:off x="6396975" y="601025"/>
            <a:ext cx="4505953" cy="584775"/>
          </a:xfrm>
          <a:prstGeom prst="rect">
            <a:avLst/>
          </a:prstGeom>
          <a:noFill/>
        </p:spPr>
        <p:txBody>
          <a:bodyPr wrap="square" rtlCol="0">
            <a:spAutoFit/>
          </a:bodyPr>
          <a:lstStyle/>
          <a:p>
            <a:r>
              <a:rPr lang="en-US" sz="3200" dirty="0">
                <a:solidFill>
                  <a:schemeClr val="accent1">
                    <a:lumMod val="75000"/>
                  </a:schemeClr>
                </a:solidFill>
                <a:latin typeface="Algerian" panose="04020705040A02060702" pitchFamily="82" charset="0"/>
              </a:rPr>
              <a:t>God of all Comfort</a:t>
            </a:r>
          </a:p>
        </p:txBody>
      </p:sp>
    </p:spTree>
    <p:extLst>
      <p:ext uri="{BB962C8B-B14F-4D97-AF65-F5344CB8AC3E}">
        <p14:creationId xmlns:p14="http://schemas.microsoft.com/office/powerpoint/2010/main" val="159009069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3E79EF-6685-362A-ADCE-3E7A505B51F3}"/>
              </a:ext>
            </a:extLst>
          </p:cNvPr>
          <p:cNvSpPr txBox="1"/>
          <p:nvPr/>
        </p:nvSpPr>
        <p:spPr>
          <a:xfrm>
            <a:off x="535075" y="548195"/>
            <a:ext cx="10930093" cy="1200329"/>
          </a:xfrm>
          <a:prstGeom prst="rect">
            <a:avLst/>
          </a:prstGeom>
          <a:noFill/>
        </p:spPr>
        <p:txBody>
          <a:bodyPr wrap="square">
            <a:spAutoFit/>
          </a:bodyPr>
          <a:lstStyle/>
          <a:p>
            <a:r>
              <a:rPr lang="en-US"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12:24</a:t>
            </a:r>
            <a:endParaRPr lang="en-US"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Truly, truly I say to you, unless a grain of wheat falls into the earth and dies, it remains alone; but if it dies, it bears much fruit.</a:t>
            </a:r>
            <a:endParaRPr lang="en-US" dirty="0"/>
          </a:p>
        </p:txBody>
      </p:sp>
      <p:pic>
        <p:nvPicPr>
          <p:cNvPr id="5" name="Picture 4">
            <a:extLst>
              <a:ext uri="{FF2B5EF4-FFF2-40B4-BE49-F238E27FC236}">
                <a16:creationId xmlns:a16="http://schemas.microsoft.com/office/drawing/2014/main" id="{F7E5511C-0460-9759-0ACE-DC1ACA25CA9B}"/>
              </a:ext>
            </a:extLst>
          </p:cNvPr>
          <p:cNvPicPr>
            <a:picLocks noChangeAspect="1"/>
          </p:cNvPicPr>
          <p:nvPr/>
        </p:nvPicPr>
        <p:blipFill>
          <a:blip r:embed="rId3"/>
          <a:stretch>
            <a:fillRect/>
          </a:stretch>
        </p:blipFill>
        <p:spPr>
          <a:xfrm>
            <a:off x="401338" y="2020570"/>
            <a:ext cx="1968429" cy="1596837"/>
          </a:xfrm>
          <a:prstGeom prst="rect">
            <a:avLst/>
          </a:prstGeom>
        </p:spPr>
      </p:pic>
      <p:pic>
        <p:nvPicPr>
          <p:cNvPr id="7" name="Picture 6">
            <a:extLst>
              <a:ext uri="{FF2B5EF4-FFF2-40B4-BE49-F238E27FC236}">
                <a16:creationId xmlns:a16="http://schemas.microsoft.com/office/drawing/2014/main" id="{E6072B1E-1D85-EC07-E98B-38AE4B26CAE0}"/>
              </a:ext>
            </a:extLst>
          </p:cNvPr>
          <p:cNvPicPr>
            <a:picLocks noChangeAspect="1"/>
          </p:cNvPicPr>
          <p:nvPr/>
        </p:nvPicPr>
        <p:blipFill>
          <a:blip r:embed="rId4"/>
          <a:stretch>
            <a:fillRect/>
          </a:stretch>
        </p:blipFill>
        <p:spPr>
          <a:xfrm>
            <a:off x="3592864" y="1960188"/>
            <a:ext cx="1965338" cy="1596837"/>
          </a:xfrm>
          <a:prstGeom prst="rect">
            <a:avLst/>
          </a:prstGeom>
        </p:spPr>
      </p:pic>
      <p:pic>
        <p:nvPicPr>
          <p:cNvPr id="9" name="Picture 8">
            <a:extLst>
              <a:ext uri="{FF2B5EF4-FFF2-40B4-BE49-F238E27FC236}">
                <a16:creationId xmlns:a16="http://schemas.microsoft.com/office/drawing/2014/main" id="{9995D667-E435-C034-645F-5E8E1C4648FF}"/>
              </a:ext>
            </a:extLst>
          </p:cNvPr>
          <p:cNvPicPr>
            <a:picLocks noChangeAspect="1"/>
          </p:cNvPicPr>
          <p:nvPr/>
        </p:nvPicPr>
        <p:blipFill>
          <a:blip r:embed="rId5"/>
          <a:stretch>
            <a:fillRect/>
          </a:stretch>
        </p:blipFill>
        <p:spPr>
          <a:xfrm>
            <a:off x="401339" y="4556922"/>
            <a:ext cx="2037239" cy="1936496"/>
          </a:xfrm>
          <a:prstGeom prst="rect">
            <a:avLst/>
          </a:prstGeom>
        </p:spPr>
      </p:pic>
      <p:pic>
        <p:nvPicPr>
          <p:cNvPr id="11" name="Picture 10">
            <a:extLst>
              <a:ext uri="{FF2B5EF4-FFF2-40B4-BE49-F238E27FC236}">
                <a16:creationId xmlns:a16="http://schemas.microsoft.com/office/drawing/2014/main" id="{2E2A6ACD-0D32-1CB1-EF5D-03C0DBEEC650}"/>
              </a:ext>
            </a:extLst>
          </p:cNvPr>
          <p:cNvPicPr>
            <a:picLocks noChangeAspect="1"/>
          </p:cNvPicPr>
          <p:nvPr/>
        </p:nvPicPr>
        <p:blipFill>
          <a:blip r:embed="rId6"/>
          <a:stretch>
            <a:fillRect/>
          </a:stretch>
        </p:blipFill>
        <p:spPr>
          <a:xfrm>
            <a:off x="3731897" y="4556922"/>
            <a:ext cx="1631901" cy="1978914"/>
          </a:xfrm>
          <a:prstGeom prst="rect">
            <a:avLst/>
          </a:prstGeom>
        </p:spPr>
      </p:pic>
      <p:pic>
        <p:nvPicPr>
          <p:cNvPr id="13" name="Picture 12">
            <a:extLst>
              <a:ext uri="{FF2B5EF4-FFF2-40B4-BE49-F238E27FC236}">
                <a16:creationId xmlns:a16="http://schemas.microsoft.com/office/drawing/2014/main" id="{BE8FA8A1-7825-2727-6FCF-CDEA5A2AAEF9}"/>
              </a:ext>
            </a:extLst>
          </p:cNvPr>
          <p:cNvPicPr>
            <a:picLocks noChangeAspect="1"/>
          </p:cNvPicPr>
          <p:nvPr/>
        </p:nvPicPr>
        <p:blipFill>
          <a:blip r:embed="rId7"/>
          <a:stretch>
            <a:fillRect/>
          </a:stretch>
        </p:blipFill>
        <p:spPr>
          <a:xfrm>
            <a:off x="6391016" y="2020570"/>
            <a:ext cx="1950586" cy="1978914"/>
          </a:xfrm>
          <a:prstGeom prst="rect">
            <a:avLst/>
          </a:prstGeom>
        </p:spPr>
      </p:pic>
      <p:pic>
        <p:nvPicPr>
          <p:cNvPr id="15" name="Picture 14">
            <a:extLst>
              <a:ext uri="{FF2B5EF4-FFF2-40B4-BE49-F238E27FC236}">
                <a16:creationId xmlns:a16="http://schemas.microsoft.com/office/drawing/2014/main" id="{98277254-8A58-B2EA-45B2-8417DC004C4A}"/>
              </a:ext>
            </a:extLst>
          </p:cNvPr>
          <p:cNvPicPr>
            <a:picLocks noChangeAspect="1"/>
          </p:cNvPicPr>
          <p:nvPr/>
        </p:nvPicPr>
        <p:blipFill>
          <a:blip r:embed="rId8"/>
          <a:stretch>
            <a:fillRect/>
          </a:stretch>
        </p:blipFill>
        <p:spPr>
          <a:xfrm>
            <a:off x="9420753" y="1960188"/>
            <a:ext cx="2369909" cy="1978914"/>
          </a:xfrm>
          <a:prstGeom prst="rect">
            <a:avLst/>
          </a:prstGeom>
        </p:spPr>
      </p:pic>
      <p:pic>
        <p:nvPicPr>
          <p:cNvPr id="17" name="Picture 16">
            <a:extLst>
              <a:ext uri="{FF2B5EF4-FFF2-40B4-BE49-F238E27FC236}">
                <a16:creationId xmlns:a16="http://schemas.microsoft.com/office/drawing/2014/main" id="{74FD33ED-6D98-D001-A134-BC48D686DDA0}"/>
              </a:ext>
            </a:extLst>
          </p:cNvPr>
          <p:cNvPicPr>
            <a:picLocks noChangeAspect="1"/>
          </p:cNvPicPr>
          <p:nvPr/>
        </p:nvPicPr>
        <p:blipFill>
          <a:blip r:embed="rId9"/>
          <a:stretch>
            <a:fillRect/>
          </a:stretch>
        </p:blipFill>
        <p:spPr>
          <a:xfrm>
            <a:off x="6507123" y="4630546"/>
            <a:ext cx="1542778" cy="1936496"/>
          </a:xfrm>
          <a:prstGeom prst="rect">
            <a:avLst/>
          </a:prstGeom>
        </p:spPr>
      </p:pic>
      <p:pic>
        <p:nvPicPr>
          <p:cNvPr id="19" name="Picture 18">
            <a:extLst>
              <a:ext uri="{FF2B5EF4-FFF2-40B4-BE49-F238E27FC236}">
                <a16:creationId xmlns:a16="http://schemas.microsoft.com/office/drawing/2014/main" id="{D8DFD079-B785-F729-9B05-F8A087F6038F}"/>
              </a:ext>
            </a:extLst>
          </p:cNvPr>
          <p:cNvPicPr>
            <a:picLocks noChangeAspect="1"/>
          </p:cNvPicPr>
          <p:nvPr/>
        </p:nvPicPr>
        <p:blipFill>
          <a:blip r:embed="rId10"/>
          <a:stretch>
            <a:fillRect/>
          </a:stretch>
        </p:blipFill>
        <p:spPr>
          <a:xfrm>
            <a:off x="9466711" y="4610963"/>
            <a:ext cx="2277992" cy="1870832"/>
          </a:xfrm>
          <a:prstGeom prst="rect">
            <a:avLst/>
          </a:prstGeom>
        </p:spPr>
      </p:pic>
      <p:sp>
        <p:nvSpPr>
          <p:cNvPr id="20" name="Arrow: Right 19">
            <a:extLst>
              <a:ext uri="{FF2B5EF4-FFF2-40B4-BE49-F238E27FC236}">
                <a16:creationId xmlns:a16="http://schemas.microsoft.com/office/drawing/2014/main" id="{8F817F3F-EC1B-73DA-F0B5-8090AD20450C}"/>
              </a:ext>
            </a:extLst>
          </p:cNvPr>
          <p:cNvSpPr/>
          <p:nvPr/>
        </p:nvSpPr>
        <p:spPr>
          <a:xfrm>
            <a:off x="2645760" y="2522241"/>
            <a:ext cx="790776" cy="552555"/>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a:extLst>
              <a:ext uri="{FF2B5EF4-FFF2-40B4-BE49-F238E27FC236}">
                <a16:creationId xmlns:a16="http://schemas.microsoft.com/office/drawing/2014/main" id="{C4E8FA5E-0EB1-59E1-BE27-B97CB4DFD502}"/>
              </a:ext>
            </a:extLst>
          </p:cNvPr>
          <p:cNvSpPr/>
          <p:nvPr/>
        </p:nvSpPr>
        <p:spPr>
          <a:xfrm>
            <a:off x="2764847" y="5119467"/>
            <a:ext cx="790776" cy="552555"/>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id="{3A2DC8F7-0170-9697-3B0B-EF1B51148F01}"/>
              </a:ext>
            </a:extLst>
          </p:cNvPr>
          <p:cNvSpPr/>
          <p:nvPr/>
        </p:nvSpPr>
        <p:spPr>
          <a:xfrm>
            <a:off x="8442177" y="2605163"/>
            <a:ext cx="790776" cy="552555"/>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id="{410F4DC1-8C40-1936-A5F8-6557B0454882}"/>
              </a:ext>
            </a:extLst>
          </p:cNvPr>
          <p:cNvSpPr/>
          <p:nvPr/>
        </p:nvSpPr>
        <p:spPr>
          <a:xfrm>
            <a:off x="8402450" y="5248892"/>
            <a:ext cx="790776" cy="552555"/>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83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49A268-B177-1E7F-29C6-F7DBED3F5CED}"/>
              </a:ext>
            </a:extLst>
          </p:cNvPr>
          <p:cNvSpPr txBox="1"/>
          <p:nvPr/>
        </p:nvSpPr>
        <p:spPr>
          <a:xfrm>
            <a:off x="703385" y="1115102"/>
            <a:ext cx="10329706" cy="3709413"/>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11:28-30</a:t>
            </a:r>
          </a:p>
          <a:p>
            <a:pPr marL="0" marR="0">
              <a:lnSpc>
                <a:spcPct val="107000"/>
              </a:lnSpc>
              <a:spcBef>
                <a:spcPts val="0"/>
              </a:spcBef>
              <a:spcAft>
                <a:spcPts val="800"/>
              </a:spcAft>
            </a:pPr>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7432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28 “Come to Me, all who are weary and burdened, and I will give you rest. </a:t>
            </a:r>
          </a:p>
          <a:p>
            <a:pPr marL="27432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29 Take My yoke upon you and learn from Me, for I am gentle and humble in heart, and you will find rest for your souls. </a:t>
            </a:r>
          </a:p>
          <a:p>
            <a:pPr marL="27432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30 For My yoke is comfortable, and My burden is light.” </a:t>
            </a:r>
          </a:p>
        </p:txBody>
      </p:sp>
    </p:spTree>
    <p:extLst>
      <p:ext uri="{BB962C8B-B14F-4D97-AF65-F5344CB8AC3E}">
        <p14:creationId xmlns:p14="http://schemas.microsoft.com/office/powerpoint/2010/main" val="223803338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1) Solidify your spiritual foundation</a:t>
            </a:r>
          </a:p>
        </p:txBody>
      </p:sp>
      <p:sp>
        <p:nvSpPr>
          <p:cNvPr id="6" name="TextBox 5">
            <a:extLst>
              <a:ext uri="{FF2B5EF4-FFF2-40B4-BE49-F238E27FC236}">
                <a16:creationId xmlns:a16="http://schemas.microsoft.com/office/drawing/2014/main" id="{6EBD6608-3429-77D8-0249-105B036DCC98}"/>
              </a:ext>
            </a:extLst>
          </p:cNvPr>
          <p:cNvSpPr txBox="1"/>
          <p:nvPr/>
        </p:nvSpPr>
        <p:spPr>
          <a:xfrm>
            <a:off x="474783" y="2409433"/>
            <a:ext cx="6094324" cy="532903"/>
          </a:xfrm>
          <a:prstGeom prst="rect">
            <a:avLst/>
          </a:prstGeom>
          <a:noFill/>
        </p:spPr>
        <p:txBody>
          <a:bodyPr wrap="square">
            <a:spAutoFit/>
          </a:bodyPr>
          <a:lstStyle/>
          <a:p>
            <a:pPr>
              <a:lnSpc>
                <a:spcPct val="107000"/>
              </a:lnSpc>
              <a:spcBef>
                <a:spcPts val="200"/>
              </a:spcBef>
            </a:pPr>
            <a:r>
              <a:rPr lang="en-US" sz="2800" b="1" dirty="0">
                <a:effectLst/>
                <a:latin typeface="Calibri Light" panose="020F0302020204030204" pitchFamily="34" charset="0"/>
                <a:ea typeface="Times New Roman" panose="02020603050405020304" pitchFamily="18" charset="0"/>
                <a:cs typeface="Times New Roman" panose="02020603050405020304" pitchFamily="18" charset="0"/>
              </a:rPr>
              <a:t>1) We read and study our Bible</a:t>
            </a:r>
          </a:p>
        </p:txBody>
      </p:sp>
      <p:pic>
        <p:nvPicPr>
          <p:cNvPr id="5" name="Picture 4">
            <a:extLst>
              <a:ext uri="{FF2B5EF4-FFF2-40B4-BE49-F238E27FC236}">
                <a16:creationId xmlns:a16="http://schemas.microsoft.com/office/drawing/2014/main" id="{DAB4DCD1-59FF-DDD4-8926-D3914CB12243}"/>
              </a:ext>
            </a:extLst>
          </p:cNvPr>
          <p:cNvPicPr>
            <a:picLocks noChangeAspect="1"/>
          </p:cNvPicPr>
          <p:nvPr/>
        </p:nvPicPr>
        <p:blipFill>
          <a:blip r:embed="rId2"/>
          <a:stretch>
            <a:fillRect/>
          </a:stretch>
        </p:blipFill>
        <p:spPr>
          <a:xfrm>
            <a:off x="3257793" y="3345605"/>
            <a:ext cx="5487166" cy="2953162"/>
          </a:xfrm>
          <a:prstGeom prst="rect">
            <a:avLst/>
          </a:prstGeom>
        </p:spPr>
      </p:pic>
    </p:spTree>
    <p:extLst>
      <p:ext uri="{BB962C8B-B14F-4D97-AF65-F5344CB8AC3E}">
        <p14:creationId xmlns:p14="http://schemas.microsoft.com/office/powerpoint/2010/main" val="374881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700622-3BBB-8F56-DDF5-EB2DBA15DD20}"/>
              </a:ext>
            </a:extLst>
          </p:cNvPr>
          <p:cNvPicPr>
            <a:picLocks noChangeAspect="1"/>
          </p:cNvPicPr>
          <p:nvPr/>
        </p:nvPicPr>
        <p:blipFill>
          <a:blip r:embed="rId2"/>
          <a:stretch>
            <a:fillRect/>
          </a:stretch>
        </p:blipFill>
        <p:spPr>
          <a:xfrm>
            <a:off x="285966" y="267171"/>
            <a:ext cx="5515745" cy="2629267"/>
          </a:xfrm>
          <a:prstGeom prst="rect">
            <a:avLst/>
          </a:prstGeom>
        </p:spPr>
      </p:pic>
      <p:pic>
        <p:nvPicPr>
          <p:cNvPr id="5" name="Picture 4">
            <a:extLst>
              <a:ext uri="{FF2B5EF4-FFF2-40B4-BE49-F238E27FC236}">
                <a16:creationId xmlns:a16="http://schemas.microsoft.com/office/drawing/2014/main" id="{6F833026-90AA-511C-9C86-A48F80D82ED1}"/>
              </a:ext>
            </a:extLst>
          </p:cNvPr>
          <p:cNvPicPr>
            <a:picLocks noChangeAspect="1"/>
          </p:cNvPicPr>
          <p:nvPr/>
        </p:nvPicPr>
        <p:blipFill>
          <a:blip r:embed="rId3"/>
          <a:stretch>
            <a:fillRect/>
          </a:stretch>
        </p:blipFill>
        <p:spPr>
          <a:xfrm>
            <a:off x="2527533" y="3961563"/>
            <a:ext cx="4988633" cy="2869569"/>
          </a:xfrm>
          <a:prstGeom prst="rect">
            <a:avLst/>
          </a:prstGeom>
        </p:spPr>
      </p:pic>
      <p:pic>
        <p:nvPicPr>
          <p:cNvPr id="7" name="Picture 6">
            <a:extLst>
              <a:ext uri="{FF2B5EF4-FFF2-40B4-BE49-F238E27FC236}">
                <a16:creationId xmlns:a16="http://schemas.microsoft.com/office/drawing/2014/main" id="{EDDE256D-54A3-9841-ECD3-D36706D25C0B}"/>
              </a:ext>
            </a:extLst>
          </p:cNvPr>
          <p:cNvPicPr>
            <a:picLocks noChangeAspect="1"/>
          </p:cNvPicPr>
          <p:nvPr/>
        </p:nvPicPr>
        <p:blipFill>
          <a:blip r:embed="rId4"/>
          <a:stretch>
            <a:fillRect/>
          </a:stretch>
        </p:blipFill>
        <p:spPr>
          <a:xfrm>
            <a:off x="6335734" y="799733"/>
            <a:ext cx="5449060" cy="2876951"/>
          </a:xfrm>
          <a:prstGeom prst="rect">
            <a:avLst/>
          </a:prstGeom>
        </p:spPr>
      </p:pic>
    </p:spTree>
    <p:extLst>
      <p:ext uri="{BB962C8B-B14F-4D97-AF65-F5344CB8AC3E}">
        <p14:creationId xmlns:p14="http://schemas.microsoft.com/office/powerpoint/2010/main" val="47047595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1) Solidify your spiritual foundation</a:t>
            </a:r>
          </a:p>
        </p:txBody>
      </p:sp>
      <p:sp>
        <p:nvSpPr>
          <p:cNvPr id="6" name="TextBox 5">
            <a:extLst>
              <a:ext uri="{FF2B5EF4-FFF2-40B4-BE49-F238E27FC236}">
                <a16:creationId xmlns:a16="http://schemas.microsoft.com/office/drawing/2014/main" id="{6EBD6608-3429-77D8-0249-105B036DCC98}"/>
              </a:ext>
            </a:extLst>
          </p:cNvPr>
          <p:cNvSpPr txBox="1"/>
          <p:nvPr/>
        </p:nvSpPr>
        <p:spPr>
          <a:xfrm>
            <a:off x="474783" y="2409433"/>
            <a:ext cx="6094324" cy="532903"/>
          </a:xfrm>
          <a:prstGeom prst="rect">
            <a:avLst/>
          </a:prstGeom>
          <a:noFill/>
        </p:spPr>
        <p:txBody>
          <a:bodyPr wrap="square">
            <a:spAutoFit/>
          </a:bodyPr>
          <a:lstStyle/>
          <a:p>
            <a:pPr>
              <a:lnSpc>
                <a:spcPct val="107000"/>
              </a:lnSpc>
              <a:spcBef>
                <a:spcPts val="200"/>
              </a:spcBef>
            </a:pPr>
            <a:r>
              <a:rPr lang="en-US" sz="2800" b="1" dirty="0">
                <a:effectLst/>
                <a:latin typeface="Calibri Light" panose="020F0302020204030204" pitchFamily="34" charset="0"/>
                <a:ea typeface="Times New Roman" panose="02020603050405020304" pitchFamily="18" charset="0"/>
                <a:cs typeface="Times New Roman" panose="02020603050405020304" pitchFamily="18" charset="0"/>
              </a:rPr>
              <a:t>1) We read and study our Bible</a:t>
            </a:r>
          </a:p>
        </p:txBody>
      </p:sp>
      <p:sp>
        <p:nvSpPr>
          <p:cNvPr id="7" name="TextBox 6">
            <a:extLst>
              <a:ext uri="{FF2B5EF4-FFF2-40B4-BE49-F238E27FC236}">
                <a16:creationId xmlns:a16="http://schemas.microsoft.com/office/drawing/2014/main" id="{EBE75130-155F-2F01-31EF-976E621CFB7E}"/>
              </a:ext>
            </a:extLst>
          </p:cNvPr>
          <p:cNvSpPr txBox="1"/>
          <p:nvPr/>
        </p:nvSpPr>
        <p:spPr>
          <a:xfrm>
            <a:off x="474783" y="3345109"/>
            <a:ext cx="4270550" cy="523220"/>
          </a:xfrm>
          <a:prstGeom prst="rect">
            <a:avLst/>
          </a:prstGeom>
          <a:noFill/>
        </p:spPr>
        <p:txBody>
          <a:bodyPr wrap="square" rtlCol="0">
            <a:spAutoFit/>
          </a:bodyPr>
          <a:lstStyle/>
          <a:p>
            <a:r>
              <a:rPr lang="en-US" sz="2800" dirty="0"/>
              <a:t>2) Attend church</a:t>
            </a:r>
          </a:p>
        </p:txBody>
      </p:sp>
      <p:pic>
        <p:nvPicPr>
          <p:cNvPr id="9" name="Picture 8">
            <a:extLst>
              <a:ext uri="{FF2B5EF4-FFF2-40B4-BE49-F238E27FC236}">
                <a16:creationId xmlns:a16="http://schemas.microsoft.com/office/drawing/2014/main" id="{516BEF95-1A97-DCC4-1315-53D67DAD2FCD}"/>
              </a:ext>
            </a:extLst>
          </p:cNvPr>
          <p:cNvPicPr>
            <a:picLocks noChangeAspect="1"/>
          </p:cNvPicPr>
          <p:nvPr/>
        </p:nvPicPr>
        <p:blipFill>
          <a:blip r:embed="rId2"/>
          <a:stretch>
            <a:fillRect/>
          </a:stretch>
        </p:blipFill>
        <p:spPr>
          <a:xfrm>
            <a:off x="2181835" y="4423724"/>
            <a:ext cx="2362530" cy="1648055"/>
          </a:xfrm>
          <a:prstGeom prst="rect">
            <a:avLst/>
          </a:prstGeom>
        </p:spPr>
      </p:pic>
      <p:pic>
        <p:nvPicPr>
          <p:cNvPr id="11" name="Picture 10">
            <a:extLst>
              <a:ext uri="{FF2B5EF4-FFF2-40B4-BE49-F238E27FC236}">
                <a16:creationId xmlns:a16="http://schemas.microsoft.com/office/drawing/2014/main" id="{BFB81D07-91FD-39E2-DE18-D6429D630932}"/>
              </a:ext>
            </a:extLst>
          </p:cNvPr>
          <p:cNvPicPr>
            <a:picLocks noChangeAspect="1"/>
          </p:cNvPicPr>
          <p:nvPr/>
        </p:nvPicPr>
        <p:blipFill>
          <a:blip r:embed="rId3"/>
          <a:stretch>
            <a:fillRect/>
          </a:stretch>
        </p:blipFill>
        <p:spPr>
          <a:xfrm>
            <a:off x="6270348" y="4337987"/>
            <a:ext cx="1962424" cy="1733792"/>
          </a:xfrm>
          <a:prstGeom prst="rect">
            <a:avLst/>
          </a:prstGeom>
        </p:spPr>
      </p:pic>
    </p:spTree>
    <p:extLst>
      <p:ext uri="{BB962C8B-B14F-4D97-AF65-F5344CB8AC3E}">
        <p14:creationId xmlns:p14="http://schemas.microsoft.com/office/powerpoint/2010/main" val="785151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9EFA56-9993-E62A-4B34-C8CAF15D6A8B}"/>
              </a:ext>
            </a:extLst>
          </p:cNvPr>
          <p:cNvSpPr txBox="1"/>
          <p:nvPr/>
        </p:nvSpPr>
        <p:spPr>
          <a:xfrm>
            <a:off x="2936631" y="1826556"/>
            <a:ext cx="6094324" cy="2008883"/>
          </a:xfrm>
          <a:prstGeom prst="rect">
            <a:avLst/>
          </a:prstGeom>
          <a:noFill/>
        </p:spPr>
        <p:txBody>
          <a:bodyPr wrap="square">
            <a:spAutoFit/>
          </a:bodyPr>
          <a:lstStyle/>
          <a:p>
            <a:pPr marL="457200" marR="0" lvl="0" indent="-457200">
              <a:lnSpc>
                <a:spcPct val="107000"/>
              </a:lnSpc>
              <a:spcBef>
                <a:spcPts val="0"/>
              </a:spcBef>
              <a:spcAft>
                <a:spcPts val="0"/>
              </a:spcAft>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Bride – Ephesians 5:22-23 </a:t>
            </a:r>
          </a:p>
          <a:p>
            <a:pPr marL="457200" marR="0" lvl="0" indent="-457200">
              <a:lnSpc>
                <a:spcPct val="107000"/>
              </a:lnSpc>
              <a:spcBef>
                <a:spcPts val="0"/>
              </a:spcBef>
              <a:spcAft>
                <a:spcPts val="0"/>
              </a:spcAft>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Jesus’ body – Ephesians 1:23</a:t>
            </a:r>
          </a:p>
          <a:p>
            <a:pPr marL="457200" marR="0" lvl="0" indent="-457200">
              <a:lnSpc>
                <a:spcPct val="107000"/>
              </a:lnSpc>
              <a:spcBef>
                <a:spcPts val="0"/>
              </a:spcBef>
              <a:spcAft>
                <a:spcPts val="800"/>
              </a:spcAft>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Flock – Acts 20:28</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Household of God – 1 Timothy 3:15</a:t>
            </a:r>
            <a:endParaRPr lang="en-US" sz="2800" dirty="0"/>
          </a:p>
        </p:txBody>
      </p:sp>
    </p:spTree>
    <p:extLst>
      <p:ext uri="{BB962C8B-B14F-4D97-AF65-F5344CB8AC3E}">
        <p14:creationId xmlns:p14="http://schemas.microsoft.com/office/powerpoint/2010/main" val="428793328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87FED3-74C7-98B9-92FD-5ADF13E3A343}"/>
              </a:ext>
            </a:extLst>
          </p:cNvPr>
          <p:cNvSpPr txBox="1"/>
          <p:nvPr/>
        </p:nvSpPr>
        <p:spPr>
          <a:xfrm>
            <a:off x="1297912" y="1396456"/>
            <a:ext cx="9596175" cy="3043205"/>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Hebrews 10:24-25</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6576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24 and let’s consider how to encourage one another in love and good deeds, 25 not abandoning our own meeting together, as is the habit of some people, but encouraging one another; and all the more as you see the day drawing near.</a:t>
            </a:r>
          </a:p>
        </p:txBody>
      </p:sp>
    </p:spTree>
    <p:extLst>
      <p:ext uri="{BB962C8B-B14F-4D97-AF65-F5344CB8AC3E}">
        <p14:creationId xmlns:p14="http://schemas.microsoft.com/office/powerpoint/2010/main" val="84264225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1) Solidify your spiritual foundation</a:t>
            </a:r>
          </a:p>
        </p:txBody>
      </p:sp>
      <p:sp>
        <p:nvSpPr>
          <p:cNvPr id="6" name="TextBox 5">
            <a:extLst>
              <a:ext uri="{FF2B5EF4-FFF2-40B4-BE49-F238E27FC236}">
                <a16:creationId xmlns:a16="http://schemas.microsoft.com/office/drawing/2014/main" id="{6EBD6608-3429-77D8-0249-105B036DCC98}"/>
              </a:ext>
            </a:extLst>
          </p:cNvPr>
          <p:cNvSpPr txBox="1"/>
          <p:nvPr/>
        </p:nvSpPr>
        <p:spPr>
          <a:xfrm>
            <a:off x="474783" y="2409433"/>
            <a:ext cx="6094324" cy="532903"/>
          </a:xfrm>
          <a:prstGeom prst="rect">
            <a:avLst/>
          </a:prstGeom>
          <a:noFill/>
        </p:spPr>
        <p:txBody>
          <a:bodyPr wrap="square">
            <a:spAutoFit/>
          </a:bodyPr>
          <a:lstStyle/>
          <a:p>
            <a:pPr>
              <a:lnSpc>
                <a:spcPct val="107000"/>
              </a:lnSpc>
              <a:spcBef>
                <a:spcPts val="200"/>
              </a:spcBef>
            </a:pPr>
            <a:r>
              <a:rPr lang="en-US" sz="2800" b="1" dirty="0">
                <a:effectLst/>
                <a:latin typeface="Calibri Light" panose="020F0302020204030204" pitchFamily="34" charset="0"/>
                <a:ea typeface="Times New Roman" panose="02020603050405020304" pitchFamily="18" charset="0"/>
                <a:cs typeface="Times New Roman" panose="02020603050405020304" pitchFamily="18" charset="0"/>
              </a:rPr>
              <a:t>1) We read and study our Bible</a:t>
            </a:r>
          </a:p>
        </p:txBody>
      </p:sp>
      <p:sp>
        <p:nvSpPr>
          <p:cNvPr id="7" name="TextBox 6">
            <a:extLst>
              <a:ext uri="{FF2B5EF4-FFF2-40B4-BE49-F238E27FC236}">
                <a16:creationId xmlns:a16="http://schemas.microsoft.com/office/drawing/2014/main" id="{EBE75130-155F-2F01-31EF-976E621CFB7E}"/>
              </a:ext>
            </a:extLst>
          </p:cNvPr>
          <p:cNvSpPr txBox="1"/>
          <p:nvPr/>
        </p:nvSpPr>
        <p:spPr>
          <a:xfrm>
            <a:off x="474783" y="3345109"/>
            <a:ext cx="4270550" cy="523220"/>
          </a:xfrm>
          <a:prstGeom prst="rect">
            <a:avLst/>
          </a:prstGeom>
          <a:noFill/>
        </p:spPr>
        <p:txBody>
          <a:bodyPr wrap="square" rtlCol="0">
            <a:spAutoFit/>
          </a:bodyPr>
          <a:lstStyle/>
          <a:p>
            <a:r>
              <a:rPr lang="en-US" sz="2800" dirty="0"/>
              <a:t>2) Attend church</a:t>
            </a:r>
          </a:p>
        </p:txBody>
      </p:sp>
      <p:sp>
        <p:nvSpPr>
          <p:cNvPr id="3" name="TextBox 2">
            <a:extLst>
              <a:ext uri="{FF2B5EF4-FFF2-40B4-BE49-F238E27FC236}">
                <a16:creationId xmlns:a16="http://schemas.microsoft.com/office/drawing/2014/main" id="{63FF1279-F586-86A0-CA73-928A73DC6168}"/>
              </a:ext>
            </a:extLst>
          </p:cNvPr>
          <p:cNvSpPr txBox="1"/>
          <p:nvPr/>
        </p:nvSpPr>
        <p:spPr>
          <a:xfrm>
            <a:off x="474783" y="4271102"/>
            <a:ext cx="3295859" cy="523220"/>
          </a:xfrm>
          <a:prstGeom prst="rect">
            <a:avLst/>
          </a:prstGeom>
          <a:noFill/>
        </p:spPr>
        <p:txBody>
          <a:bodyPr wrap="square" rtlCol="0">
            <a:spAutoFit/>
          </a:bodyPr>
          <a:lstStyle/>
          <a:p>
            <a:r>
              <a:rPr lang="en-US" sz="2800" dirty="0"/>
              <a:t>3) Prayer</a:t>
            </a:r>
          </a:p>
        </p:txBody>
      </p:sp>
      <p:pic>
        <p:nvPicPr>
          <p:cNvPr id="8" name="Picture 7">
            <a:extLst>
              <a:ext uri="{FF2B5EF4-FFF2-40B4-BE49-F238E27FC236}">
                <a16:creationId xmlns:a16="http://schemas.microsoft.com/office/drawing/2014/main" id="{D5C69AD0-8030-2ADD-DAA8-E3DDE626D30D}"/>
              </a:ext>
            </a:extLst>
          </p:cNvPr>
          <p:cNvPicPr>
            <a:picLocks noChangeAspect="1"/>
          </p:cNvPicPr>
          <p:nvPr/>
        </p:nvPicPr>
        <p:blipFill>
          <a:blip r:embed="rId2"/>
          <a:stretch>
            <a:fillRect/>
          </a:stretch>
        </p:blipFill>
        <p:spPr>
          <a:xfrm>
            <a:off x="2122712" y="4951041"/>
            <a:ext cx="1545337" cy="1535170"/>
          </a:xfrm>
          <a:prstGeom prst="rect">
            <a:avLst/>
          </a:prstGeom>
        </p:spPr>
      </p:pic>
      <p:pic>
        <p:nvPicPr>
          <p:cNvPr id="12" name="Picture 11">
            <a:extLst>
              <a:ext uri="{FF2B5EF4-FFF2-40B4-BE49-F238E27FC236}">
                <a16:creationId xmlns:a16="http://schemas.microsoft.com/office/drawing/2014/main" id="{D5431435-5F79-E892-3FDD-1DAD5C994DFE}"/>
              </a:ext>
            </a:extLst>
          </p:cNvPr>
          <p:cNvPicPr>
            <a:picLocks noChangeAspect="1"/>
          </p:cNvPicPr>
          <p:nvPr/>
        </p:nvPicPr>
        <p:blipFill>
          <a:blip r:embed="rId3"/>
          <a:stretch>
            <a:fillRect/>
          </a:stretch>
        </p:blipFill>
        <p:spPr>
          <a:xfrm>
            <a:off x="5278703" y="4867908"/>
            <a:ext cx="1634594" cy="1618302"/>
          </a:xfrm>
          <a:prstGeom prst="rect">
            <a:avLst/>
          </a:prstGeom>
        </p:spPr>
      </p:pic>
      <p:pic>
        <p:nvPicPr>
          <p:cNvPr id="14" name="Picture 13">
            <a:extLst>
              <a:ext uri="{FF2B5EF4-FFF2-40B4-BE49-F238E27FC236}">
                <a16:creationId xmlns:a16="http://schemas.microsoft.com/office/drawing/2014/main" id="{0F45B6FD-E7F8-2B57-929E-30CD12D5CEFC}"/>
              </a:ext>
            </a:extLst>
          </p:cNvPr>
          <p:cNvPicPr>
            <a:picLocks noChangeAspect="1"/>
          </p:cNvPicPr>
          <p:nvPr/>
        </p:nvPicPr>
        <p:blipFill>
          <a:blip r:embed="rId4"/>
          <a:stretch>
            <a:fillRect/>
          </a:stretch>
        </p:blipFill>
        <p:spPr>
          <a:xfrm>
            <a:off x="8332845" y="4642337"/>
            <a:ext cx="2489722" cy="1843873"/>
          </a:xfrm>
          <a:prstGeom prst="rect">
            <a:avLst/>
          </a:prstGeom>
        </p:spPr>
      </p:pic>
    </p:spTree>
    <p:extLst>
      <p:ext uri="{BB962C8B-B14F-4D97-AF65-F5344CB8AC3E}">
        <p14:creationId xmlns:p14="http://schemas.microsoft.com/office/powerpoint/2010/main" val="2826240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C27865-8D84-4071-544B-C00BAEA5FB47}"/>
              </a:ext>
            </a:extLst>
          </p:cNvPr>
          <p:cNvSpPr txBox="1"/>
          <p:nvPr/>
        </p:nvSpPr>
        <p:spPr>
          <a:xfrm>
            <a:off x="1135464" y="1215585"/>
            <a:ext cx="9736852" cy="3504229"/>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Philippians 4:6-7</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6 Be anxious for nothing, but in everything by prayer and supplication with thanksgiving let your requests be made known to God. 7 And the peace of God, which surpasses all comprehension, will guard your hearts and your minds in Christ Jesus.</a:t>
            </a:r>
          </a:p>
        </p:txBody>
      </p:sp>
    </p:spTree>
    <p:extLst>
      <p:ext uri="{BB962C8B-B14F-4D97-AF65-F5344CB8AC3E}">
        <p14:creationId xmlns:p14="http://schemas.microsoft.com/office/powerpoint/2010/main" val="404997545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2) Acknowledge your feelings</a:t>
            </a:r>
          </a:p>
        </p:txBody>
      </p:sp>
      <p:pic>
        <p:nvPicPr>
          <p:cNvPr id="9" name="Picture 8">
            <a:extLst>
              <a:ext uri="{FF2B5EF4-FFF2-40B4-BE49-F238E27FC236}">
                <a16:creationId xmlns:a16="http://schemas.microsoft.com/office/drawing/2014/main" id="{5E1E0DC9-5C7E-9B5C-8CC7-0B2AE2889878}"/>
              </a:ext>
            </a:extLst>
          </p:cNvPr>
          <p:cNvPicPr>
            <a:picLocks noChangeAspect="1"/>
          </p:cNvPicPr>
          <p:nvPr/>
        </p:nvPicPr>
        <p:blipFill>
          <a:blip r:embed="rId2"/>
          <a:stretch>
            <a:fillRect/>
          </a:stretch>
        </p:blipFill>
        <p:spPr>
          <a:xfrm>
            <a:off x="4101668" y="2409433"/>
            <a:ext cx="2943636" cy="3924848"/>
          </a:xfrm>
          <a:prstGeom prst="rect">
            <a:avLst/>
          </a:prstGeom>
        </p:spPr>
      </p:pic>
    </p:spTree>
    <p:extLst>
      <p:ext uri="{BB962C8B-B14F-4D97-AF65-F5344CB8AC3E}">
        <p14:creationId xmlns:p14="http://schemas.microsoft.com/office/powerpoint/2010/main" val="2897339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C1A19D-E220-4FE3-BF4B-D62BAB79A1F8}"/>
              </a:ext>
            </a:extLst>
          </p:cNvPr>
          <p:cNvSpPr txBox="1"/>
          <p:nvPr/>
        </p:nvSpPr>
        <p:spPr>
          <a:xfrm>
            <a:off x="1660491" y="1392545"/>
            <a:ext cx="8608924" cy="3211135"/>
          </a:xfrm>
          <a:prstGeom prst="rect">
            <a:avLst/>
          </a:prstGeom>
          <a:noFill/>
        </p:spPr>
        <p:txBody>
          <a:bodyPr wrap="square">
            <a:spAutoFit/>
          </a:bodyPr>
          <a:lstStyle/>
          <a:p>
            <a:pPr marR="0" lvl="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“On Death and Dying”</a:t>
            </a:r>
          </a:p>
          <a:p>
            <a:pPr marR="0" lvl="0">
              <a:spcBef>
                <a:spcPts val="0"/>
              </a:spcBef>
              <a:spcAft>
                <a:spcPts val="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Deny – An inability to comprehend the loss</a:t>
            </a:r>
          </a:p>
          <a:p>
            <a:pPr marL="342900" marR="0" lvl="0" indent="-342900">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are Angry – “This shouldn’t have happened.”</a:t>
            </a:r>
          </a:p>
          <a:p>
            <a:pPr marL="342900" marR="0" lvl="0" indent="-342900">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Bargain – “If only…”</a:t>
            </a:r>
          </a:p>
          <a:p>
            <a:pPr marL="342900" marR="0" lvl="0" indent="-342900">
              <a:spcBef>
                <a:spcPts val="0"/>
              </a:spcBef>
              <a:spcAft>
                <a:spcPts val="8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Depression – Realization and sadness</a:t>
            </a:r>
          </a:p>
          <a:p>
            <a:pPr marL="342900" marR="0" lvl="0" indent="-342900">
              <a:spcBef>
                <a:spcPts val="0"/>
              </a:spcBef>
              <a:spcAft>
                <a:spcPts val="8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Acceptance – We start to heal</a:t>
            </a:r>
            <a:endParaRPr lang="en-US" sz="2800" dirty="0"/>
          </a:p>
        </p:txBody>
      </p:sp>
    </p:spTree>
    <p:extLst>
      <p:ext uri="{BB962C8B-B14F-4D97-AF65-F5344CB8AC3E}">
        <p14:creationId xmlns:p14="http://schemas.microsoft.com/office/powerpoint/2010/main" val="35603069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72E31E-0DB8-ED68-EDFC-E4D8A422C4BB}"/>
              </a:ext>
            </a:extLst>
          </p:cNvPr>
          <p:cNvPicPr>
            <a:picLocks noChangeAspect="1"/>
          </p:cNvPicPr>
          <p:nvPr/>
        </p:nvPicPr>
        <p:blipFill>
          <a:blip r:embed="rId2"/>
          <a:stretch>
            <a:fillRect/>
          </a:stretch>
        </p:blipFill>
        <p:spPr>
          <a:xfrm>
            <a:off x="2652232" y="1128391"/>
            <a:ext cx="6887536" cy="4601217"/>
          </a:xfrm>
          <a:prstGeom prst="rect">
            <a:avLst/>
          </a:prstGeom>
        </p:spPr>
      </p:pic>
    </p:spTree>
    <p:extLst>
      <p:ext uri="{BB962C8B-B14F-4D97-AF65-F5344CB8AC3E}">
        <p14:creationId xmlns:p14="http://schemas.microsoft.com/office/powerpoint/2010/main" val="31718622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D08135-CD13-EEC0-22BF-4127F31200D1}"/>
              </a:ext>
            </a:extLst>
          </p:cNvPr>
          <p:cNvPicPr>
            <a:picLocks noChangeAspect="1"/>
          </p:cNvPicPr>
          <p:nvPr/>
        </p:nvPicPr>
        <p:blipFill>
          <a:blip r:embed="rId2"/>
          <a:stretch>
            <a:fillRect/>
          </a:stretch>
        </p:blipFill>
        <p:spPr>
          <a:xfrm flipH="1">
            <a:off x="1099961" y="1155560"/>
            <a:ext cx="3321705" cy="4014316"/>
          </a:xfrm>
          <a:prstGeom prst="rect">
            <a:avLst/>
          </a:prstGeom>
        </p:spPr>
      </p:pic>
      <p:pic>
        <p:nvPicPr>
          <p:cNvPr id="7" name="Picture 6">
            <a:extLst>
              <a:ext uri="{FF2B5EF4-FFF2-40B4-BE49-F238E27FC236}">
                <a16:creationId xmlns:a16="http://schemas.microsoft.com/office/drawing/2014/main" id="{A9B42643-1A97-4316-11EC-5DF6DCA70167}"/>
              </a:ext>
            </a:extLst>
          </p:cNvPr>
          <p:cNvPicPr>
            <a:picLocks noChangeAspect="1"/>
          </p:cNvPicPr>
          <p:nvPr/>
        </p:nvPicPr>
        <p:blipFill>
          <a:blip r:embed="rId3"/>
          <a:stretch>
            <a:fillRect/>
          </a:stretch>
        </p:blipFill>
        <p:spPr>
          <a:xfrm>
            <a:off x="4873110" y="385075"/>
            <a:ext cx="4877481" cy="5344271"/>
          </a:xfrm>
          <a:prstGeom prst="rect">
            <a:avLst/>
          </a:prstGeom>
        </p:spPr>
      </p:pic>
      <p:sp>
        <p:nvSpPr>
          <p:cNvPr id="8" name="TextBox 7">
            <a:extLst>
              <a:ext uri="{FF2B5EF4-FFF2-40B4-BE49-F238E27FC236}">
                <a16:creationId xmlns:a16="http://schemas.microsoft.com/office/drawing/2014/main" id="{1C7C06BE-91AA-C4BA-A933-B25AAA88DB9D}"/>
              </a:ext>
            </a:extLst>
          </p:cNvPr>
          <p:cNvSpPr txBox="1"/>
          <p:nvPr/>
        </p:nvSpPr>
        <p:spPr>
          <a:xfrm>
            <a:off x="6296967" y="5729346"/>
            <a:ext cx="3654591" cy="1200329"/>
          </a:xfrm>
          <a:prstGeom prst="rect">
            <a:avLst/>
          </a:prstGeom>
          <a:noFill/>
        </p:spPr>
        <p:txBody>
          <a:bodyPr wrap="square" rtlCol="0">
            <a:spAutoFit/>
          </a:bodyPr>
          <a:lstStyle/>
          <a:p>
            <a:r>
              <a:rPr lang="en-US" sz="7200" dirty="0">
                <a:solidFill>
                  <a:srgbClr val="FF0000"/>
                </a:solidFill>
                <a:latin typeface="Chiller" panose="04020404031007020602" pitchFamily="82" charset="0"/>
              </a:rPr>
              <a:t>Is this you?</a:t>
            </a:r>
          </a:p>
        </p:txBody>
      </p:sp>
    </p:spTree>
    <p:extLst>
      <p:ext uri="{BB962C8B-B14F-4D97-AF65-F5344CB8AC3E}">
        <p14:creationId xmlns:p14="http://schemas.microsoft.com/office/powerpoint/2010/main" val="92471300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7EB501-19D7-B8C1-EBE8-E8BD06623451}"/>
              </a:ext>
            </a:extLst>
          </p:cNvPr>
          <p:cNvSpPr txBox="1"/>
          <p:nvPr/>
        </p:nvSpPr>
        <p:spPr>
          <a:xfrm>
            <a:off x="525027" y="698032"/>
            <a:ext cx="11090868" cy="1557542"/>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6:2-3a</a:t>
            </a:r>
          </a:p>
          <a:p>
            <a:pPr marL="36576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Be gracious to me, Lord, for I am frail; heal me, Lord, for my bones are horrified. And my soul is greatly horrified; but You, Lord—how long?</a:t>
            </a:r>
          </a:p>
        </p:txBody>
      </p:sp>
      <p:sp>
        <p:nvSpPr>
          <p:cNvPr id="5" name="TextBox 4">
            <a:extLst>
              <a:ext uri="{FF2B5EF4-FFF2-40B4-BE49-F238E27FC236}">
                <a16:creationId xmlns:a16="http://schemas.microsoft.com/office/drawing/2014/main" id="{E48FCF69-0B19-B076-FE3B-B0E69D517389}"/>
              </a:ext>
            </a:extLst>
          </p:cNvPr>
          <p:cNvSpPr txBox="1"/>
          <p:nvPr/>
        </p:nvSpPr>
        <p:spPr>
          <a:xfrm>
            <a:off x="525027" y="2753911"/>
            <a:ext cx="10950191" cy="993926"/>
          </a:xfrm>
          <a:prstGeom prst="rect">
            <a:avLst/>
          </a:prstGeom>
          <a:noFill/>
        </p:spPr>
        <p:txBody>
          <a:bodyPr wrap="square">
            <a:spAutoFit/>
          </a:bodyPr>
          <a:lstStyle/>
          <a:p>
            <a:pPr marL="36576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6 I am weary with my sighing; every night I make my bed swim, I flood my couch with my tears.</a:t>
            </a:r>
          </a:p>
        </p:txBody>
      </p:sp>
    </p:spTree>
    <p:extLst>
      <p:ext uri="{BB962C8B-B14F-4D97-AF65-F5344CB8AC3E}">
        <p14:creationId xmlns:p14="http://schemas.microsoft.com/office/powerpoint/2010/main" val="3818082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B47355-1CE5-C75E-E790-DA4CD5B17C5D}"/>
              </a:ext>
            </a:extLst>
          </p:cNvPr>
          <p:cNvSpPr txBox="1"/>
          <p:nvPr/>
        </p:nvSpPr>
        <p:spPr>
          <a:xfrm>
            <a:off x="653143" y="1049502"/>
            <a:ext cx="11133573" cy="1948610"/>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25:16-18</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16 Turn to me and be gracious to me, for I am lonely and afflicted.</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17 The troubles of my heart are enlarged; bring me out of my distresses.</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18 Look at my misery and my trouble, and forgive all my sins.</a:t>
            </a:r>
          </a:p>
        </p:txBody>
      </p:sp>
    </p:spTree>
    <p:extLst>
      <p:ext uri="{BB962C8B-B14F-4D97-AF65-F5344CB8AC3E}">
        <p14:creationId xmlns:p14="http://schemas.microsoft.com/office/powerpoint/2010/main" val="85990897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C48211-8C6B-A646-9E32-E205FA7CE9F3}"/>
              </a:ext>
            </a:extLst>
          </p:cNvPr>
          <p:cNvSpPr txBox="1"/>
          <p:nvPr/>
        </p:nvSpPr>
        <p:spPr>
          <a:xfrm>
            <a:off x="934497" y="1288341"/>
            <a:ext cx="9867481" cy="1557542"/>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42:5</a:t>
            </a:r>
          </a:p>
          <a:p>
            <a:pPr marL="36576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Why are you in despair, my soul? And why are you restless within me?</a:t>
            </a:r>
          </a:p>
        </p:txBody>
      </p:sp>
      <p:sp>
        <p:nvSpPr>
          <p:cNvPr id="5" name="TextBox 4">
            <a:extLst>
              <a:ext uri="{FF2B5EF4-FFF2-40B4-BE49-F238E27FC236}">
                <a16:creationId xmlns:a16="http://schemas.microsoft.com/office/drawing/2014/main" id="{CCD28DBB-5197-3FDF-1D64-26CABC577A6F}"/>
              </a:ext>
            </a:extLst>
          </p:cNvPr>
          <p:cNvSpPr txBox="1"/>
          <p:nvPr/>
        </p:nvSpPr>
        <p:spPr>
          <a:xfrm>
            <a:off x="934496" y="3674722"/>
            <a:ext cx="9967965" cy="1948610"/>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44:24-25</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Why do You hide Your face and forget our affliction and oppression? For our souls have sunk down into the dust; our bodies cling to the earth.</a:t>
            </a:r>
          </a:p>
        </p:txBody>
      </p:sp>
    </p:spTree>
    <p:extLst>
      <p:ext uri="{BB962C8B-B14F-4D97-AF65-F5344CB8AC3E}">
        <p14:creationId xmlns:p14="http://schemas.microsoft.com/office/powerpoint/2010/main" val="1650698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96991F-7EF4-6D70-6B89-B0C80F3D5248}"/>
              </a:ext>
            </a:extLst>
          </p:cNvPr>
          <p:cNvPicPr>
            <a:picLocks noChangeAspect="1"/>
          </p:cNvPicPr>
          <p:nvPr/>
        </p:nvPicPr>
        <p:blipFill>
          <a:blip r:embed="rId2"/>
          <a:stretch>
            <a:fillRect/>
          </a:stretch>
        </p:blipFill>
        <p:spPr>
          <a:xfrm>
            <a:off x="1691310" y="1040695"/>
            <a:ext cx="7462738" cy="4729173"/>
          </a:xfrm>
          <a:prstGeom prst="rect">
            <a:avLst/>
          </a:prstGeom>
        </p:spPr>
      </p:pic>
    </p:spTree>
    <p:extLst>
      <p:ext uri="{BB962C8B-B14F-4D97-AF65-F5344CB8AC3E}">
        <p14:creationId xmlns:p14="http://schemas.microsoft.com/office/powerpoint/2010/main" val="94305186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52CCC5-4A30-21E4-7CBA-9D3991123B4D}"/>
              </a:ext>
            </a:extLst>
          </p:cNvPr>
          <p:cNvSpPr txBox="1"/>
          <p:nvPr/>
        </p:nvSpPr>
        <p:spPr>
          <a:xfrm>
            <a:off x="991437" y="1531312"/>
            <a:ext cx="10209125" cy="2091022"/>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55:17</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Evening and morning and at noon, I will complain and murmur,</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He will hear my voice.</a:t>
            </a:r>
          </a:p>
        </p:txBody>
      </p:sp>
    </p:spTree>
    <p:extLst>
      <p:ext uri="{BB962C8B-B14F-4D97-AF65-F5344CB8AC3E}">
        <p14:creationId xmlns:p14="http://schemas.microsoft.com/office/powerpoint/2010/main" val="169381296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3) Maintain your routines</a:t>
            </a:r>
          </a:p>
        </p:txBody>
      </p:sp>
      <p:pic>
        <p:nvPicPr>
          <p:cNvPr id="5" name="Picture 4">
            <a:extLst>
              <a:ext uri="{FF2B5EF4-FFF2-40B4-BE49-F238E27FC236}">
                <a16:creationId xmlns:a16="http://schemas.microsoft.com/office/drawing/2014/main" id="{897FBC62-0276-0256-0D03-03A49F530190}"/>
              </a:ext>
            </a:extLst>
          </p:cNvPr>
          <p:cNvPicPr>
            <a:picLocks noChangeAspect="1"/>
          </p:cNvPicPr>
          <p:nvPr/>
        </p:nvPicPr>
        <p:blipFill>
          <a:blip r:embed="rId2"/>
          <a:stretch>
            <a:fillRect/>
          </a:stretch>
        </p:blipFill>
        <p:spPr>
          <a:xfrm>
            <a:off x="4299381" y="2650592"/>
            <a:ext cx="3593238" cy="3367807"/>
          </a:xfrm>
          <a:prstGeom prst="rect">
            <a:avLst/>
          </a:prstGeom>
        </p:spPr>
      </p:pic>
    </p:spTree>
    <p:extLst>
      <p:ext uri="{BB962C8B-B14F-4D97-AF65-F5344CB8AC3E}">
        <p14:creationId xmlns:p14="http://schemas.microsoft.com/office/powerpoint/2010/main" val="387437474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4) Find joy</a:t>
            </a:r>
          </a:p>
        </p:txBody>
      </p:sp>
    </p:spTree>
    <p:extLst>
      <p:ext uri="{BB962C8B-B14F-4D97-AF65-F5344CB8AC3E}">
        <p14:creationId xmlns:p14="http://schemas.microsoft.com/office/powerpoint/2010/main" val="231951198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ECDC31-3FCA-3E20-0E3E-F93357BF0852}"/>
              </a:ext>
            </a:extLst>
          </p:cNvPr>
          <p:cNvPicPr>
            <a:picLocks noChangeAspect="1"/>
          </p:cNvPicPr>
          <p:nvPr/>
        </p:nvPicPr>
        <p:blipFill>
          <a:blip r:embed="rId3"/>
          <a:stretch>
            <a:fillRect/>
          </a:stretch>
        </p:blipFill>
        <p:spPr>
          <a:xfrm>
            <a:off x="834013" y="347976"/>
            <a:ext cx="4523538" cy="6162047"/>
          </a:xfrm>
          <a:prstGeom prst="rect">
            <a:avLst/>
          </a:prstGeom>
        </p:spPr>
      </p:pic>
      <p:pic>
        <p:nvPicPr>
          <p:cNvPr id="5" name="Picture 4">
            <a:extLst>
              <a:ext uri="{FF2B5EF4-FFF2-40B4-BE49-F238E27FC236}">
                <a16:creationId xmlns:a16="http://schemas.microsoft.com/office/drawing/2014/main" id="{AF9BC82A-B19A-0F7A-A376-3B9C516A3010}"/>
              </a:ext>
            </a:extLst>
          </p:cNvPr>
          <p:cNvPicPr>
            <a:picLocks noChangeAspect="1"/>
          </p:cNvPicPr>
          <p:nvPr/>
        </p:nvPicPr>
        <p:blipFill>
          <a:blip r:embed="rId4"/>
          <a:stretch>
            <a:fillRect/>
          </a:stretch>
        </p:blipFill>
        <p:spPr>
          <a:xfrm>
            <a:off x="6549221" y="405835"/>
            <a:ext cx="3930947" cy="6046330"/>
          </a:xfrm>
          <a:prstGeom prst="rect">
            <a:avLst/>
          </a:prstGeom>
        </p:spPr>
      </p:pic>
    </p:spTree>
    <p:extLst>
      <p:ext uri="{BB962C8B-B14F-4D97-AF65-F5344CB8AC3E}">
        <p14:creationId xmlns:p14="http://schemas.microsoft.com/office/powerpoint/2010/main" val="84621822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3242C7-78D1-8E71-A2FF-3DC82ADB257D}"/>
              </a:ext>
            </a:extLst>
          </p:cNvPr>
          <p:cNvSpPr txBox="1"/>
          <p:nvPr/>
        </p:nvSpPr>
        <p:spPr>
          <a:xfrm>
            <a:off x="473947" y="1072887"/>
            <a:ext cx="11244105" cy="2862322"/>
          </a:xfrm>
          <a:prstGeom prst="rect">
            <a:avLst/>
          </a:prstGeom>
          <a:noFill/>
        </p:spPr>
        <p:txBody>
          <a:bodyPr wrap="square">
            <a:spAutoFit/>
          </a:bodyPr>
          <a:lstStyle/>
          <a:p>
            <a:r>
              <a:rPr lang="en-US" sz="3600" dirty="0">
                <a:effectLst/>
                <a:latin typeface="Calibri" panose="020F0502020204030204" pitchFamily="34" charset="0"/>
                <a:ea typeface="Calibri" panose="020F0502020204030204" pitchFamily="34" charset="0"/>
                <a:cs typeface="Times New Roman" panose="02020603050405020304" pitchFamily="18" charset="0"/>
              </a:rPr>
              <a:t>If Scripture is, as evangelicals and their theology have affirmed throughout history, the very word of our almighty, omniscient, and all-loving God, then the only sane choice is to let it enlighten our thinking and our actions each and every day.</a:t>
            </a:r>
            <a:endParaRPr lang="en-US" sz="3600" dirty="0"/>
          </a:p>
        </p:txBody>
      </p:sp>
    </p:spTree>
    <p:extLst>
      <p:ext uri="{BB962C8B-B14F-4D97-AF65-F5344CB8AC3E}">
        <p14:creationId xmlns:p14="http://schemas.microsoft.com/office/powerpoint/2010/main" val="366369875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308138-3875-CB2C-A8A9-ACC431040F49}"/>
              </a:ext>
            </a:extLst>
          </p:cNvPr>
          <p:cNvPicPr>
            <a:picLocks noChangeAspect="1"/>
          </p:cNvPicPr>
          <p:nvPr/>
        </p:nvPicPr>
        <p:blipFill>
          <a:blip r:embed="rId3"/>
          <a:stretch>
            <a:fillRect/>
          </a:stretch>
        </p:blipFill>
        <p:spPr>
          <a:xfrm>
            <a:off x="3450062" y="1190553"/>
            <a:ext cx="4970329" cy="4240581"/>
          </a:xfrm>
          <a:prstGeom prst="rect">
            <a:avLst/>
          </a:prstGeom>
        </p:spPr>
      </p:pic>
    </p:spTree>
    <p:extLst>
      <p:ext uri="{BB962C8B-B14F-4D97-AF65-F5344CB8AC3E}">
        <p14:creationId xmlns:p14="http://schemas.microsoft.com/office/powerpoint/2010/main" val="7733026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3AF825-DCBE-B855-5257-2EAD784F4453}"/>
              </a:ext>
            </a:extLst>
          </p:cNvPr>
          <p:cNvPicPr>
            <a:picLocks noChangeAspect="1"/>
          </p:cNvPicPr>
          <p:nvPr/>
        </p:nvPicPr>
        <p:blipFill>
          <a:blip r:embed="rId3"/>
          <a:stretch>
            <a:fillRect/>
          </a:stretch>
        </p:blipFill>
        <p:spPr>
          <a:xfrm>
            <a:off x="4443182" y="1080760"/>
            <a:ext cx="3305636" cy="4696480"/>
          </a:xfrm>
          <a:prstGeom prst="rect">
            <a:avLst/>
          </a:prstGeom>
        </p:spPr>
      </p:pic>
    </p:spTree>
    <p:extLst>
      <p:ext uri="{BB962C8B-B14F-4D97-AF65-F5344CB8AC3E}">
        <p14:creationId xmlns:p14="http://schemas.microsoft.com/office/powerpoint/2010/main" val="225626880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FFC10D-A19D-2023-2BAA-77EFDF82A616}"/>
              </a:ext>
            </a:extLst>
          </p:cNvPr>
          <p:cNvPicPr>
            <a:picLocks noChangeAspect="1"/>
          </p:cNvPicPr>
          <p:nvPr/>
        </p:nvPicPr>
        <p:blipFill>
          <a:blip r:embed="rId2"/>
          <a:stretch>
            <a:fillRect/>
          </a:stretch>
        </p:blipFill>
        <p:spPr>
          <a:xfrm>
            <a:off x="3838260" y="499653"/>
            <a:ext cx="4515480" cy="5858693"/>
          </a:xfrm>
          <a:prstGeom prst="rect">
            <a:avLst/>
          </a:prstGeom>
        </p:spPr>
      </p:pic>
    </p:spTree>
    <p:extLst>
      <p:ext uri="{BB962C8B-B14F-4D97-AF65-F5344CB8AC3E}">
        <p14:creationId xmlns:p14="http://schemas.microsoft.com/office/powerpoint/2010/main" val="242851449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F990A7-1714-A2EB-0A21-B21B3E5A6912}"/>
              </a:ext>
            </a:extLst>
          </p:cNvPr>
          <p:cNvPicPr>
            <a:picLocks noChangeAspect="1"/>
          </p:cNvPicPr>
          <p:nvPr/>
        </p:nvPicPr>
        <p:blipFill>
          <a:blip r:embed="rId2"/>
          <a:stretch>
            <a:fillRect/>
          </a:stretch>
        </p:blipFill>
        <p:spPr>
          <a:xfrm flipH="1">
            <a:off x="923285" y="335977"/>
            <a:ext cx="3070422" cy="5824305"/>
          </a:xfrm>
          <a:prstGeom prst="rect">
            <a:avLst/>
          </a:prstGeom>
        </p:spPr>
      </p:pic>
      <p:pic>
        <p:nvPicPr>
          <p:cNvPr id="5" name="Picture 4">
            <a:extLst>
              <a:ext uri="{FF2B5EF4-FFF2-40B4-BE49-F238E27FC236}">
                <a16:creationId xmlns:a16="http://schemas.microsoft.com/office/drawing/2014/main" id="{980A3EEE-3E8A-7396-0ABB-AB9CAE53CCD0}"/>
              </a:ext>
            </a:extLst>
          </p:cNvPr>
          <p:cNvPicPr>
            <a:picLocks noChangeAspect="1"/>
          </p:cNvPicPr>
          <p:nvPr/>
        </p:nvPicPr>
        <p:blipFill>
          <a:blip r:embed="rId3"/>
          <a:stretch>
            <a:fillRect/>
          </a:stretch>
        </p:blipFill>
        <p:spPr>
          <a:xfrm>
            <a:off x="7284673" y="245574"/>
            <a:ext cx="3636030" cy="5824305"/>
          </a:xfrm>
          <a:prstGeom prst="rect">
            <a:avLst/>
          </a:prstGeom>
        </p:spPr>
      </p:pic>
    </p:spTree>
    <p:extLst>
      <p:ext uri="{BB962C8B-B14F-4D97-AF65-F5344CB8AC3E}">
        <p14:creationId xmlns:p14="http://schemas.microsoft.com/office/powerpoint/2010/main" val="20758713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4B04605-59FD-1365-DC02-CD6D83DFCADC}"/>
              </a:ext>
            </a:extLst>
          </p:cNvPr>
          <p:cNvSpPr txBox="1"/>
          <p:nvPr/>
        </p:nvSpPr>
        <p:spPr>
          <a:xfrm>
            <a:off x="1235946" y="1613118"/>
            <a:ext cx="10410093" cy="1815882"/>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Ecclesiastes3:4</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A time to weep and a time to laugh; </a:t>
            </a:r>
          </a:p>
          <a:p>
            <a:r>
              <a:rPr lang="en-US" sz="2800" dirty="0">
                <a:effectLst/>
                <a:latin typeface="Calibri" panose="020F0502020204030204" pitchFamily="34" charset="0"/>
                <a:ea typeface="Calibri" panose="020F0502020204030204" pitchFamily="34" charset="0"/>
                <a:cs typeface="Times New Roman" panose="02020603050405020304" pitchFamily="18" charset="0"/>
              </a:rPr>
              <a:t>A time to mourn and a time to dance.</a:t>
            </a:r>
            <a:endParaRPr lang="en-US" sz="2800" dirty="0"/>
          </a:p>
        </p:txBody>
      </p:sp>
    </p:spTree>
    <p:extLst>
      <p:ext uri="{BB962C8B-B14F-4D97-AF65-F5344CB8AC3E}">
        <p14:creationId xmlns:p14="http://schemas.microsoft.com/office/powerpoint/2010/main" val="17473384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5) Take your grief to God</a:t>
            </a:r>
          </a:p>
        </p:txBody>
      </p:sp>
      <p:sp>
        <p:nvSpPr>
          <p:cNvPr id="5" name="TextBox 4">
            <a:extLst>
              <a:ext uri="{FF2B5EF4-FFF2-40B4-BE49-F238E27FC236}">
                <a16:creationId xmlns:a16="http://schemas.microsoft.com/office/drawing/2014/main" id="{65977C10-7FD5-7A4F-DDF9-5B41253562A0}"/>
              </a:ext>
            </a:extLst>
          </p:cNvPr>
          <p:cNvSpPr txBox="1"/>
          <p:nvPr/>
        </p:nvSpPr>
        <p:spPr>
          <a:xfrm>
            <a:off x="474782" y="2947373"/>
            <a:ext cx="11053187" cy="1557542"/>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Philippians 4:6</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Do not be anxious about anything, but in everything by prayer and pleading with thanksgiving let your requests be made known to God.</a:t>
            </a:r>
          </a:p>
        </p:txBody>
      </p:sp>
    </p:spTree>
    <p:extLst>
      <p:ext uri="{BB962C8B-B14F-4D97-AF65-F5344CB8AC3E}">
        <p14:creationId xmlns:p14="http://schemas.microsoft.com/office/powerpoint/2010/main" val="611615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86A04D-2D4B-C348-EF98-08B81961CD66}"/>
              </a:ext>
            </a:extLst>
          </p:cNvPr>
          <p:cNvSpPr txBox="1"/>
          <p:nvPr/>
        </p:nvSpPr>
        <p:spPr>
          <a:xfrm>
            <a:off x="502417" y="560135"/>
            <a:ext cx="11187165" cy="5548827"/>
          </a:xfrm>
          <a:prstGeom prst="rect">
            <a:avLst/>
          </a:prstGeom>
          <a:noFill/>
        </p:spPr>
        <p:txBody>
          <a:bodyPr wrap="square">
            <a:spAutoFit/>
          </a:bodyPr>
          <a:lstStyle/>
          <a:p>
            <a:pPr marR="0" lvl="1">
              <a:lnSpc>
                <a:spcPct val="115000"/>
              </a:lnSpc>
              <a:spcBef>
                <a:spcPts val="0"/>
              </a:spcBef>
              <a:spcAft>
                <a:spcPts val="10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Categories of Psalms</a:t>
            </a:r>
          </a:p>
          <a:p>
            <a:pPr marR="0" lvl="1">
              <a:lnSpc>
                <a:spcPct val="115000"/>
              </a:lnSpc>
              <a:spcBef>
                <a:spcPts val="0"/>
              </a:spcBef>
              <a:spcAft>
                <a:spcPts val="10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10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Confidence/Trust</a:t>
            </a:r>
          </a:p>
          <a:p>
            <a:pPr marL="742950" marR="0" lvl="1" indent="-285750">
              <a:lnSpc>
                <a:spcPct val="115000"/>
              </a:lnSpc>
              <a:spcBef>
                <a:spcPts val="0"/>
              </a:spcBef>
              <a:spcAft>
                <a:spcPts val="10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Kingship/Royal of both God and of a human king</a:t>
            </a:r>
          </a:p>
          <a:p>
            <a:pPr marL="742950" marR="0" lvl="1" indent="-285750">
              <a:lnSpc>
                <a:spcPct val="115000"/>
              </a:lnSpc>
              <a:spcBef>
                <a:spcPts val="0"/>
              </a:spcBef>
              <a:spcAft>
                <a:spcPts val="10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Lamentation, sometimes further divided into personal and communal</a:t>
            </a:r>
          </a:p>
          <a:p>
            <a:pPr marL="742950" marR="0" lvl="1" indent="-285750">
              <a:lnSpc>
                <a:spcPct val="115000"/>
              </a:lnSpc>
              <a:spcBef>
                <a:spcPts val="0"/>
              </a:spcBef>
              <a:spcAft>
                <a:spcPts val="10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Praise hymns</a:t>
            </a:r>
          </a:p>
          <a:p>
            <a:pPr marL="742950" marR="0" lvl="1" indent="-285750">
              <a:lnSpc>
                <a:spcPct val="115000"/>
              </a:lnSpc>
              <a:spcBef>
                <a:spcPts val="0"/>
              </a:spcBef>
              <a:spcAft>
                <a:spcPts val="10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Remembrance</a:t>
            </a:r>
          </a:p>
          <a:p>
            <a:pPr marL="742950" marR="0" lvl="1" indent="-285750">
              <a:lnSpc>
                <a:spcPct val="115000"/>
              </a:lnSpc>
              <a:spcBef>
                <a:spcPts val="0"/>
              </a:spcBef>
              <a:spcAft>
                <a:spcPts val="10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Thanksgiving</a:t>
            </a:r>
          </a:p>
          <a:p>
            <a:pPr marL="742950" marR="0" lvl="1" indent="-285750">
              <a:lnSpc>
                <a:spcPct val="115000"/>
              </a:lnSpc>
              <a:spcBef>
                <a:spcPts val="0"/>
              </a:spcBef>
              <a:spcAft>
                <a:spcPts val="10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Wisdom</a:t>
            </a:r>
          </a:p>
        </p:txBody>
      </p:sp>
    </p:spTree>
    <p:extLst>
      <p:ext uri="{BB962C8B-B14F-4D97-AF65-F5344CB8AC3E}">
        <p14:creationId xmlns:p14="http://schemas.microsoft.com/office/powerpoint/2010/main" val="142322005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B115F3-F072-102B-C6D0-470931DE8AE3}"/>
              </a:ext>
            </a:extLst>
          </p:cNvPr>
          <p:cNvSpPr txBox="1"/>
          <p:nvPr/>
        </p:nvSpPr>
        <p:spPr>
          <a:xfrm>
            <a:off x="3047163" y="107910"/>
            <a:ext cx="6094324" cy="6647204"/>
          </a:xfrm>
          <a:prstGeom prst="rect">
            <a:avLst/>
          </a:prstGeom>
          <a:noFill/>
        </p:spPr>
        <p:txBody>
          <a:bodyPr wrap="square">
            <a:spAutoFit/>
          </a:bodyPr>
          <a:lstStyle/>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Abuse by enemies – Psalm 3</a:t>
            </a:r>
          </a:p>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God feeling distant – Psalm 13</a:t>
            </a:r>
          </a:p>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Sorrow – Psalm 137</a:t>
            </a:r>
          </a:p>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Feeling overwhelmed and helpless – Psalm 69</a:t>
            </a:r>
          </a:p>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Suffering – Psalm 22</a:t>
            </a:r>
          </a:p>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Isolation – Psalm 102</a:t>
            </a:r>
          </a:p>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Feeling vulnerable – Psalm 31</a:t>
            </a:r>
          </a:p>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Guilt – Psalm 32</a:t>
            </a:r>
          </a:p>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Feeling crushed and oppressed – Psalm 38</a:t>
            </a:r>
          </a:p>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Betrayal – Psalm 55</a:t>
            </a:r>
          </a:p>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 sense of injustice – Psalm 58</a:t>
            </a:r>
          </a:p>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Envy of the wicked and rich – Psalm 73</a:t>
            </a:r>
          </a:p>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Feeling needy – Psalm 86</a:t>
            </a:r>
          </a:p>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Disappointment – Psalm 74</a:t>
            </a:r>
          </a:p>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Depression/Discouragement – Psalm 88</a:t>
            </a:r>
          </a:p>
        </p:txBody>
      </p:sp>
    </p:spTree>
    <p:extLst>
      <p:ext uri="{BB962C8B-B14F-4D97-AF65-F5344CB8AC3E}">
        <p14:creationId xmlns:p14="http://schemas.microsoft.com/office/powerpoint/2010/main" val="163957853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E0D310-B661-AE55-CBE3-80991F11C179}"/>
              </a:ext>
            </a:extLst>
          </p:cNvPr>
          <p:cNvSpPr txBox="1"/>
          <p:nvPr/>
        </p:nvSpPr>
        <p:spPr>
          <a:xfrm>
            <a:off x="743578" y="302359"/>
            <a:ext cx="7797521" cy="6555641"/>
          </a:xfrm>
          <a:prstGeom prst="rect">
            <a:avLst/>
          </a:prstGeom>
          <a:noFill/>
        </p:spPr>
        <p:txBody>
          <a:bodyPr wrap="square">
            <a:spAutoFit/>
          </a:bodyPr>
          <a:lstStyle/>
          <a:p>
            <a:pPr algn="l"/>
            <a:r>
              <a:rPr lang="en-US" sz="2800" b="0" i="0" dirty="0">
                <a:solidFill>
                  <a:schemeClr val="accent2">
                    <a:lumMod val="75000"/>
                  </a:schemeClr>
                </a:solidFill>
                <a:effectLst/>
                <a:latin typeface="system-ui"/>
              </a:rPr>
              <a:t>Psalm 13</a:t>
            </a:r>
          </a:p>
          <a:p>
            <a:pPr algn="l"/>
            <a:endParaRPr lang="en-US" sz="2800" b="0" i="0" dirty="0">
              <a:solidFill>
                <a:srgbClr val="000000"/>
              </a:solidFill>
              <a:effectLst/>
              <a:latin typeface="system-ui"/>
            </a:endParaRPr>
          </a:p>
          <a:p>
            <a:pPr algn="l"/>
            <a:r>
              <a:rPr lang="en-US" sz="2800" b="0" i="0" dirty="0">
                <a:solidFill>
                  <a:srgbClr val="000000"/>
                </a:solidFill>
                <a:effectLst/>
                <a:latin typeface="system-ui"/>
              </a:rPr>
              <a:t>How long, </a:t>
            </a:r>
            <a:r>
              <a:rPr lang="en-US" sz="2800" b="0" i="0" cap="small" dirty="0">
                <a:solidFill>
                  <a:srgbClr val="000000"/>
                </a:solidFill>
                <a:effectLst/>
                <a:latin typeface="system-ui"/>
              </a:rPr>
              <a:t>Lord</a:t>
            </a:r>
            <a:r>
              <a:rPr lang="en-US" sz="2800" b="0" i="0" dirty="0">
                <a:solidFill>
                  <a:srgbClr val="000000"/>
                </a:solidFill>
                <a:effectLst/>
                <a:latin typeface="system-ui"/>
              </a:rPr>
              <a:t>? Will You forget me forever?</a:t>
            </a:r>
            <a:br>
              <a:rPr lang="en-US" sz="2800" b="0" i="0" dirty="0">
                <a:solidFill>
                  <a:srgbClr val="000000"/>
                </a:solidFill>
                <a:effectLst/>
                <a:latin typeface="system-ui"/>
              </a:rPr>
            </a:br>
            <a:r>
              <a:rPr lang="en-US" sz="2800" b="0" i="0" dirty="0">
                <a:solidFill>
                  <a:srgbClr val="000000"/>
                </a:solidFill>
                <a:effectLst/>
                <a:latin typeface="system-ui"/>
              </a:rPr>
              <a:t>How long will You hide Your face from me?</a:t>
            </a:r>
            <a:br>
              <a:rPr lang="en-US" sz="2800" b="0" i="0" dirty="0">
                <a:solidFill>
                  <a:srgbClr val="000000"/>
                </a:solidFill>
                <a:effectLst/>
                <a:latin typeface="system-ui"/>
              </a:rPr>
            </a:br>
            <a:r>
              <a:rPr lang="en-US" sz="2800" b="1" i="0" baseline="30000" dirty="0">
                <a:solidFill>
                  <a:srgbClr val="000000"/>
                </a:solidFill>
                <a:effectLst/>
                <a:latin typeface="system-ui"/>
              </a:rPr>
              <a:t>2 </a:t>
            </a:r>
            <a:r>
              <a:rPr lang="en-US" sz="2800" b="0" i="0" dirty="0">
                <a:solidFill>
                  <a:srgbClr val="000000"/>
                </a:solidFill>
                <a:effectLst/>
                <a:latin typeface="system-ui"/>
              </a:rPr>
              <a:t>How long am I to feel anxious in my soul,</a:t>
            </a:r>
            <a:br>
              <a:rPr lang="en-US" sz="2800" b="0" i="0" dirty="0">
                <a:solidFill>
                  <a:srgbClr val="000000"/>
                </a:solidFill>
                <a:effectLst/>
                <a:latin typeface="system-ui"/>
              </a:rPr>
            </a:br>
            <a:r>
              <a:rPr lang="en-US" sz="2800" b="0" i="1" dirty="0">
                <a:solidFill>
                  <a:srgbClr val="000000"/>
                </a:solidFill>
                <a:effectLst/>
                <a:latin typeface="system-ui"/>
              </a:rPr>
              <a:t>With</a:t>
            </a:r>
            <a:r>
              <a:rPr lang="en-US" sz="2800" b="0" i="0" dirty="0">
                <a:solidFill>
                  <a:srgbClr val="000000"/>
                </a:solidFill>
                <a:effectLst/>
                <a:latin typeface="system-ui"/>
              </a:rPr>
              <a:t> grief in my heart all the day?</a:t>
            </a:r>
            <a:br>
              <a:rPr lang="en-US" sz="2800" b="0" i="0" dirty="0">
                <a:solidFill>
                  <a:srgbClr val="000000"/>
                </a:solidFill>
                <a:effectLst/>
                <a:latin typeface="system-ui"/>
              </a:rPr>
            </a:br>
            <a:r>
              <a:rPr lang="en-US" sz="2800" b="0" i="0" dirty="0">
                <a:solidFill>
                  <a:srgbClr val="000000"/>
                </a:solidFill>
                <a:effectLst/>
                <a:latin typeface="system-ui"/>
              </a:rPr>
              <a:t>How long will my enemy be exalted over me?</a:t>
            </a:r>
          </a:p>
          <a:p>
            <a:pPr algn="l"/>
            <a:r>
              <a:rPr lang="en-US" sz="2800" b="1" i="0" baseline="30000" dirty="0">
                <a:solidFill>
                  <a:srgbClr val="000000"/>
                </a:solidFill>
                <a:effectLst/>
                <a:latin typeface="system-ui"/>
              </a:rPr>
              <a:t>3 </a:t>
            </a:r>
            <a:r>
              <a:rPr lang="en-US" sz="2800" b="0" i="0" dirty="0">
                <a:solidFill>
                  <a:srgbClr val="000000"/>
                </a:solidFill>
                <a:effectLst/>
                <a:latin typeface="system-ui"/>
              </a:rPr>
              <a:t>Consider </a:t>
            </a:r>
            <a:r>
              <a:rPr lang="en-US" sz="2800" b="0" i="1" dirty="0">
                <a:solidFill>
                  <a:srgbClr val="000000"/>
                </a:solidFill>
                <a:effectLst/>
                <a:latin typeface="system-ui"/>
              </a:rPr>
              <a:t>and</a:t>
            </a:r>
            <a:r>
              <a:rPr lang="en-US" sz="2800" b="0" i="0" dirty="0">
                <a:solidFill>
                  <a:srgbClr val="000000"/>
                </a:solidFill>
                <a:effectLst/>
                <a:latin typeface="system-ui"/>
              </a:rPr>
              <a:t> answer me, O </a:t>
            </a:r>
            <a:r>
              <a:rPr lang="en-US" sz="2800" b="0" i="0" cap="small" dirty="0">
                <a:solidFill>
                  <a:srgbClr val="000000"/>
                </a:solidFill>
                <a:effectLst/>
                <a:latin typeface="system-ui"/>
              </a:rPr>
              <a:t>Lord</a:t>
            </a:r>
            <a:r>
              <a:rPr lang="en-US" sz="2800" b="0" i="0" dirty="0">
                <a:solidFill>
                  <a:srgbClr val="000000"/>
                </a:solidFill>
                <a:effectLst/>
                <a:latin typeface="system-ui"/>
              </a:rPr>
              <a:t> my God;</a:t>
            </a:r>
            <a:br>
              <a:rPr lang="en-US" sz="2800" b="0" i="0" dirty="0">
                <a:solidFill>
                  <a:srgbClr val="000000"/>
                </a:solidFill>
                <a:effectLst/>
                <a:latin typeface="system-ui"/>
              </a:rPr>
            </a:br>
            <a:r>
              <a:rPr lang="en-US" sz="2800" b="0" i="0" dirty="0">
                <a:solidFill>
                  <a:srgbClr val="000000"/>
                </a:solidFill>
                <a:effectLst/>
                <a:latin typeface="system-ui"/>
              </a:rPr>
              <a:t>Enlighten my eyes, or I will sleep the </a:t>
            </a:r>
            <a:r>
              <a:rPr lang="en-US" sz="2800" b="0" i="1" dirty="0">
                <a:solidFill>
                  <a:srgbClr val="000000"/>
                </a:solidFill>
                <a:effectLst/>
                <a:latin typeface="system-ui"/>
              </a:rPr>
              <a:t>sleep of</a:t>
            </a:r>
            <a:r>
              <a:rPr lang="en-US" sz="2800" b="0" i="0" dirty="0">
                <a:solidFill>
                  <a:srgbClr val="000000"/>
                </a:solidFill>
                <a:effectLst/>
                <a:latin typeface="system-ui"/>
              </a:rPr>
              <a:t> death,</a:t>
            </a:r>
            <a:br>
              <a:rPr lang="en-US" sz="2800" b="0" i="0" dirty="0">
                <a:solidFill>
                  <a:srgbClr val="000000"/>
                </a:solidFill>
                <a:effectLst/>
                <a:latin typeface="system-ui"/>
              </a:rPr>
            </a:br>
            <a:r>
              <a:rPr lang="en-US" sz="2800" b="1" i="0" baseline="30000" dirty="0">
                <a:solidFill>
                  <a:srgbClr val="000000"/>
                </a:solidFill>
                <a:effectLst/>
                <a:latin typeface="system-ui"/>
              </a:rPr>
              <a:t>4 </a:t>
            </a:r>
            <a:r>
              <a:rPr lang="en-US" sz="2800" b="0" i="0" dirty="0">
                <a:solidFill>
                  <a:srgbClr val="000000"/>
                </a:solidFill>
                <a:effectLst/>
                <a:latin typeface="system-ui"/>
              </a:rPr>
              <a:t>And my enemy will say, “I have overcome him,”</a:t>
            </a:r>
            <a:br>
              <a:rPr lang="en-US" sz="2800" b="0" i="0" dirty="0">
                <a:solidFill>
                  <a:srgbClr val="000000"/>
                </a:solidFill>
                <a:effectLst/>
                <a:latin typeface="system-ui"/>
              </a:rPr>
            </a:br>
            <a:r>
              <a:rPr lang="en-US" sz="2800" b="0" i="1" dirty="0">
                <a:solidFill>
                  <a:srgbClr val="000000"/>
                </a:solidFill>
                <a:effectLst/>
                <a:latin typeface="system-ui"/>
              </a:rPr>
              <a:t>And</a:t>
            </a:r>
            <a:r>
              <a:rPr lang="en-US" sz="2800" b="0" i="0" dirty="0">
                <a:solidFill>
                  <a:srgbClr val="000000"/>
                </a:solidFill>
                <a:effectLst/>
                <a:latin typeface="system-ui"/>
              </a:rPr>
              <a:t> my adversaries will rejoice when I am shaken.</a:t>
            </a:r>
          </a:p>
          <a:p>
            <a:pPr algn="l"/>
            <a:r>
              <a:rPr lang="en-US" sz="2800" b="1" i="0" baseline="30000" dirty="0">
                <a:solidFill>
                  <a:srgbClr val="000000"/>
                </a:solidFill>
                <a:effectLst/>
                <a:latin typeface="system-ui"/>
              </a:rPr>
              <a:t>5 </a:t>
            </a:r>
            <a:r>
              <a:rPr lang="en-US" sz="2800" b="0" i="0" dirty="0">
                <a:solidFill>
                  <a:srgbClr val="000000"/>
                </a:solidFill>
                <a:effectLst/>
                <a:latin typeface="system-ui"/>
              </a:rPr>
              <a:t>But I have trusted in Your faithfulness;</a:t>
            </a:r>
            <a:br>
              <a:rPr lang="en-US" sz="2800" b="0" i="0" dirty="0">
                <a:solidFill>
                  <a:srgbClr val="000000"/>
                </a:solidFill>
                <a:effectLst/>
                <a:latin typeface="system-ui"/>
              </a:rPr>
            </a:br>
            <a:r>
              <a:rPr lang="en-US" sz="2800" b="0" i="0" dirty="0">
                <a:solidFill>
                  <a:srgbClr val="000000"/>
                </a:solidFill>
                <a:effectLst/>
                <a:latin typeface="system-ui"/>
              </a:rPr>
              <a:t>My heart shall rejoice in Your salvation.</a:t>
            </a:r>
            <a:br>
              <a:rPr lang="en-US" sz="2800" b="0" i="0" dirty="0">
                <a:solidFill>
                  <a:srgbClr val="000000"/>
                </a:solidFill>
                <a:effectLst/>
                <a:latin typeface="system-ui"/>
              </a:rPr>
            </a:br>
            <a:r>
              <a:rPr lang="en-US" sz="2800" b="1" i="0" baseline="30000" dirty="0">
                <a:solidFill>
                  <a:srgbClr val="000000"/>
                </a:solidFill>
                <a:effectLst/>
                <a:latin typeface="system-ui"/>
              </a:rPr>
              <a:t>6 </a:t>
            </a:r>
            <a:r>
              <a:rPr lang="en-US" sz="2800" b="0" i="0" dirty="0">
                <a:solidFill>
                  <a:srgbClr val="000000"/>
                </a:solidFill>
                <a:effectLst/>
                <a:latin typeface="system-ui"/>
              </a:rPr>
              <a:t>I will sing to the </a:t>
            </a:r>
            <a:r>
              <a:rPr lang="en-US" sz="2800" b="0" i="0" cap="small" dirty="0">
                <a:solidFill>
                  <a:srgbClr val="000000"/>
                </a:solidFill>
                <a:effectLst/>
                <a:latin typeface="system-ui"/>
              </a:rPr>
              <a:t>Lord</a:t>
            </a:r>
            <a:r>
              <a:rPr lang="en-US" sz="2800" b="0" i="0" dirty="0">
                <a:solidFill>
                  <a:srgbClr val="000000"/>
                </a:solidFill>
                <a:effectLst/>
                <a:latin typeface="system-ui"/>
              </a:rPr>
              <a:t>,</a:t>
            </a:r>
            <a:br>
              <a:rPr lang="en-US" sz="2800" b="0" i="0" dirty="0">
                <a:solidFill>
                  <a:srgbClr val="000000"/>
                </a:solidFill>
                <a:effectLst/>
                <a:latin typeface="system-ui"/>
              </a:rPr>
            </a:br>
            <a:r>
              <a:rPr lang="en-US" sz="2800" b="0" i="0" dirty="0">
                <a:solidFill>
                  <a:srgbClr val="000000"/>
                </a:solidFill>
                <a:effectLst/>
                <a:latin typeface="system-ui"/>
              </a:rPr>
              <a:t>Because He has looked after me.</a:t>
            </a:r>
          </a:p>
        </p:txBody>
      </p:sp>
      <p:sp>
        <p:nvSpPr>
          <p:cNvPr id="4" name="Right Brace 3">
            <a:extLst>
              <a:ext uri="{FF2B5EF4-FFF2-40B4-BE49-F238E27FC236}">
                <a16:creationId xmlns:a16="http://schemas.microsoft.com/office/drawing/2014/main" id="{05776099-07DA-D8AF-D359-8FC6EC72AFA9}"/>
              </a:ext>
            </a:extLst>
          </p:cNvPr>
          <p:cNvSpPr/>
          <p:nvPr/>
        </p:nvSpPr>
        <p:spPr>
          <a:xfrm>
            <a:off x="8541099" y="1245996"/>
            <a:ext cx="311499" cy="834013"/>
          </a:xfrm>
          <a:prstGeom prst="rightBrace">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D0053753-CDAA-799A-6AFF-910802499747}"/>
              </a:ext>
            </a:extLst>
          </p:cNvPr>
          <p:cNvSpPr txBox="1"/>
          <p:nvPr/>
        </p:nvSpPr>
        <p:spPr>
          <a:xfrm>
            <a:off x="9073658" y="1462947"/>
            <a:ext cx="2562329" cy="400110"/>
          </a:xfrm>
          <a:prstGeom prst="rect">
            <a:avLst/>
          </a:prstGeom>
          <a:noFill/>
        </p:spPr>
        <p:txBody>
          <a:bodyPr wrap="square" rtlCol="0">
            <a:spAutoFit/>
          </a:bodyPr>
          <a:lstStyle/>
          <a:p>
            <a:r>
              <a:rPr lang="en-US" sz="2000" dirty="0">
                <a:solidFill>
                  <a:schemeClr val="accent2">
                    <a:lumMod val="75000"/>
                  </a:schemeClr>
                </a:solidFill>
              </a:rPr>
              <a:t>Where are you God?</a:t>
            </a:r>
          </a:p>
        </p:txBody>
      </p:sp>
      <p:sp>
        <p:nvSpPr>
          <p:cNvPr id="6" name="Right Brace 5">
            <a:extLst>
              <a:ext uri="{FF2B5EF4-FFF2-40B4-BE49-F238E27FC236}">
                <a16:creationId xmlns:a16="http://schemas.microsoft.com/office/drawing/2014/main" id="{39CE9B3F-AC67-C8D1-C25D-5E912BEF43E8}"/>
              </a:ext>
            </a:extLst>
          </p:cNvPr>
          <p:cNvSpPr/>
          <p:nvPr/>
        </p:nvSpPr>
        <p:spPr>
          <a:xfrm>
            <a:off x="8541099" y="2232409"/>
            <a:ext cx="311499" cy="834013"/>
          </a:xfrm>
          <a:prstGeom prst="rightBrace">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0243B282-4929-AFA9-A253-4C5E5F0CF184}"/>
              </a:ext>
            </a:extLst>
          </p:cNvPr>
          <p:cNvSpPr txBox="1"/>
          <p:nvPr/>
        </p:nvSpPr>
        <p:spPr>
          <a:xfrm>
            <a:off x="9073661" y="2249305"/>
            <a:ext cx="2562329" cy="707886"/>
          </a:xfrm>
          <a:prstGeom prst="rect">
            <a:avLst/>
          </a:prstGeom>
          <a:noFill/>
        </p:spPr>
        <p:txBody>
          <a:bodyPr wrap="square" rtlCol="0">
            <a:spAutoFit/>
          </a:bodyPr>
          <a:lstStyle/>
          <a:p>
            <a:r>
              <a:rPr lang="en-US" sz="2000" dirty="0">
                <a:solidFill>
                  <a:schemeClr val="accent2">
                    <a:lumMod val="75000"/>
                  </a:schemeClr>
                </a:solidFill>
              </a:rPr>
              <a:t>I am anxious and grieving.</a:t>
            </a:r>
          </a:p>
        </p:txBody>
      </p:sp>
      <p:sp>
        <p:nvSpPr>
          <p:cNvPr id="8" name="Right Brace 7">
            <a:extLst>
              <a:ext uri="{FF2B5EF4-FFF2-40B4-BE49-F238E27FC236}">
                <a16:creationId xmlns:a16="http://schemas.microsoft.com/office/drawing/2014/main" id="{C5C9125B-9247-9AF6-F2D3-E5818E723278}"/>
              </a:ext>
            </a:extLst>
          </p:cNvPr>
          <p:cNvSpPr/>
          <p:nvPr/>
        </p:nvSpPr>
        <p:spPr>
          <a:xfrm>
            <a:off x="8541098" y="3299209"/>
            <a:ext cx="311499" cy="834013"/>
          </a:xfrm>
          <a:prstGeom prst="rightBrace">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B2ED1722-D970-79C4-DBD6-B8C6790C67E2}"/>
              </a:ext>
            </a:extLst>
          </p:cNvPr>
          <p:cNvSpPr txBox="1"/>
          <p:nvPr/>
        </p:nvSpPr>
        <p:spPr>
          <a:xfrm>
            <a:off x="9087059" y="3299209"/>
            <a:ext cx="2562329" cy="707886"/>
          </a:xfrm>
          <a:prstGeom prst="rect">
            <a:avLst/>
          </a:prstGeom>
          <a:noFill/>
        </p:spPr>
        <p:txBody>
          <a:bodyPr wrap="square" rtlCol="0">
            <a:spAutoFit/>
          </a:bodyPr>
          <a:lstStyle/>
          <a:p>
            <a:r>
              <a:rPr lang="en-US" sz="2000" dirty="0">
                <a:solidFill>
                  <a:schemeClr val="accent2">
                    <a:lumMod val="75000"/>
                  </a:schemeClr>
                </a:solidFill>
              </a:rPr>
              <a:t>I don’t know how much more I can take.</a:t>
            </a:r>
          </a:p>
        </p:txBody>
      </p:sp>
      <p:sp>
        <p:nvSpPr>
          <p:cNvPr id="10" name="Right Brace 9">
            <a:extLst>
              <a:ext uri="{FF2B5EF4-FFF2-40B4-BE49-F238E27FC236}">
                <a16:creationId xmlns:a16="http://schemas.microsoft.com/office/drawing/2014/main" id="{7FAAB1BF-22AD-FC77-591E-740D07847365}"/>
              </a:ext>
            </a:extLst>
          </p:cNvPr>
          <p:cNvSpPr/>
          <p:nvPr/>
        </p:nvSpPr>
        <p:spPr>
          <a:xfrm>
            <a:off x="8541098" y="4270794"/>
            <a:ext cx="311499" cy="834013"/>
          </a:xfrm>
          <a:prstGeom prst="rightBrace">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FE767143-322B-B52F-F724-E547ABB6E135}"/>
              </a:ext>
            </a:extLst>
          </p:cNvPr>
          <p:cNvSpPr txBox="1"/>
          <p:nvPr/>
        </p:nvSpPr>
        <p:spPr>
          <a:xfrm>
            <a:off x="9073659" y="4446324"/>
            <a:ext cx="2562329" cy="400110"/>
          </a:xfrm>
          <a:prstGeom prst="rect">
            <a:avLst/>
          </a:prstGeom>
          <a:noFill/>
        </p:spPr>
        <p:txBody>
          <a:bodyPr wrap="square" rtlCol="0">
            <a:spAutoFit/>
          </a:bodyPr>
          <a:lstStyle/>
          <a:p>
            <a:r>
              <a:rPr lang="en-US" sz="2000" dirty="0">
                <a:solidFill>
                  <a:schemeClr val="accent2">
                    <a:lumMod val="75000"/>
                  </a:schemeClr>
                </a:solidFill>
              </a:rPr>
              <a:t>I am being judged.</a:t>
            </a:r>
          </a:p>
        </p:txBody>
      </p:sp>
      <p:sp>
        <p:nvSpPr>
          <p:cNvPr id="12" name="Right Brace 11">
            <a:extLst>
              <a:ext uri="{FF2B5EF4-FFF2-40B4-BE49-F238E27FC236}">
                <a16:creationId xmlns:a16="http://schemas.microsoft.com/office/drawing/2014/main" id="{749F1634-30D0-C7B8-2F5A-AE3652D8E6CD}"/>
              </a:ext>
            </a:extLst>
          </p:cNvPr>
          <p:cNvSpPr/>
          <p:nvPr/>
        </p:nvSpPr>
        <p:spPr>
          <a:xfrm>
            <a:off x="8581290" y="5343089"/>
            <a:ext cx="311499" cy="1198388"/>
          </a:xfrm>
          <a:prstGeom prst="rightBrace">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44D82B2D-3716-C0AE-674D-90ADB0F52B3E}"/>
              </a:ext>
            </a:extLst>
          </p:cNvPr>
          <p:cNvSpPr txBox="1"/>
          <p:nvPr/>
        </p:nvSpPr>
        <p:spPr>
          <a:xfrm>
            <a:off x="9073660" y="5447810"/>
            <a:ext cx="2562329" cy="1015663"/>
          </a:xfrm>
          <a:prstGeom prst="rect">
            <a:avLst/>
          </a:prstGeom>
          <a:noFill/>
        </p:spPr>
        <p:txBody>
          <a:bodyPr wrap="square" rtlCol="0">
            <a:spAutoFit/>
          </a:bodyPr>
          <a:lstStyle/>
          <a:p>
            <a:r>
              <a:rPr lang="en-US" sz="2000" dirty="0">
                <a:solidFill>
                  <a:schemeClr val="accent2">
                    <a:lumMod val="75000"/>
                  </a:schemeClr>
                </a:solidFill>
              </a:rPr>
              <a:t>Nevertheless, I trust, rejoice, and sing to You, God!</a:t>
            </a:r>
          </a:p>
        </p:txBody>
      </p:sp>
    </p:spTree>
    <p:extLst>
      <p:ext uri="{BB962C8B-B14F-4D97-AF65-F5344CB8AC3E}">
        <p14:creationId xmlns:p14="http://schemas.microsoft.com/office/powerpoint/2010/main" val="182584396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116C87-91CE-EC73-0CE5-9A9E92E92E6A}"/>
              </a:ext>
            </a:extLst>
          </p:cNvPr>
          <p:cNvSpPr txBox="1"/>
          <p:nvPr/>
        </p:nvSpPr>
        <p:spPr>
          <a:xfrm>
            <a:off x="2143230" y="393115"/>
            <a:ext cx="7905540" cy="1384995"/>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22</a:t>
            </a:r>
            <a:r>
              <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:1a</a:t>
            </a:r>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“My God, my God, why have You forsaken me?” </a:t>
            </a:r>
            <a:endParaRPr lang="en-US" sz="2800" dirty="0"/>
          </a:p>
        </p:txBody>
      </p:sp>
      <p:pic>
        <p:nvPicPr>
          <p:cNvPr id="5" name="Picture 4">
            <a:extLst>
              <a:ext uri="{FF2B5EF4-FFF2-40B4-BE49-F238E27FC236}">
                <a16:creationId xmlns:a16="http://schemas.microsoft.com/office/drawing/2014/main" id="{506DB30F-DD25-3DF6-960F-87E5871D8332}"/>
              </a:ext>
            </a:extLst>
          </p:cNvPr>
          <p:cNvPicPr>
            <a:picLocks noChangeAspect="1"/>
          </p:cNvPicPr>
          <p:nvPr/>
        </p:nvPicPr>
        <p:blipFill>
          <a:blip r:embed="rId2"/>
          <a:stretch>
            <a:fillRect/>
          </a:stretch>
        </p:blipFill>
        <p:spPr>
          <a:xfrm>
            <a:off x="3139965" y="2779451"/>
            <a:ext cx="5068007" cy="3248478"/>
          </a:xfrm>
          <a:prstGeom prst="rect">
            <a:avLst/>
          </a:prstGeom>
        </p:spPr>
      </p:pic>
    </p:spTree>
    <p:extLst>
      <p:ext uri="{BB962C8B-B14F-4D97-AF65-F5344CB8AC3E}">
        <p14:creationId xmlns:p14="http://schemas.microsoft.com/office/powerpoint/2010/main" val="3817593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C42A3B-3B64-5CC5-623D-75805EC3E926}"/>
              </a:ext>
            </a:extLst>
          </p:cNvPr>
          <p:cNvSpPr txBox="1"/>
          <p:nvPr/>
        </p:nvSpPr>
        <p:spPr>
          <a:xfrm>
            <a:off x="813916" y="1074907"/>
            <a:ext cx="10711543" cy="3043205"/>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Acts 7:55-56</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55 But he, being full of the Holy Spirit, looked intently into heaven and saw the glory of God, and Jesus standing at the right hand of God; 56 and he said, “Behold, I see the heavens opened and the Son of Man standing at the right hand of God.”</a:t>
            </a:r>
          </a:p>
        </p:txBody>
      </p:sp>
    </p:spTree>
    <p:extLst>
      <p:ext uri="{BB962C8B-B14F-4D97-AF65-F5344CB8AC3E}">
        <p14:creationId xmlns:p14="http://schemas.microsoft.com/office/powerpoint/2010/main" val="135923472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6) Dealing with grief from the loss of a loved one</a:t>
            </a:r>
          </a:p>
        </p:txBody>
      </p:sp>
      <p:pic>
        <p:nvPicPr>
          <p:cNvPr id="5" name="Picture 4">
            <a:extLst>
              <a:ext uri="{FF2B5EF4-FFF2-40B4-BE49-F238E27FC236}">
                <a16:creationId xmlns:a16="http://schemas.microsoft.com/office/drawing/2014/main" id="{0902D05E-C098-DA5E-0EDF-37C43C88F9DB}"/>
              </a:ext>
            </a:extLst>
          </p:cNvPr>
          <p:cNvPicPr>
            <a:picLocks noChangeAspect="1"/>
          </p:cNvPicPr>
          <p:nvPr/>
        </p:nvPicPr>
        <p:blipFill>
          <a:blip r:embed="rId3"/>
          <a:stretch>
            <a:fillRect/>
          </a:stretch>
        </p:blipFill>
        <p:spPr>
          <a:xfrm>
            <a:off x="4248531" y="2570890"/>
            <a:ext cx="3505689" cy="3915321"/>
          </a:xfrm>
          <a:prstGeom prst="rect">
            <a:avLst/>
          </a:prstGeom>
        </p:spPr>
      </p:pic>
    </p:spTree>
    <p:extLst>
      <p:ext uri="{BB962C8B-B14F-4D97-AF65-F5344CB8AC3E}">
        <p14:creationId xmlns:p14="http://schemas.microsoft.com/office/powerpoint/2010/main" val="1317525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2CA583-CC43-7D6F-C6F3-85A0969E5B1D}"/>
              </a:ext>
            </a:extLst>
          </p:cNvPr>
          <p:cNvSpPr txBox="1"/>
          <p:nvPr/>
        </p:nvSpPr>
        <p:spPr>
          <a:xfrm>
            <a:off x="645458" y="652004"/>
            <a:ext cx="10901083" cy="5143139"/>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Identity disruption (such as feeling as though part of oneself has died).</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Marked sense of disbelief about the death.</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Avoidance of reminders that the person is dead.</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Intense emotional pain (such as anger, bitterness, sorrow) related to the death.</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Difficulty with reintegration (such as problems engaging with friends, pursuing interests, planning for the future).</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Emotional numbness (absence or marked reduction of emotional experience).</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Feeling that life is meaningless.</a:t>
            </a:r>
          </a:p>
          <a:p>
            <a:pPr marL="342900" marR="0" lvl="0" indent="-342900">
              <a:lnSpc>
                <a:spcPct val="107000"/>
              </a:lnSpc>
              <a:spcBef>
                <a:spcPts val="0"/>
              </a:spcBef>
              <a:spcAft>
                <a:spcPts val="80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Intense loneliness (feeling alone or detached from others).</a:t>
            </a:r>
          </a:p>
        </p:txBody>
      </p:sp>
    </p:spTree>
    <p:extLst>
      <p:ext uri="{BB962C8B-B14F-4D97-AF65-F5344CB8AC3E}">
        <p14:creationId xmlns:p14="http://schemas.microsoft.com/office/powerpoint/2010/main" val="35120794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139165"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7) Dealing with pain</a:t>
            </a:r>
          </a:p>
        </p:txBody>
      </p:sp>
      <p:sp>
        <p:nvSpPr>
          <p:cNvPr id="6" name="TextBox 5">
            <a:extLst>
              <a:ext uri="{FF2B5EF4-FFF2-40B4-BE49-F238E27FC236}">
                <a16:creationId xmlns:a16="http://schemas.microsoft.com/office/drawing/2014/main" id="{83C7C9B3-7E4E-51E3-314C-9D4FB2AE8C5E}"/>
              </a:ext>
            </a:extLst>
          </p:cNvPr>
          <p:cNvSpPr txBox="1"/>
          <p:nvPr/>
        </p:nvSpPr>
        <p:spPr>
          <a:xfrm>
            <a:off x="887505" y="3280774"/>
            <a:ext cx="9681883" cy="2437206"/>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3600" dirty="0">
                <a:effectLst/>
                <a:latin typeface="Calibri" panose="020F0502020204030204" pitchFamily="34" charset="0"/>
                <a:ea typeface="Calibri" panose="020F0502020204030204" pitchFamily="34" charset="0"/>
                <a:cs typeface="Times New Roman" panose="02020603050405020304" pitchFamily="18" charset="0"/>
              </a:rPr>
              <a:t>Admit your pain</a:t>
            </a:r>
          </a:p>
          <a:p>
            <a:pPr marL="342900" marR="0" lvl="0" indent="-342900">
              <a:lnSpc>
                <a:spcPct val="107000"/>
              </a:lnSpc>
              <a:spcBef>
                <a:spcPts val="0"/>
              </a:spcBef>
              <a:spcAft>
                <a:spcPts val="0"/>
              </a:spcAft>
              <a:buFont typeface="Symbol" panose="05050102010706020507" pitchFamily="18" charset="2"/>
              <a:buChar char=""/>
            </a:pPr>
            <a:r>
              <a:rPr lang="en-US" sz="3600" dirty="0">
                <a:effectLst/>
                <a:latin typeface="Calibri" panose="020F0502020204030204" pitchFamily="34" charset="0"/>
                <a:ea typeface="Calibri" panose="020F0502020204030204" pitchFamily="34" charset="0"/>
                <a:cs typeface="Times New Roman" panose="02020603050405020304" pitchFamily="18" charset="0"/>
              </a:rPr>
              <a:t>Don’t let the pain control you and take over</a:t>
            </a:r>
          </a:p>
          <a:p>
            <a:pPr marL="342900" marR="0" lvl="0" indent="-342900">
              <a:lnSpc>
                <a:spcPct val="107000"/>
              </a:lnSpc>
              <a:spcBef>
                <a:spcPts val="0"/>
              </a:spcBef>
              <a:spcAft>
                <a:spcPts val="0"/>
              </a:spcAft>
              <a:buFont typeface="Symbol" panose="05050102010706020507" pitchFamily="18" charset="2"/>
              <a:buChar char=""/>
            </a:pPr>
            <a:r>
              <a:rPr lang="en-US" sz="3600" dirty="0">
                <a:effectLst/>
                <a:latin typeface="Calibri" panose="020F0502020204030204" pitchFamily="34" charset="0"/>
                <a:ea typeface="Calibri" panose="020F0502020204030204" pitchFamily="34" charset="0"/>
                <a:cs typeface="Times New Roman" panose="02020603050405020304" pitchFamily="18" charset="0"/>
              </a:rPr>
              <a:t>Allow yourself moments of joy</a:t>
            </a:r>
          </a:p>
          <a:p>
            <a:pPr marL="342900" marR="0" lvl="0" indent="-342900">
              <a:lnSpc>
                <a:spcPct val="107000"/>
              </a:lnSpc>
              <a:spcBef>
                <a:spcPts val="0"/>
              </a:spcBef>
              <a:spcAft>
                <a:spcPts val="800"/>
              </a:spcAft>
              <a:buFont typeface="Symbol" panose="05050102010706020507" pitchFamily="18" charset="2"/>
              <a:buChar char=""/>
            </a:pPr>
            <a:r>
              <a:rPr lang="en-US" sz="3600" dirty="0">
                <a:effectLst/>
                <a:latin typeface="Calibri" panose="020F0502020204030204" pitchFamily="34" charset="0"/>
                <a:ea typeface="Calibri" panose="020F0502020204030204" pitchFamily="34" charset="0"/>
                <a:cs typeface="Times New Roman" panose="02020603050405020304" pitchFamily="18" charset="0"/>
              </a:rPr>
              <a:t>Be active in taking back control of your life</a:t>
            </a:r>
          </a:p>
        </p:txBody>
      </p:sp>
    </p:spTree>
    <p:extLst>
      <p:ext uri="{BB962C8B-B14F-4D97-AF65-F5344CB8AC3E}">
        <p14:creationId xmlns:p14="http://schemas.microsoft.com/office/powerpoint/2010/main" val="165686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624393"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8) Don’t lose sight of yourself by being a people-pleaser</a:t>
            </a:r>
          </a:p>
        </p:txBody>
      </p:sp>
      <p:sp>
        <p:nvSpPr>
          <p:cNvPr id="5" name="TextBox 4">
            <a:extLst>
              <a:ext uri="{FF2B5EF4-FFF2-40B4-BE49-F238E27FC236}">
                <a16:creationId xmlns:a16="http://schemas.microsoft.com/office/drawing/2014/main" id="{8533B227-FE0C-7B87-7E3E-4FED540DB68A}"/>
              </a:ext>
            </a:extLst>
          </p:cNvPr>
          <p:cNvSpPr txBox="1"/>
          <p:nvPr/>
        </p:nvSpPr>
        <p:spPr>
          <a:xfrm>
            <a:off x="517094" y="3123282"/>
            <a:ext cx="11010876" cy="2376997"/>
          </a:xfrm>
          <a:prstGeom prst="rect">
            <a:avLst/>
          </a:prstGeom>
          <a:noFill/>
        </p:spPr>
        <p:txBody>
          <a:bodyPr wrap="square">
            <a:spAutoFit/>
          </a:bodyPr>
          <a:lstStyle/>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suppress our own needs, desires, expectations, feelings, and opinions.</a:t>
            </a:r>
          </a:p>
          <a:p>
            <a:pPr marL="342900" marR="0" lvl="0" indent="-342900">
              <a:lnSpc>
                <a:spcPct val="107000"/>
              </a:lnSpc>
              <a:spcBef>
                <a:spcPts val="0"/>
              </a:spcBef>
              <a:spcAft>
                <a:spcPts val="8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do this to either: gain attention, affection, validation, approval, and love or to avoid conflict, criticism, additional stress, disappointments, loss, rejection, and abandonment.</a:t>
            </a:r>
          </a:p>
        </p:txBody>
      </p:sp>
    </p:spTree>
    <p:extLst>
      <p:ext uri="{BB962C8B-B14F-4D97-AF65-F5344CB8AC3E}">
        <p14:creationId xmlns:p14="http://schemas.microsoft.com/office/powerpoint/2010/main" val="426216843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E527ED4-B2F1-2133-F1A4-B73D180EA06C}"/>
              </a:ext>
            </a:extLst>
          </p:cNvPr>
          <p:cNvSpPr txBox="1"/>
          <p:nvPr/>
        </p:nvSpPr>
        <p:spPr>
          <a:xfrm>
            <a:off x="635559" y="805096"/>
            <a:ext cx="6094324"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1) We neglect ourselves. </a:t>
            </a:r>
            <a:endParaRPr lang="en-US" sz="2800" dirty="0"/>
          </a:p>
        </p:txBody>
      </p:sp>
      <p:sp>
        <p:nvSpPr>
          <p:cNvPr id="5" name="TextBox 4">
            <a:extLst>
              <a:ext uri="{FF2B5EF4-FFF2-40B4-BE49-F238E27FC236}">
                <a16:creationId xmlns:a16="http://schemas.microsoft.com/office/drawing/2014/main" id="{275DE161-3DAE-0316-B356-05E33156B8AC}"/>
              </a:ext>
            </a:extLst>
          </p:cNvPr>
          <p:cNvSpPr txBox="1"/>
          <p:nvPr/>
        </p:nvSpPr>
        <p:spPr>
          <a:xfrm>
            <a:off x="635559" y="1759690"/>
            <a:ext cx="6094324"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2) Anger and resentment. </a:t>
            </a:r>
            <a:endParaRPr lang="en-US" sz="2800" dirty="0"/>
          </a:p>
        </p:txBody>
      </p:sp>
      <p:sp>
        <p:nvSpPr>
          <p:cNvPr id="7" name="TextBox 6">
            <a:extLst>
              <a:ext uri="{FF2B5EF4-FFF2-40B4-BE49-F238E27FC236}">
                <a16:creationId xmlns:a16="http://schemas.microsoft.com/office/drawing/2014/main" id="{ED1E2055-8D7D-380C-4423-0EB3A6FAFB5F}"/>
              </a:ext>
            </a:extLst>
          </p:cNvPr>
          <p:cNvSpPr txBox="1"/>
          <p:nvPr/>
        </p:nvSpPr>
        <p:spPr>
          <a:xfrm>
            <a:off x="635559" y="2714284"/>
            <a:ext cx="10698982" cy="954107"/>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3) Your worth is defined by what other people think of you rather than what God thinks of you. </a:t>
            </a:r>
            <a:endParaRPr lang="en-US" sz="2800" dirty="0"/>
          </a:p>
        </p:txBody>
      </p:sp>
      <p:sp>
        <p:nvSpPr>
          <p:cNvPr id="9" name="TextBox 8">
            <a:extLst>
              <a:ext uri="{FF2B5EF4-FFF2-40B4-BE49-F238E27FC236}">
                <a16:creationId xmlns:a16="http://schemas.microsoft.com/office/drawing/2014/main" id="{ED7A597C-A17A-6E27-8BC5-F578D389A9D4}"/>
              </a:ext>
            </a:extLst>
          </p:cNvPr>
          <p:cNvSpPr txBox="1"/>
          <p:nvPr/>
        </p:nvSpPr>
        <p:spPr>
          <a:xfrm>
            <a:off x="635559" y="4099765"/>
            <a:ext cx="10467870"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4) We become consciously or unconsciously manipulative. </a:t>
            </a:r>
            <a:endParaRPr lang="en-US" sz="2800" dirty="0"/>
          </a:p>
        </p:txBody>
      </p:sp>
      <p:sp>
        <p:nvSpPr>
          <p:cNvPr id="11" name="TextBox 10">
            <a:extLst>
              <a:ext uri="{FF2B5EF4-FFF2-40B4-BE49-F238E27FC236}">
                <a16:creationId xmlns:a16="http://schemas.microsoft.com/office/drawing/2014/main" id="{4E75DDB7-4954-B13B-96AA-D0A7C8BA2E5B}"/>
              </a:ext>
            </a:extLst>
          </p:cNvPr>
          <p:cNvSpPr txBox="1"/>
          <p:nvPr/>
        </p:nvSpPr>
        <p:spPr>
          <a:xfrm>
            <a:off x="635559" y="5054359"/>
            <a:ext cx="10769320" cy="993926"/>
          </a:xfrm>
          <a:prstGeom prst="rect">
            <a:avLst/>
          </a:prstGeom>
          <a:noFill/>
        </p:spPr>
        <p:txBody>
          <a:bodyPr wrap="square">
            <a:spAutoFit/>
          </a:bodyPr>
          <a:lstStyle/>
          <a:p>
            <a:pPr marR="0" lvl="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5) We suppress our pain and suffering because we do not want people to feel uncomfortable around us.</a:t>
            </a:r>
          </a:p>
        </p:txBody>
      </p:sp>
    </p:spTree>
    <p:extLst>
      <p:ext uri="{BB962C8B-B14F-4D97-AF65-F5344CB8AC3E}">
        <p14:creationId xmlns:p14="http://schemas.microsoft.com/office/powerpoint/2010/main" val="3940633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D3326A-7CE6-C0A3-7541-1D890B554956}"/>
              </a:ext>
            </a:extLst>
          </p:cNvPr>
          <p:cNvSpPr txBox="1"/>
          <p:nvPr/>
        </p:nvSpPr>
        <p:spPr>
          <a:xfrm>
            <a:off x="924448" y="1176319"/>
            <a:ext cx="10560818" cy="3012363"/>
          </a:xfrm>
          <a:prstGeom prst="rect">
            <a:avLst/>
          </a:prstGeom>
          <a:ln/>
        </p:spPr>
        <p:style>
          <a:lnRef idx="0">
            <a:schemeClr val="accent2"/>
          </a:lnRef>
          <a:fillRef idx="3">
            <a:schemeClr val="accent2"/>
          </a:fillRef>
          <a:effectRef idx="3">
            <a:schemeClr val="accent2"/>
          </a:effectRef>
          <a:fontRef idx="minor">
            <a:schemeClr val="lt1"/>
          </a:fontRef>
        </p:style>
        <p:txBody>
          <a:bodyPr wrap="square">
            <a:spAutoFit/>
          </a:bodyPr>
          <a:lstStyle/>
          <a:p>
            <a:pPr marL="0" marR="0" algn="ctr">
              <a:lnSpc>
                <a:spcPct val="107000"/>
              </a:lnSpc>
              <a:spcBef>
                <a:spcPts val="0"/>
              </a:spcBef>
              <a:spcAft>
                <a:spcPts val="800"/>
              </a:spcAft>
            </a:pPr>
            <a:r>
              <a:rPr lang="en-US" sz="6000" dirty="0">
                <a:effectLst/>
                <a:latin typeface="Calibri" panose="020F0502020204030204" pitchFamily="34" charset="0"/>
                <a:ea typeface="Calibri" panose="020F0502020204030204" pitchFamily="34" charset="0"/>
                <a:cs typeface="Times New Roman" panose="02020603050405020304" pitchFamily="18" charset="0"/>
              </a:rPr>
              <a:t>Never take your eyes off of God because the eyes of others are more important. </a:t>
            </a:r>
          </a:p>
        </p:txBody>
      </p:sp>
    </p:spTree>
    <p:extLst>
      <p:ext uri="{BB962C8B-B14F-4D97-AF65-F5344CB8AC3E}">
        <p14:creationId xmlns:p14="http://schemas.microsoft.com/office/powerpoint/2010/main" val="414577585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624393"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9) Grief and the holidays</a:t>
            </a:r>
          </a:p>
        </p:txBody>
      </p:sp>
      <p:pic>
        <p:nvPicPr>
          <p:cNvPr id="6" name="Picture 5">
            <a:extLst>
              <a:ext uri="{FF2B5EF4-FFF2-40B4-BE49-F238E27FC236}">
                <a16:creationId xmlns:a16="http://schemas.microsoft.com/office/drawing/2014/main" id="{CBF677DF-353E-1611-DC56-D0311357EB08}"/>
              </a:ext>
            </a:extLst>
          </p:cNvPr>
          <p:cNvPicPr>
            <a:picLocks noChangeAspect="1"/>
          </p:cNvPicPr>
          <p:nvPr/>
        </p:nvPicPr>
        <p:blipFill>
          <a:blip r:embed="rId3"/>
          <a:stretch>
            <a:fillRect/>
          </a:stretch>
        </p:blipFill>
        <p:spPr>
          <a:xfrm>
            <a:off x="741472" y="2835172"/>
            <a:ext cx="2429214" cy="2715004"/>
          </a:xfrm>
          <a:prstGeom prst="rect">
            <a:avLst/>
          </a:prstGeom>
        </p:spPr>
      </p:pic>
      <p:pic>
        <p:nvPicPr>
          <p:cNvPr id="8" name="Picture 7">
            <a:extLst>
              <a:ext uri="{FF2B5EF4-FFF2-40B4-BE49-F238E27FC236}">
                <a16:creationId xmlns:a16="http://schemas.microsoft.com/office/drawing/2014/main" id="{B1D3E52D-632F-AAD4-058F-1972F05EEE34}"/>
              </a:ext>
            </a:extLst>
          </p:cNvPr>
          <p:cNvPicPr>
            <a:picLocks noChangeAspect="1"/>
          </p:cNvPicPr>
          <p:nvPr/>
        </p:nvPicPr>
        <p:blipFill>
          <a:blip r:embed="rId4"/>
          <a:stretch>
            <a:fillRect/>
          </a:stretch>
        </p:blipFill>
        <p:spPr>
          <a:xfrm>
            <a:off x="3710294" y="2835172"/>
            <a:ext cx="4582164" cy="2857899"/>
          </a:xfrm>
          <a:prstGeom prst="rect">
            <a:avLst/>
          </a:prstGeom>
        </p:spPr>
      </p:pic>
      <p:pic>
        <p:nvPicPr>
          <p:cNvPr id="10" name="Picture 9">
            <a:extLst>
              <a:ext uri="{FF2B5EF4-FFF2-40B4-BE49-F238E27FC236}">
                <a16:creationId xmlns:a16="http://schemas.microsoft.com/office/drawing/2014/main" id="{72C3B823-0C5A-243F-DBFE-E136829D4034}"/>
              </a:ext>
            </a:extLst>
          </p:cNvPr>
          <p:cNvPicPr>
            <a:picLocks noChangeAspect="1"/>
          </p:cNvPicPr>
          <p:nvPr/>
        </p:nvPicPr>
        <p:blipFill>
          <a:blip r:embed="rId5"/>
          <a:stretch>
            <a:fillRect/>
          </a:stretch>
        </p:blipFill>
        <p:spPr>
          <a:xfrm>
            <a:off x="9222670" y="2751258"/>
            <a:ext cx="2156709" cy="3232233"/>
          </a:xfrm>
          <a:prstGeom prst="rect">
            <a:avLst/>
          </a:prstGeom>
        </p:spPr>
      </p:pic>
    </p:spTree>
    <p:extLst>
      <p:ext uri="{BB962C8B-B14F-4D97-AF65-F5344CB8AC3E}">
        <p14:creationId xmlns:p14="http://schemas.microsoft.com/office/powerpoint/2010/main" val="4863527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624393"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10) Suicide is never the answer</a:t>
            </a:r>
          </a:p>
        </p:txBody>
      </p:sp>
      <p:sp>
        <p:nvSpPr>
          <p:cNvPr id="5" name="TextBox 4">
            <a:extLst>
              <a:ext uri="{FF2B5EF4-FFF2-40B4-BE49-F238E27FC236}">
                <a16:creationId xmlns:a16="http://schemas.microsoft.com/office/drawing/2014/main" id="{87213D18-0AD0-0B42-2766-F1E5412880ED}"/>
              </a:ext>
            </a:extLst>
          </p:cNvPr>
          <p:cNvSpPr txBox="1"/>
          <p:nvPr/>
        </p:nvSpPr>
        <p:spPr>
          <a:xfrm>
            <a:off x="474783" y="2530303"/>
            <a:ext cx="6094324" cy="532903"/>
          </a:xfrm>
          <a:prstGeom prst="rect">
            <a:avLst/>
          </a:prstGeom>
          <a:noFill/>
        </p:spPr>
        <p:txBody>
          <a:bodyPr wrap="square">
            <a:spAutoFit/>
          </a:bodyPr>
          <a:lstStyle/>
          <a:p>
            <a:pPr>
              <a:lnSpc>
                <a:spcPct val="107000"/>
              </a:lnSpc>
              <a:spcBef>
                <a:spcPts val="200"/>
              </a:spcBef>
            </a:pPr>
            <a:r>
              <a:rPr lang="en-US" sz="2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This too shall pass</a:t>
            </a:r>
          </a:p>
        </p:txBody>
      </p:sp>
    </p:spTree>
    <p:extLst>
      <p:ext uri="{BB962C8B-B14F-4D97-AF65-F5344CB8AC3E}">
        <p14:creationId xmlns:p14="http://schemas.microsoft.com/office/powerpoint/2010/main" val="30422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0CA298-85AC-6B73-9200-FA73415F4A97}"/>
              </a:ext>
            </a:extLst>
          </p:cNvPr>
          <p:cNvSpPr txBox="1"/>
          <p:nvPr/>
        </p:nvSpPr>
        <p:spPr>
          <a:xfrm>
            <a:off x="845736" y="398811"/>
            <a:ext cx="10500528" cy="3826689"/>
          </a:xfrm>
          <a:prstGeom prst="rect">
            <a:avLst/>
          </a:prstGeom>
          <a:noFill/>
        </p:spPr>
        <p:txBody>
          <a:bodyPr wrap="square">
            <a:spAutoFit/>
          </a:bodyPr>
          <a:lstStyle/>
          <a:p>
            <a:r>
              <a:rPr lang="en-US" sz="2800" dirty="0">
                <a:solidFill>
                  <a:schemeClr val="accent2">
                    <a:lumMod val="75000"/>
                  </a:schemeClr>
                </a:solidFill>
                <a:highlight>
                  <a:srgbClr val="FFFFFF"/>
                </a:highlight>
              </a:rPr>
              <a:t>2 Corinthians 4:16-18</a:t>
            </a:r>
          </a:p>
          <a:p>
            <a:endParaRPr lang="en-US" sz="2800" baseline="30000" dirty="0">
              <a:solidFill>
                <a:srgbClr val="000000"/>
              </a:solidFill>
              <a:highlight>
                <a:srgbClr val="FFFFFF"/>
              </a:highlight>
            </a:endParaRPr>
          </a:p>
          <a:p>
            <a:r>
              <a:rPr lang="en-US" sz="2800" i="0" baseline="30000" dirty="0">
                <a:solidFill>
                  <a:srgbClr val="000000"/>
                </a:solidFill>
                <a:effectLst/>
                <a:highlight>
                  <a:srgbClr val="FFFFFF"/>
                </a:highlight>
              </a:rPr>
              <a:t>16 </a:t>
            </a:r>
            <a:r>
              <a:rPr lang="en-US" sz="2800" i="0" dirty="0">
                <a:solidFill>
                  <a:srgbClr val="000000"/>
                </a:solidFill>
                <a:effectLst/>
                <a:highlight>
                  <a:srgbClr val="FFFFFF"/>
                </a:highlight>
              </a:rPr>
              <a:t>Therefore we </a:t>
            </a:r>
            <a:r>
              <a:rPr lang="en-US" sz="2800" i="0" dirty="0">
                <a:solidFill>
                  <a:srgbClr val="FF0000"/>
                </a:solidFill>
                <a:effectLst/>
                <a:highlight>
                  <a:srgbClr val="FFFFFF"/>
                </a:highlight>
              </a:rPr>
              <a:t>do not lose heart</a:t>
            </a:r>
            <a:r>
              <a:rPr lang="en-US" sz="2800" i="0" dirty="0">
                <a:solidFill>
                  <a:srgbClr val="000000"/>
                </a:solidFill>
                <a:effectLst/>
                <a:highlight>
                  <a:srgbClr val="FFFFFF"/>
                </a:highlight>
              </a:rPr>
              <a:t>, but though our outer man is decaying, yet our </a:t>
            </a:r>
            <a:r>
              <a:rPr lang="en-US" sz="2800" i="0" dirty="0">
                <a:solidFill>
                  <a:srgbClr val="FF0000"/>
                </a:solidFill>
                <a:effectLst/>
                <a:highlight>
                  <a:srgbClr val="FFFFFF"/>
                </a:highlight>
              </a:rPr>
              <a:t>inner man is being renewed </a:t>
            </a:r>
            <a:r>
              <a:rPr lang="en-US" sz="2800" i="0" dirty="0">
                <a:solidFill>
                  <a:srgbClr val="000000"/>
                </a:solidFill>
                <a:effectLst/>
                <a:highlight>
                  <a:srgbClr val="FFFFFF"/>
                </a:highlight>
              </a:rPr>
              <a:t>day by day. </a:t>
            </a:r>
          </a:p>
          <a:p>
            <a:r>
              <a:rPr lang="en-US" sz="2800" i="0" baseline="30000" dirty="0">
                <a:solidFill>
                  <a:srgbClr val="000000"/>
                </a:solidFill>
                <a:effectLst/>
                <a:highlight>
                  <a:srgbClr val="FFFFFF"/>
                </a:highlight>
              </a:rPr>
              <a:t>17 </a:t>
            </a:r>
            <a:r>
              <a:rPr lang="en-US" sz="2800" i="0" dirty="0">
                <a:solidFill>
                  <a:srgbClr val="000000"/>
                </a:solidFill>
                <a:effectLst/>
                <a:highlight>
                  <a:srgbClr val="FFFFFF"/>
                </a:highlight>
              </a:rPr>
              <a:t>For </a:t>
            </a:r>
            <a:r>
              <a:rPr lang="en-US" sz="2800" i="0" dirty="0">
                <a:solidFill>
                  <a:srgbClr val="FF0000"/>
                </a:solidFill>
                <a:effectLst/>
                <a:highlight>
                  <a:srgbClr val="FFFFFF"/>
                </a:highlight>
              </a:rPr>
              <a:t>momentary, light affliction </a:t>
            </a:r>
            <a:r>
              <a:rPr lang="en-US" sz="2800" i="0" dirty="0">
                <a:solidFill>
                  <a:srgbClr val="000000"/>
                </a:solidFill>
                <a:effectLst/>
                <a:highlight>
                  <a:srgbClr val="FFFFFF"/>
                </a:highlight>
              </a:rPr>
              <a:t>is producing for us an </a:t>
            </a:r>
            <a:r>
              <a:rPr lang="en-US" sz="2800" i="0" dirty="0">
                <a:solidFill>
                  <a:srgbClr val="FF0000"/>
                </a:solidFill>
                <a:effectLst/>
                <a:highlight>
                  <a:srgbClr val="FFFFFF"/>
                </a:highlight>
              </a:rPr>
              <a:t>eternal weight of glory </a:t>
            </a:r>
            <a:r>
              <a:rPr lang="en-US" sz="2800" i="0" dirty="0">
                <a:solidFill>
                  <a:srgbClr val="000000"/>
                </a:solidFill>
                <a:effectLst/>
                <a:highlight>
                  <a:srgbClr val="FFFFFF"/>
                </a:highlight>
              </a:rPr>
              <a:t>far beyond all comparison, </a:t>
            </a:r>
          </a:p>
          <a:p>
            <a:r>
              <a:rPr lang="en-US" sz="2800" i="0" baseline="30000" dirty="0">
                <a:solidFill>
                  <a:srgbClr val="000000"/>
                </a:solidFill>
                <a:effectLst/>
                <a:highlight>
                  <a:srgbClr val="FFFFFF"/>
                </a:highlight>
              </a:rPr>
              <a:t>18 </a:t>
            </a:r>
            <a:r>
              <a:rPr lang="en-US" sz="2800" i="0" dirty="0">
                <a:solidFill>
                  <a:srgbClr val="000000"/>
                </a:solidFill>
                <a:effectLst/>
                <a:highlight>
                  <a:srgbClr val="FFFFFF"/>
                </a:highlight>
              </a:rPr>
              <a:t>while we look not at the things which are seen, but at the things which are not seen; for the things which are seen are </a:t>
            </a:r>
            <a:r>
              <a:rPr lang="en-US" sz="2800" i="0" dirty="0">
                <a:solidFill>
                  <a:srgbClr val="FF0000"/>
                </a:solidFill>
                <a:effectLst/>
                <a:highlight>
                  <a:srgbClr val="FFFFFF"/>
                </a:highlight>
              </a:rPr>
              <a:t>temporal</a:t>
            </a:r>
            <a:r>
              <a:rPr lang="en-US" sz="2800" i="0" dirty="0">
                <a:solidFill>
                  <a:srgbClr val="000000"/>
                </a:solidFill>
                <a:effectLst/>
                <a:highlight>
                  <a:srgbClr val="FFFFFF"/>
                </a:highlight>
              </a:rPr>
              <a:t>, but the things which are not seen are </a:t>
            </a:r>
            <a:r>
              <a:rPr lang="en-US" sz="2800" i="0" dirty="0">
                <a:solidFill>
                  <a:srgbClr val="FF0000"/>
                </a:solidFill>
                <a:effectLst/>
                <a:highlight>
                  <a:srgbClr val="FFFFFF"/>
                </a:highlight>
              </a:rPr>
              <a:t>eternal</a:t>
            </a:r>
            <a:r>
              <a:rPr lang="en-US" sz="2800" i="0" dirty="0">
                <a:solidFill>
                  <a:srgbClr val="000000"/>
                </a:solidFill>
                <a:effectLst/>
                <a:highlight>
                  <a:srgbClr val="FFFFFF"/>
                </a:highlight>
              </a:rPr>
              <a:t>.</a:t>
            </a:r>
            <a:endParaRPr lang="en-US" sz="2800" dirty="0"/>
          </a:p>
        </p:txBody>
      </p:sp>
      <p:sp>
        <p:nvSpPr>
          <p:cNvPr id="5" name="TextBox 4">
            <a:extLst>
              <a:ext uri="{FF2B5EF4-FFF2-40B4-BE49-F238E27FC236}">
                <a16:creationId xmlns:a16="http://schemas.microsoft.com/office/drawing/2014/main" id="{C531E6B4-CF8E-ABEC-0EBB-27FDEE90D770}"/>
              </a:ext>
            </a:extLst>
          </p:cNvPr>
          <p:cNvSpPr txBox="1"/>
          <p:nvPr/>
        </p:nvSpPr>
        <p:spPr>
          <a:xfrm>
            <a:off x="845736" y="4683195"/>
            <a:ext cx="10500528" cy="1557542"/>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 Corinthians 4:1</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Therefore, since we have this ministry, as we received mercy, </a:t>
            </a:r>
            <a:r>
              <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we do not lose heart</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5326115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34051D-2241-7A03-3622-DB33A792909E}"/>
              </a:ext>
            </a:extLst>
          </p:cNvPr>
          <p:cNvSpPr txBox="1"/>
          <p:nvPr/>
        </p:nvSpPr>
        <p:spPr>
          <a:xfrm>
            <a:off x="492369" y="749327"/>
            <a:ext cx="10601011" cy="2582182"/>
          </a:xfrm>
          <a:prstGeom prst="rect">
            <a:avLst/>
          </a:prstGeom>
          <a:noFill/>
        </p:spPr>
        <p:txBody>
          <a:bodyPr wrap="square">
            <a:spAutoFit/>
          </a:bodyPr>
          <a:lstStyle/>
          <a:p>
            <a:pPr marL="45720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 Corinthians 3:18</a:t>
            </a:r>
          </a:p>
          <a:p>
            <a:pPr marL="457200" marR="0">
              <a:lnSpc>
                <a:spcPct val="107000"/>
              </a:lnSpc>
              <a:spcBef>
                <a:spcPts val="0"/>
              </a:spcBef>
              <a:spcAft>
                <a:spcPts val="8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But we all, with unveiled face, beholding as in a mirror the glory of the Lord, are being transformed into the same image from glory to glory, just as from the Lord, the Spirit.</a:t>
            </a:r>
          </a:p>
        </p:txBody>
      </p:sp>
    </p:spTree>
    <p:extLst>
      <p:ext uri="{BB962C8B-B14F-4D97-AF65-F5344CB8AC3E}">
        <p14:creationId xmlns:p14="http://schemas.microsoft.com/office/powerpoint/2010/main" val="308914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3B8DB78-3BD5-92E2-AF59-3F210F284BD1}"/>
              </a:ext>
            </a:extLst>
          </p:cNvPr>
          <p:cNvSpPr txBox="1"/>
          <p:nvPr/>
        </p:nvSpPr>
        <p:spPr>
          <a:xfrm>
            <a:off x="1014883" y="751344"/>
            <a:ext cx="9907675" cy="2677656"/>
          </a:xfrm>
          <a:prstGeom prst="rect">
            <a:avLst/>
          </a:prstGeom>
          <a:noFill/>
        </p:spPr>
        <p:txBody>
          <a:bodyPr wrap="square">
            <a:spAutoFit/>
          </a:bodyPr>
          <a:lstStyle/>
          <a:p>
            <a:r>
              <a:rPr lang="en-US" sz="2800" dirty="0">
                <a:solidFill>
                  <a:schemeClr val="accent2">
                    <a:lumMod val="75000"/>
                  </a:schemeClr>
                </a:solidFill>
                <a:highlight>
                  <a:srgbClr val="FFFFFF"/>
                </a:highlight>
                <a:latin typeface="Calibri" panose="020F0502020204030204" pitchFamily="34" charset="0"/>
                <a:ea typeface="Calibri" panose="020F0502020204030204" pitchFamily="34" charset="0"/>
                <a:cs typeface="Times New Roman" panose="02020603050405020304" pitchFamily="18" charset="0"/>
              </a:rPr>
              <a:t>2 Corinthians 3:18,4:1</a:t>
            </a:r>
          </a:p>
          <a:p>
            <a:endParaRPr lang="en-US" sz="2800" dirty="0">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r>
              <a:rPr lang="en-US" sz="2800" dirty="0">
                <a:highlight>
                  <a:srgbClr val="FFFFFF"/>
                </a:highlight>
                <a:latin typeface="Calibri" panose="020F0502020204030204" pitchFamily="34" charset="0"/>
                <a:ea typeface="Calibri" panose="020F0502020204030204" pitchFamily="34" charset="0"/>
                <a:cs typeface="Times New Roman" panose="02020603050405020304" pitchFamily="18" charset="0"/>
              </a:rPr>
              <a:t>But we all, with unveiled face, beholding as in a mirror the glory of the Lord, are being transformed into the same image from glory to glory, just as from the Lord, the Spirit. </a:t>
            </a:r>
            <a:r>
              <a:rPr lang="en-US" sz="2800" b="0" i="0" dirty="0">
                <a:solidFill>
                  <a:srgbClr val="000000"/>
                </a:solidFill>
                <a:effectLst/>
                <a:highlight>
                  <a:srgbClr val="FFFFFF"/>
                </a:highlight>
              </a:rPr>
              <a:t>Therefore, since we have this ministry, as we received mercy, we do not lose heart…</a:t>
            </a:r>
            <a:endParaRPr lang="en-US" sz="2800" dirty="0"/>
          </a:p>
        </p:txBody>
      </p:sp>
      <p:sp>
        <p:nvSpPr>
          <p:cNvPr id="4" name="TextBox 3">
            <a:extLst>
              <a:ext uri="{FF2B5EF4-FFF2-40B4-BE49-F238E27FC236}">
                <a16:creationId xmlns:a16="http://schemas.microsoft.com/office/drawing/2014/main" id="{74609047-DB13-22B3-C62F-7B8223C90DA9}"/>
              </a:ext>
            </a:extLst>
          </p:cNvPr>
          <p:cNvSpPr txBox="1"/>
          <p:nvPr/>
        </p:nvSpPr>
        <p:spPr>
          <a:xfrm>
            <a:off x="625510" y="4273755"/>
            <a:ext cx="10297048" cy="2018566"/>
          </a:xfrm>
          <a:prstGeom prst="rect">
            <a:avLst/>
          </a:prstGeom>
          <a:noFill/>
        </p:spPr>
        <p:txBody>
          <a:bodyPr wrap="square">
            <a:spAutoFit/>
          </a:bodyPr>
          <a:lstStyle/>
          <a:p>
            <a:pPr marL="45720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Micah 6:8</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He has told you, O man, what is good; And what does the Lord require of you But to do justice, to love kindness, And to walk humbly with your God?</a:t>
            </a:r>
          </a:p>
        </p:txBody>
      </p:sp>
    </p:spTree>
    <p:extLst>
      <p:ext uri="{BB962C8B-B14F-4D97-AF65-F5344CB8AC3E}">
        <p14:creationId xmlns:p14="http://schemas.microsoft.com/office/powerpoint/2010/main" val="40595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624393"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10) Suicide is never the answer</a:t>
            </a:r>
          </a:p>
        </p:txBody>
      </p:sp>
      <p:sp>
        <p:nvSpPr>
          <p:cNvPr id="5" name="TextBox 4">
            <a:extLst>
              <a:ext uri="{FF2B5EF4-FFF2-40B4-BE49-F238E27FC236}">
                <a16:creationId xmlns:a16="http://schemas.microsoft.com/office/drawing/2014/main" id="{87213D18-0AD0-0B42-2766-F1E5412880ED}"/>
              </a:ext>
            </a:extLst>
          </p:cNvPr>
          <p:cNvSpPr txBox="1"/>
          <p:nvPr/>
        </p:nvSpPr>
        <p:spPr>
          <a:xfrm>
            <a:off x="474783" y="2530303"/>
            <a:ext cx="6094324" cy="532903"/>
          </a:xfrm>
          <a:prstGeom prst="rect">
            <a:avLst/>
          </a:prstGeom>
          <a:noFill/>
        </p:spPr>
        <p:txBody>
          <a:bodyPr wrap="square">
            <a:spAutoFit/>
          </a:bodyPr>
          <a:lstStyle/>
          <a:p>
            <a:pPr>
              <a:lnSpc>
                <a:spcPct val="107000"/>
              </a:lnSpc>
              <a:spcBef>
                <a:spcPts val="200"/>
              </a:spcBef>
            </a:pPr>
            <a:r>
              <a:rPr lang="en-US" sz="2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This too shall pass</a:t>
            </a:r>
          </a:p>
        </p:txBody>
      </p:sp>
      <p:sp>
        <p:nvSpPr>
          <p:cNvPr id="6" name="TextBox 5">
            <a:extLst>
              <a:ext uri="{FF2B5EF4-FFF2-40B4-BE49-F238E27FC236}">
                <a16:creationId xmlns:a16="http://schemas.microsoft.com/office/drawing/2014/main" id="{73408C91-299D-BEB4-2242-0AA4708BD558}"/>
              </a:ext>
            </a:extLst>
          </p:cNvPr>
          <p:cNvSpPr txBox="1"/>
          <p:nvPr/>
        </p:nvSpPr>
        <p:spPr>
          <a:xfrm>
            <a:off x="474783" y="3261892"/>
            <a:ext cx="6094324" cy="532903"/>
          </a:xfrm>
          <a:prstGeom prst="rect">
            <a:avLst/>
          </a:prstGeom>
          <a:noFill/>
        </p:spPr>
        <p:txBody>
          <a:bodyPr wrap="square">
            <a:spAutoFit/>
          </a:bodyPr>
          <a:lstStyle/>
          <a:p>
            <a:pPr>
              <a:lnSpc>
                <a:spcPct val="107000"/>
              </a:lnSpc>
              <a:spcBef>
                <a:spcPts val="200"/>
              </a:spcBef>
            </a:pPr>
            <a:r>
              <a:rPr lang="en-US" sz="2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Your loss would greatly affect others</a:t>
            </a:r>
          </a:p>
        </p:txBody>
      </p:sp>
      <p:sp>
        <p:nvSpPr>
          <p:cNvPr id="8" name="TextBox 7">
            <a:extLst>
              <a:ext uri="{FF2B5EF4-FFF2-40B4-BE49-F238E27FC236}">
                <a16:creationId xmlns:a16="http://schemas.microsoft.com/office/drawing/2014/main" id="{231B4A72-D603-9D9D-51AE-2E83878D6E29}"/>
              </a:ext>
            </a:extLst>
          </p:cNvPr>
          <p:cNvSpPr txBox="1"/>
          <p:nvPr/>
        </p:nvSpPr>
        <p:spPr>
          <a:xfrm>
            <a:off x="474782" y="4728725"/>
            <a:ext cx="11352127"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“My death does not belong to me… it’s the others who would live my death.”</a:t>
            </a:r>
            <a:endParaRPr lang="en-US" sz="2800" dirty="0"/>
          </a:p>
        </p:txBody>
      </p:sp>
    </p:spTree>
    <p:extLst>
      <p:ext uri="{BB962C8B-B14F-4D97-AF65-F5344CB8AC3E}">
        <p14:creationId xmlns:p14="http://schemas.microsoft.com/office/powerpoint/2010/main" val="596074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624393"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10) Suicide is never the answer</a:t>
            </a:r>
          </a:p>
        </p:txBody>
      </p:sp>
      <p:sp>
        <p:nvSpPr>
          <p:cNvPr id="5" name="TextBox 4">
            <a:extLst>
              <a:ext uri="{FF2B5EF4-FFF2-40B4-BE49-F238E27FC236}">
                <a16:creationId xmlns:a16="http://schemas.microsoft.com/office/drawing/2014/main" id="{87213D18-0AD0-0B42-2766-F1E5412880ED}"/>
              </a:ext>
            </a:extLst>
          </p:cNvPr>
          <p:cNvSpPr txBox="1"/>
          <p:nvPr/>
        </p:nvSpPr>
        <p:spPr>
          <a:xfrm>
            <a:off x="474783" y="2427988"/>
            <a:ext cx="6094324" cy="532903"/>
          </a:xfrm>
          <a:prstGeom prst="rect">
            <a:avLst/>
          </a:prstGeom>
          <a:noFill/>
        </p:spPr>
        <p:txBody>
          <a:bodyPr wrap="square">
            <a:spAutoFit/>
          </a:bodyPr>
          <a:lstStyle/>
          <a:p>
            <a:pPr>
              <a:lnSpc>
                <a:spcPct val="107000"/>
              </a:lnSpc>
              <a:spcBef>
                <a:spcPts val="200"/>
              </a:spcBef>
            </a:pPr>
            <a:r>
              <a:rPr lang="en-US" sz="2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This too shall pass</a:t>
            </a:r>
          </a:p>
        </p:txBody>
      </p:sp>
      <p:sp>
        <p:nvSpPr>
          <p:cNvPr id="6" name="TextBox 5">
            <a:extLst>
              <a:ext uri="{FF2B5EF4-FFF2-40B4-BE49-F238E27FC236}">
                <a16:creationId xmlns:a16="http://schemas.microsoft.com/office/drawing/2014/main" id="{73408C91-299D-BEB4-2242-0AA4708BD558}"/>
              </a:ext>
            </a:extLst>
          </p:cNvPr>
          <p:cNvSpPr txBox="1"/>
          <p:nvPr/>
        </p:nvSpPr>
        <p:spPr>
          <a:xfrm>
            <a:off x="474783" y="3261892"/>
            <a:ext cx="6094324" cy="532903"/>
          </a:xfrm>
          <a:prstGeom prst="rect">
            <a:avLst/>
          </a:prstGeom>
          <a:noFill/>
        </p:spPr>
        <p:txBody>
          <a:bodyPr wrap="square">
            <a:spAutoFit/>
          </a:bodyPr>
          <a:lstStyle/>
          <a:p>
            <a:pPr>
              <a:lnSpc>
                <a:spcPct val="107000"/>
              </a:lnSpc>
              <a:spcBef>
                <a:spcPts val="200"/>
              </a:spcBef>
            </a:pPr>
            <a:r>
              <a:rPr lang="en-US" sz="2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Your loss would greatly affect others</a:t>
            </a:r>
          </a:p>
        </p:txBody>
      </p:sp>
      <p:sp>
        <p:nvSpPr>
          <p:cNvPr id="7" name="TextBox 6">
            <a:extLst>
              <a:ext uri="{FF2B5EF4-FFF2-40B4-BE49-F238E27FC236}">
                <a16:creationId xmlns:a16="http://schemas.microsoft.com/office/drawing/2014/main" id="{10CFB768-4A0D-CD58-F8C5-BF6AA95ED069}"/>
              </a:ext>
            </a:extLst>
          </p:cNvPr>
          <p:cNvSpPr txBox="1"/>
          <p:nvPr/>
        </p:nvSpPr>
        <p:spPr>
          <a:xfrm>
            <a:off x="474783" y="4081451"/>
            <a:ext cx="11776668" cy="532903"/>
          </a:xfrm>
          <a:prstGeom prst="rect">
            <a:avLst/>
          </a:prstGeom>
          <a:noFill/>
        </p:spPr>
        <p:txBody>
          <a:bodyPr wrap="square">
            <a:spAutoFit/>
          </a:bodyPr>
          <a:lstStyle/>
          <a:p>
            <a:pPr>
              <a:lnSpc>
                <a:spcPct val="107000"/>
              </a:lnSpc>
              <a:spcBef>
                <a:spcPts val="200"/>
              </a:spcBef>
            </a:pPr>
            <a:r>
              <a:rPr lang="en-US" sz="2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No pain, no hurt, no humiliation, no betrayal is so deep that it cannot be overcome</a:t>
            </a:r>
          </a:p>
        </p:txBody>
      </p:sp>
    </p:spTree>
    <p:extLst>
      <p:ext uri="{BB962C8B-B14F-4D97-AF65-F5344CB8AC3E}">
        <p14:creationId xmlns:p14="http://schemas.microsoft.com/office/powerpoint/2010/main" val="157454873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48B6F18-C9CD-478E-B015-106347ED5DB4}"/>
              </a:ext>
            </a:extLst>
          </p:cNvPr>
          <p:cNvSpPr txBox="1"/>
          <p:nvPr/>
        </p:nvSpPr>
        <p:spPr>
          <a:xfrm>
            <a:off x="572756" y="391886"/>
            <a:ext cx="1346479" cy="523220"/>
          </a:xfrm>
          <a:prstGeom prst="rect">
            <a:avLst/>
          </a:prstGeom>
          <a:noFill/>
        </p:spPr>
        <p:txBody>
          <a:bodyPr wrap="square" rtlCol="0">
            <a:spAutoFit/>
          </a:bodyPr>
          <a:lstStyle/>
          <a:p>
            <a:r>
              <a:rPr lang="en-US" sz="2800" dirty="0"/>
              <a:t>Job</a:t>
            </a:r>
          </a:p>
        </p:txBody>
      </p:sp>
      <p:sp>
        <p:nvSpPr>
          <p:cNvPr id="6" name="TextBox 5">
            <a:extLst>
              <a:ext uri="{FF2B5EF4-FFF2-40B4-BE49-F238E27FC236}">
                <a16:creationId xmlns:a16="http://schemas.microsoft.com/office/drawing/2014/main" id="{0A6059A3-23F5-449A-7707-6ECB4D0DB30C}"/>
              </a:ext>
            </a:extLst>
          </p:cNvPr>
          <p:cNvSpPr txBox="1"/>
          <p:nvPr/>
        </p:nvSpPr>
        <p:spPr>
          <a:xfrm>
            <a:off x="572756" y="1175151"/>
            <a:ext cx="11244106" cy="5622437"/>
          </a:xfrm>
          <a:prstGeom prst="rect">
            <a:avLst/>
          </a:prstGeom>
          <a:noFill/>
        </p:spPr>
        <p:txBody>
          <a:bodyPr wrap="square">
            <a:spAutoFit/>
          </a:bodyPr>
          <a:lstStyle/>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3:1 “May the day on which I was to be born perish…”</a:t>
            </a: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3:11, ““Why did I not die at birth, come out of the womb and pass away?”</a:t>
            </a: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3:20-21a ““Why is light given to one burdened with grief, and life to the bitter of soul, who long for death, but there is none…”</a:t>
            </a: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3:24-26, “For my groaning comes at the sight of my food, and my cries pour out like water. For what I fear comes upon me, and what I dread encounters me. I am not at ease, nor am I quiet, and I am not at rest, but turmoil comes.”</a:t>
            </a: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30:16-21, “And now my soul is poured out within me; days of misery have seized me. At night it pierces my bones within me, and my gnawing pains do not rest. By a great force my garment is distorted; it ties me up like the collar of my coat. He has thrown me into the mire, and I have become like dust and ashes. I cry out to You for help, but You do not answer me; I stand up, and You turn Your attention against me. You have become cruel to me; with the strength of Your hand You persecute me.”</a:t>
            </a:r>
          </a:p>
        </p:txBody>
      </p:sp>
    </p:spTree>
    <p:extLst>
      <p:ext uri="{BB962C8B-B14F-4D97-AF65-F5344CB8AC3E}">
        <p14:creationId xmlns:p14="http://schemas.microsoft.com/office/powerpoint/2010/main" val="354993613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C5589B-DE69-8E36-065A-ED5B5770EB7B}"/>
              </a:ext>
            </a:extLst>
          </p:cNvPr>
          <p:cNvSpPr txBox="1"/>
          <p:nvPr/>
        </p:nvSpPr>
        <p:spPr>
          <a:xfrm>
            <a:off x="550565" y="1228051"/>
            <a:ext cx="11246199" cy="1660134"/>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Job 42:5</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 have heard of You by the hearing of the ear; but now my eye sees You;</a:t>
            </a:r>
          </a:p>
        </p:txBody>
      </p:sp>
    </p:spTree>
    <p:extLst>
      <p:ext uri="{BB962C8B-B14F-4D97-AF65-F5344CB8AC3E}">
        <p14:creationId xmlns:p14="http://schemas.microsoft.com/office/powerpoint/2010/main" val="408497369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3DC851-6ECB-5F77-ACE6-C1C48771E021}"/>
              </a:ext>
            </a:extLst>
          </p:cNvPr>
          <p:cNvSpPr txBox="1"/>
          <p:nvPr/>
        </p:nvSpPr>
        <p:spPr>
          <a:xfrm>
            <a:off x="452176" y="452176"/>
            <a:ext cx="3024554" cy="523220"/>
          </a:xfrm>
          <a:prstGeom prst="rect">
            <a:avLst/>
          </a:prstGeom>
          <a:noFill/>
        </p:spPr>
        <p:txBody>
          <a:bodyPr wrap="square" rtlCol="0">
            <a:spAutoFit/>
          </a:bodyPr>
          <a:lstStyle/>
          <a:p>
            <a:r>
              <a:rPr lang="en-US" sz="2800" dirty="0"/>
              <a:t>Elijah</a:t>
            </a:r>
          </a:p>
        </p:txBody>
      </p:sp>
      <p:sp>
        <p:nvSpPr>
          <p:cNvPr id="4" name="TextBox 3">
            <a:extLst>
              <a:ext uri="{FF2B5EF4-FFF2-40B4-BE49-F238E27FC236}">
                <a16:creationId xmlns:a16="http://schemas.microsoft.com/office/drawing/2014/main" id="{EDCCEB4A-3418-3941-1AD9-60E5E8A263A0}"/>
              </a:ext>
            </a:extLst>
          </p:cNvPr>
          <p:cNvSpPr txBox="1"/>
          <p:nvPr/>
        </p:nvSpPr>
        <p:spPr>
          <a:xfrm>
            <a:off x="452176" y="1781964"/>
            <a:ext cx="10791930" cy="1384995"/>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Kings 19:4</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Enough! Now, Lord, take my life, for I am no better than my fathers.</a:t>
            </a:r>
            <a:endParaRPr lang="en-US" sz="2800" dirty="0"/>
          </a:p>
        </p:txBody>
      </p:sp>
    </p:spTree>
    <p:extLst>
      <p:ext uri="{BB962C8B-B14F-4D97-AF65-F5344CB8AC3E}">
        <p14:creationId xmlns:p14="http://schemas.microsoft.com/office/powerpoint/2010/main" val="123912183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BCD430-B2F4-604F-EB00-0F18FEB09DFF}"/>
              </a:ext>
            </a:extLst>
          </p:cNvPr>
          <p:cNvSpPr txBox="1"/>
          <p:nvPr/>
        </p:nvSpPr>
        <p:spPr>
          <a:xfrm>
            <a:off x="633046" y="485235"/>
            <a:ext cx="3315956" cy="523220"/>
          </a:xfrm>
          <a:prstGeom prst="rect">
            <a:avLst/>
          </a:prstGeom>
          <a:noFill/>
        </p:spPr>
        <p:txBody>
          <a:bodyPr wrap="square" rtlCol="0">
            <a:spAutoFit/>
          </a:bodyPr>
          <a:lstStyle/>
          <a:p>
            <a:r>
              <a:rPr lang="en-US" sz="2800" dirty="0"/>
              <a:t>Jeremiah</a:t>
            </a:r>
          </a:p>
        </p:txBody>
      </p:sp>
      <p:sp>
        <p:nvSpPr>
          <p:cNvPr id="4" name="TextBox 3">
            <a:extLst>
              <a:ext uri="{FF2B5EF4-FFF2-40B4-BE49-F238E27FC236}">
                <a16:creationId xmlns:a16="http://schemas.microsoft.com/office/drawing/2014/main" id="{5D89D030-9755-5647-72F7-F864E1D07B3B}"/>
              </a:ext>
            </a:extLst>
          </p:cNvPr>
          <p:cNvSpPr txBox="1"/>
          <p:nvPr/>
        </p:nvSpPr>
        <p:spPr>
          <a:xfrm>
            <a:off x="633046" y="1102509"/>
            <a:ext cx="10661301" cy="3145798"/>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Jeremiah 20:14</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Cursed be the day when I was born; may the day when my mother gave birth to me not be blessed!</a:t>
            </a:r>
          </a:p>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20:18</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Why did I ever come out of the womb to look at trouble and sorrow, so that my days have been spent in shame?</a:t>
            </a:r>
          </a:p>
        </p:txBody>
      </p:sp>
      <p:sp>
        <p:nvSpPr>
          <p:cNvPr id="6" name="TextBox 5">
            <a:extLst>
              <a:ext uri="{FF2B5EF4-FFF2-40B4-BE49-F238E27FC236}">
                <a16:creationId xmlns:a16="http://schemas.microsoft.com/office/drawing/2014/main" id="{B3776DD4-3CCE-90A1-1FA6-ED6A31096D8F}"/>
              </a:ext>
            </a:extLst>
          </p:cNvPr>
          <p:cNvSpPr txBox="1"/>
          <p:nvPr/>
        </p:nvSpPr>
        <p:spPr>
          <a:xfrm>
            <a:off x="633046" y="4611231"/>
            <a:ext cx="10510576" cy="2000548"/>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Jeremiah 39:18</a:t>
            </a:r>
          </a:p>
          <a:p>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“’For I will assuredly rescue you, and you will not fall by the sword; but you will have your own life as plunder, because you have trusted in Me,’ declares the Lord.”</a:t>
            </a:r>
            <a:endParaRPr lang="en-US" sz="2800" dirty="0"/>
          </a:p>
        </p:txBody>
      </p:sp>
    </p:spTree>
    <p:extLst>
      <p:ext uri="{BB962C8B-B14F-4D97-AF65-F5344CB8AC3E}">
        <p14:creationId xmlns:p14="http://schemas.microsoft.com/office/powerpoint/2010/main" val="833541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7A21ED-3D80-4112-75D8-5DA48C3B1364}"/>
              </a:ext>
            </a:extLst>
          </p:cNvPr>
          <p:cNvSpPr txBox="1"/>
          <p:nvPr/>
        </p:nvSpPr>
        <p:spPr>
          <a:xfrm>
            <a:off x="552659" y="532563"/>
            <a:ext cx="3094893" cy="523220"/>
          </a:xfrm>
          <a:prstGeom prst="rect">
            <a:avLst/>
          </a:prstGeom>
          <a:noFill/>
        </p:spPr>
        <p:txBody>
          <a:bodyPr wrap="square" rtlCol="0">
            <a:spAutoFit/>
          </a:bodyPr>
          <a:lstStyle/>
          <a:p>
            <a:r>
              <a:rPr lang="en-US" sz="2800" dirty="0"/>
              <a:t>David</a:t>
            </a:r>
          </a:p>
        </p:txBody>
      </p:sp>
      <p:sp>
        <p:nvSpPr>
          <p:cNvPr id="4" name="TextBox 3">
            <a:extLst>
              <a:ext uri="{FF2B5EF4-FFF2-40B4-BE49-F238E27FC236}">
                <a16:creationId xmlns:a16="http://schemas.microsoft.com/office/drawing/2014/main" id="{C3D7C9D2-F474-353C-8C34-30DD52E932B3}"/>
              </a:ext>
            </a:extLst>
          </p:cNvPr>
          <p:cNvSpPr txBox="1"/>
          <p:nvPr/>
        </p:nvSpPr>
        <p:spPr>
          <a:xfrm>
            <a:off x="552659" y="1421347"/>
            <a:ext cx="11083332" cy="5139869"/>
          </a:xfrm>
          <a:prstGeom prst="rect">
            <a:avLst/>
          </a:prstGeom>
          <a:noFill/>
        </p:spPr>
        <p:txBody>
          <a:bodyPr wrap="square">
            <a:spAutoFit/>
          </a:bodyPr>
          <a:lstStyle/>
          <a:p>
            <a:pPr marL="0" marR="0">
              <a:lnSpc>
                <a:spcPct val="107000"/>
              </a:lnSpc>
              <a:spcBef>
                <a:spcPts val="0"/>
              </a:spcBef>
              <a:spcAft>
                <a:spcPts val="8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13:1-2</a:t>
            </a:r>
            <a:endParaRPr lang="en-US" sz="24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How long, Lord? Will You forget me forever? How long will You hide Your face from me? How long am I to feel anxious in my soul, with grief in my heart all the day?</a:t>
            </a:r>
          </a:p>
          <a:p>
            <a:pPr marL="0" marR="0">
              <a:lnSpc>
                <a:spcPct val="107000"/>
              </a:lnSpc>
              <a:spcBef>
                <a:spcPts val="0"/>
              </a:spcBef>
              <a:spcAft>
                <a:spcPts val="8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18:4-5</a:t>
            </a: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The ropes of death encompassed me, and the torrents of destruction terrified me. The ropes of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Sheol</a:t>
            </a:r>
            <a:r>
              <a:rPr lang="en-US" sz="2400" dirty="0">
                <a:effectLst/>
                <a:latin typeface="Calibri" panose="020F0502020204030204" pitchFamily="34" charset="0"/>
                <a:ea typeface="Calibri" panose="020F0502020204030204" pitchFamily="34" charset="0"/>
                <a:cs typeface="Times New Roman" panose="02020603050405020304" pitchFamily="18" charset="0"/>
              </a:rPr>
              <a:t> surrounded me; the snares of death confronted me.</a:t>
            </a:r>
          </a:p>
          <a:p>
            <a:pPr marL="0" marR="0">
              <a:lnSpc>
                <a:spcPct val="107000"/>
              </a:lnSpc>
              <a:spcBef>
                <a:spcPts val="0"/>
              </a:spcBef>
              <a:spcAft>
                <a:spcPts val="8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42:5</a:t>
            </a: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Why are you in despair, my soul? And why are you restless within me?</a:t>
            </a:r>
          </a:p>
          <a:p>
            <a:pPr marL="0" marR="0">
              <a:lnSpc>
                <a:spcPct val="107000"/>
              </a:lnSpc>
              <a:spcBef>
                <a:spcPts val="0"/>
              </a:spcBef>
              <a:spcAft>
                <a:spcPts val="8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145:21</a:t>
            </a:r>
            <a:endParaRPr lang="en-US" sz="24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My mouth will speak the praise of the Lord, and all flesh will bless His holy name forever and ever</a:t>
            </a:r>
            <a:endParaRPr lang="en-US" sz="2400" dirty="0"/>
          </a:p>
        </p:txBody>
      </p:sp>
    </p:spTree>
    <p:extLst>
      <p:ext uri="{BB962C8B-B14F-4D97-AF65-F5344CB8AC3E}">
        <p14:creationId xmlns:p14="http://schemas.microsoft.com/office/powerpoint/2010/main" val="120830139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FF583C-44B3-66B3-60BA-A85E09CC8D6F}"/>
              </a:ext>
            </a:extLst>
          </p:cNvPr>
          <p:cNvSpPr txBox="1"/>
          <p:nvPr/>
        </p:nvSpPr>
        <p:spPr>
          <a:xfrm>
            <a:off x="361741" y="482321"/>
            <a:ext cx="2311121" cy="523220"/>
          </a:xfrm>
          <a:prstGeom prst="rect">
            <a:avLst/>
          </a:prstGeom>
          <a:noFill/>
        </p:spPr>
        <p:txBody>
          <a:bodyPr wrap="square" rtlCol="0">
            <a:spAutoFit/>
          </a:bodyPr>
          <a:lstStyle/>
          <a:p>
            <a:r>
              <a:rPr lang="en-US" sz="2800" dirty="0"/>
              <a:t>Moses</a:t>
            </a:r>
          </a:p>
        </p:txBody>
      </p:sp>
      <p:sp>
        <p:nvSpPr>
          <p:cNvPr id="4" name="TextBox 3">
            <a:extLst>
              <a:ext uri="{FF2B5EF4-FFF2-40B4-BE49-F238E27FC236}">
                <a16:creationId xmlns:a16="http://schemas.microsoft.com/office/drawing/2014/main" id="{CD5AF606-CEFF-19EF-4021-51CDDA1847E2}"/>
              </a:ext>
            </a:extLst>
          </p:cNvPr>
          <p:cNvSpPr txBox="1"/>
          <p:nvPr/>
        </p:nvSpPr>
        <p:spPr>
          <a:xfrm>
            <a:off x="361741" y="1614976"/>
            <a:ext cx="10972800" cy="3043205"/>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Numbers 11:14-15</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 am not able to carry all this people by myself, because it is too burdensome for me. 15 So if You are going to deal with me this way, please kill me now, if I have found favor in Your sight, and do not let me see my misery.</a:t>
            </a:r>
          </a:p>
        </p:txBody>
      </p:sp>
    </p:spTree>
    <p:extLst>
      <p:ext uri="{BB962C8B-B14F-4D97-AF65-F5344CB8AC3E}">
        <p14:creationId xmlns:p14="http://schemas.microsoft.com/office/powerpoint/2010/main" val="268186798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A66E7B-FBC2-CD3C-D3F1-58F882C494E9}"/>
              </a:ext>
            </a:extLst>
          </p:cNvPr>
          <p:cNvSpPr txBox="1"/>
          <p:nvPr/>
        </p:nvSpPr>
        <p:spPr>
          <a:xfrm>
            <a:off x="552658" y="430657"/>
            <a:ext cx="11073285" cy="5949514"/>
          </a:xfrm>
          <a:prstGeom prst="rect">
            <a:avLst/>
          </a:prstGeom>
          <a:noFill/>
        </p:spPr>
        <p:txBody>
          <a:bodyPr wrap="square">
            <a:spAutoFit/>
          </a:bodyPr>
          <a:lstStyle/>
          <a:p>
            <a:pPr marL="0" marR="0">
              <a:lnSpc>
                <a:spcPct val="107000"/>
              </a:lnSpc>
              <a:spcBef>
                <a:spcPts val="0"/>
              </a:spcBef>
              <a:spcAft>
                <a:spcPts val="800"/>
              </a:spcAft>
            </a:pPr>
            <a:r>
              <a:rPr lang="en-US"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Hebrews 11:24-29</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24 By faith Moses, when he had grown up, refused to be called the son of Pharaoh’s daughter, </a:t>
            </a:r>
          </a:p>
          <a:p>
            <a:pPr marL="45720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25 choosing rather to endure ill-treatment with the people of God than to enjoy the temporary pleasures of sin,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Moses chose ill-treatment, inconvenience, and sacrifice rather than sin.</a:t>
            </a:r>
          </a:p>
          <a:p>
            <a:pPr marL="45720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26 considering the reproach of Christ greater riches than the treasures of Egypt; for he was looking to the reward.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Moses fixed his eyes on the eternal: the reward. </a:t>
            </a:r>
          </a:p>
          <a:p>
            <a:pPr marL="45720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27 By faith he left Egypt, not fearing the wrath of the king; for he persevered, as though seeing Him who is unseen.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Moses persevered by looking to God. He chose the eternal yet unseen over the momentary and immediate.</a:t>
            </a:r>
          </a:p>
          <a:p>
            <a:pPr marL="45720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28 By faith he kept the Passover and the sprinkling of the blood, so that the destroyer of the firstborn would not touch them.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Moses obeyed God.</a:t>
            </a:r>
          </a:p>
          <a:p>
            <a:pPr marL="45720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29 By faith they passed through the Red Sea as through dry land; and the Egyptians, when they attempted it, were drowned.</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Moses followed God’s leading no matter how scary it seemed.</a:t>
            </a:r>
          </a:p>
        </p:txBody>
      </p:sp>
    </p:spTree>
    <p:extLst>
      <p:ext uri="{BB962C8B-B14F-4D97-AF65-F5344CB8AC3E}">
        <p14:creationId xmlns:p14="http://schemas.microsoft.com/office/powerpoint/2010/main" val="111573578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C3F1CB-C080-D32F-EF49-E26B42276034}"/>
              </a:ext>
            </a:extLst>
          </p:cNvPr>
          <p:cNvSpPr txBox="1"/>
          <p:nvPr/>
        </p:nvSpPr>
        <p:spPr>
          <a:xfrm>
            <a:off x="565220" y="684516"/>
            <a:ext cx="6094324"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Charles H. Spurgeon</a:t>
            </a:r>
            <a:endParaRPr lang="en-US" sz="2800" dirty="0"/>
          </a:p>
        </p:txBody>
      </p:sp>
      <p:pic>
        <p:nvPicPr>
          <p:cNvPr id="5" name="Picture 4">
            <a:extLst>
              <a:ext uri="{FF2B5EF4-FFF2-40B4-BE49-F238E27FC236}">
                <a16:creationId xmlns:a16="http://schemas.microsoft.com/office/drawing/2014/main" id="{B89CFC0F-127B-0903-7423-A965DF2CC76E}"/>
              </a:ext>
            </a:extLst>
          </p:cNvPr>
          <p:cNvPicPr>
            <a:picLocks noChangeAspect="1"/>
          </p:cNvPicPr>
          <p:nvPr/>
        </p:nvPicPr>
        <p:blipFill>
          <a:blip r:embed="rId2"/>
          <a:stretch>
            <a:fillRect/>
          </a:stretch>
        </p:blipFill>
        <p:spPr>
          <a:xfrm>
            <a:off x="869295" y="2217981"/>
            <a:ext cx="2876951" cy="2743583"/>
          </a:xfrm>
          <a:prstGeom prst="rect">
            <a:avLst/>
          </a:prstGeom>
        </p:spPr>
      </p:pic>
      <p:pic>
        <p:nvPicPr>
          <p:cNvPr id="7" name="Picture 6">
            <a:extLst>
              <a:ext uri="{FF2B5EF4-FFF2-40B4-BE49-F238E27FC236}">
                <a16:creationId xmlns:a16="http://schemas.microsoft.com/office/drawing/2014/main" id="{298665DD-36AF-DE4C-E84D-95CE2C49346E}"/>
              </a:ext>
            </a:extLst>
          </p:cNvPr>
          <p:cNvPicPr>
            <a:picLocks noChangeAspect="1"/>
          </p:cNvPicPr>
          <p:nvPr/>
        </p:nvPicPr>
        <p:blipFill>
          <a:blip r:embed="rId3"/>
          <a:stretch>
            <a:fillRect/>
          </a:stretch>
        </p:blipFill>
        <p:spPr>
          <a:xfrm>
            <a:off x="5277459" y="2041743"/>
            <a:ext cx="5515745" cy="3096057"/>
          </a:xfrm>
          <a:prstGeom prst="rect">
            <a:avLst/>
          </a:prstGeom>
        </p:spPr>
      </p:pic>
    </p:spTree>
    <p:extLst>
      <p:ext uri="{BB962C8B-B14F-4D97-AF65-F5344CB8AC3E}">
        <p14:creationId xmlns:p14="http://schemas.microsoft.com/office/powerpoint/2010/main" val="369909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649AC7-8AAD-DCF4-B7FE-8DCC9BEA33C4}"/>
              </a:ext>
            </a:extLst>
          </p:cNvPr>
          <p:cNvSpPr txBox="1"/>
          <p:nvPr/>
        </p:nvSpPr>
        <p:spPr>
          <a:xfrm>
            <a:off x="695848" y="666597"/>
            <a:ext cx="10578402"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“the sympathy of Jesus is the next most precious thing to his sacrifice.” </a:t>
            </a:r>
            <a:endParaRPr lang="en-US" sz="2800" dirty="0"/>
          </a:p>
        </p:txBody>
      </p:sp>
      <p:sp>
        <p:nvSpPr>
          <p:cNvPr id="5" name="TextBox 4">
            <a:extLst>
              <a:ext uri="{FF2B5EF4-FFF2-40B4-BE49-F238E27FC236}">
                <a16:creationId xmlns:a16="http://schemas.microsoft.com/office/drawing/2014/main" id="{60486239-78FC-DEBC-D388-247A3369F457}"/>
              </a:ext>
            </a:extLst>
          </p:cNvPr>
          <p:cNvSpPr txBox="1"/>
          <p:nvPr/>
        </p:nvSpPr>
        <p:spPr>
          <a:xfrm>
            <a:off x="695848" y="1816997"/>
            <a:ext cx="10578401" cy="2376997"/>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“This morning, being myself more than usually compassed with infirmities, I desire to speak, as a weak and suffering preacher, of that High Priest who is full of compassion: and my longing is that any who are low in spirit, faint, despondent, and even out of the way, may take heart to approach the Lord Jesus.”</a:t>
            </a:r>
          </a:p>
        </p:txBody>
      </p:sp>
      <p:sp>
        <p:nvSpPr>
          <p:cNvPr id="7" name="TextBox 6">
            <a:extLst>
              <a:ext uri="{FF2B5EF4-FFF2-40B4-BE49-F238E27FC236}">
                <a16:creationId xmlns:a16="http://schemas.microsoft.com/office/drawing/2014/main" id="{1C48697B-C2BD-2B18-7DEE-4E5918D8E5A6}"/>
              </a:ext>
            </a:extLst>
          </p:cNvPr>
          <p:cNvSpPr txBox="1"/>
          <p:nvPr/>
        </p:nvSpPr>
        <p:spPr>
          <a:xfrm>
            <a:off x="695847" y="4499906"/>
            <a:ext cx="10578401" cy="1915974"/>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 believe all the promises of God, but many of them I have personally tried and proved. … I would say to [fellow Christians] in their trials—My brethren, God is good. He will not forsake you: He will bear you through. … Everything else will fail, but His word never will.”</a:t>
            </a:r>
          </a:p>
        </p:txBody>
      </p:sp>
    </p:spTree>
    <p:extLst>
      <p:ext uri="{BB962C8B-B14F-4D97-AF65-F5344CB8AC3E}">
        <p14:creationId xmlns:p14="http://schemas.microsoft.com/office/powerpoint/2010/main" val="703352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BBDC2A-F832-4890-D2FF-CE48ECCC5597}"/>
              </a:ext>
            </a:extLst>
          </p:cNvPr>
          <p:cNvSpPr txBox="1"/>
          <p:nvPr/>
        </p:nvSpPr>
        <p:spPr>
          <a:xfrm>
            <a:off x="602901" y="593516"/>
            <a:ext cx="10651253" cy="375552"/>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We persevere because there is still so much beauty in this world to experience.</a:t>
            </a:r>
          </a:p>
        </p:txBody>
      </p:sp>
      <p:sp>
        <p:nvSpPr>
          <p:cNvPr id="5" name="TextBox 4">
            <a:extLst>
              <a:ext uri="{FF2B5EF4-FFF2-40B4-BE49-F238E27FC236}">
                <a16:creationId xmlns:a16="http://schemas.microsoft.com/office/drawing/2014/main" id="{1FC57072-FB4E-5502-E84C-5A007F358FF4}"/>
              </a:ext>
            </a:extLst>
          </p:cNvPr>
          <p:cNvSpPr txBox="1"/>
          <p:nvPr/>
        </p:nvSpPr>
        <p:spPr>
          <a:xfrm>
            <a:off x="602901" y="1156223"/>
            <a:ext cx="10852220" cy="375552"/>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We persevere because there are unborn nieces, nephews, grandchildren yet to love.</a:t>
            </a:r>
          </a:p>
        </p:txBody>
      </p:sp>
      <p:sp>
        <p:nvSpPr>
          <p:cNvPr id="7" name="TextBox 6">
            <a:extLst>
              <a:ext uri="{FF2B5EF4-FFF2-40B4-BE49-F238E27FC236}">
                <a16:creationId xmlns:a16="http://schemas.microsoft.com/office/drawing/2014/main" id="{AD6FB38A-93C1-DF9F-52A2-9CA08004CFA0}"/>
              </a:ext>
            </a:extLst>
          </p:cNvPr>
          <p:cNvSpPr txBox="1"/>
          <p:nvPr/>
        </p:nvSpPr>
        <p:spPr>
          <a:xfrm>
            <a:off x="602901" y="1718930"/>
            <a:ext cx="10852220" cy="375552"/>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We persevere because we have unique talents to grow and share.</a:t>
            </a:r>
          </a:p>
        </p:txBody>
      </p:sp>
      <p:sp>
        <p:nvSpPr>
          <p:cNvPr id="9" name="TextBox 8">
            <a:extLst>
              <a:ext uri="{FF2B5EF4-FFF2-40B4-BE49-F238E27FC236}">
                <a16:creationId xmlns:a16="http://schemas.microsoft.com/office/drawing/2014/main" id="{92CD3BE7-6435-05A4-2E64-628F08201A3F}"/>
              </a:ext>
            </a:extLst>
          </p:cNvPr>
          <p:cNvSpPr txBox="1"/>
          <p:nvPr/>
        </p:nvSpPr>
        <p:spPr>
          <a:xfrm>
            <a:off x="602901" y="2281637"/>
            <a:ext cx="10329706" cy="375552"/>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We persevere because there are other people who want us to live and for us to live for.</a:t>
            </a:r>
          </a:p>
        </p:txBody>
      </p:sp>
      <p:sp>
        <p:nvSpPr>
          <p:cNvPr id="11" name="TextBox 10">
            <a:extLst>
              <a:ext uri="{FF2B5EF4-FFF2-40B4-BE49-F238E27FC236}">
                <a16:creationId xmlns:a16="http://schemas.microsoft.com/office/drawing/2014/main" id="{44205BEC-ECAC-123A-DF6A-1D6D3CF3C692}"/>
              </a:ext>
            </a:extLst>
          </p:cNvPr>
          <p:cNvSpPr txBox="1"/>
          <p:nvPr/>
        </p:nvSpPr>
        <p:spPr>
          <a:xfrm>
            <a:off x="602901" y="2844344"/>
            <a:ext cx="10329706" cy="375552"/>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We persevere because there is something that we can create that doesn’t exist yet.</a:t>
            </a:r>
          </a:p>
        </p:txBody>
      </p:sp>
      <p:sp>
        <p:nvSpPr>
          <p:cNvPr id="13" name="TextBox 12">
            <a:extLst>
              <a:ext uri="{FF2B5EF4-FFF2-40B4-BE49-F238E27FC236}">
                <a16:creationId xmlns:a16="http://schemas.microsoft.com/office/drawing/2014/main" id="{60B64010-A2F7-1183-528A-2E8A20576C42}"/>
              </a:ext>
            </a:extLst>
          </p:cNvPr>
          <p:cNvSpPr txBox="1"/>
          <p:nvPr/>
        </p:nvSpPr>
        <p:spPr>
          <a:xfrm>
            <a:off x="602900" y="3407051"/>
            <a:ext cx="10852219" cy="375552"/>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We persevere because we don’t want our story to be that we couldn’t handle it; we have a better story to tell.</a:t>
            </a:r>
          </a:p>
        </p:txBody>
      </p:sp>
      <p:sp>
        <p:nvSpPr>
          <p:cNvPr id="17" name="TextBox 16">
            <a:extLst>
              <a:ext uri="{FF2B5EF4-FFF2-40B4-BE49-F238E27FC236}">
                <a16:creationId xmlns:a16="http://schemas.microsoft.com/office/drawing/2014/main" id="{CF3B60EC-5515-0E89-DD1C-C4F202C3AECA}"/>
              </a:ext>
            </a:extLst>
          </p:cNvPr>
          <p:cNvSpPr txBox="1"/>
          <p:nvPr/>
        </p:nvSpPr>
        <p:spPr>
          <a:xfrm>
            <a:off x="602900" y="3969758"/>
            <a:ext cx="10651254" cy="375552"/>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We persevere because through our perseverance, we can give hope to others.</a:t>
            </a:r>
          </a:p>
        </p:txBody>
      </p:sp>
      <p:sp>
        <p:nvSpPr>
          <p:cNvPr id="19" name="TextBox 18">
            <a:extLst>
              <a:ext uri="{FF2B5EF4-FFF2-40B4-BE49-F238E27FC236}">
                <a16:creationId xmlns:a16="http://schemas.microsoft.com/office/drawing/2014/main" id="{B3AD4CBF-2EC2-59DE-5498-221C0B326DC3}"/>
              </a:ext>
            </a:extLst>
          </p:cNvPr>
          <p:cNvSpPr txBox="1"/>
          <p:nvPr/>
        </p:nvSpPr>
        <p:spPr>
          <a:xfrm>
            <a:off x="602899" y="4532465"/>
            <a:ext cx="10570867" cy="375552"/>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We persevere because there is great music, great books, great movies that we have yet to experience.</a:t>
            </a:r>
          </a:p>
        </p:txBody>
      </p:sp>
      <p:sp>
        <p:nvSpPr>
          <p:cNvPr id="21" name="TextBox 20">
            <a:extLst>
              <a:ext uri="{FF2B5EF4-FFF2-40B4-BE49-F238E27FC236}">
                <a16:creationId xmlns:a16="http://schemas.microsoft.com/office/drawing/2014/main" id="{87B96185-FA30-8586-B2AF-183E72180FF3}"/>
              </a:ext>
            </a:extLst>
          </p:cNvPr>
          <p:cNvSpPr txBox="1"/>
          <p:nvPr/>
        </p:nvSpPr>
        <p:spPr>
          <a:xfrm>
            <a:off x="602899" y="5095172"/>
            <a:ext cx="6094324" cy="375552"/>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We persevere because we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can</a:t>
            </a:r>
            <a:r>
              <a:rPr lang="en-US" sz="1800" dirty="0">
                <a:effectLst/>
                <a:latin typeface="Calibri" panose="020F0502020204030204" pitchFamily="34" charset="0"/>
                <a:ea typeface="Calibri" panose="020F0502020204030204" pitchFamily="34" charset="0"/>
                <a:cs typeface="Times New Roman" panose="02020603050405020304" pitchFamily="18" charset="0"/>
              </a:rPr>
              <a:t> become someone better.</a:t>
            </a:r>
          </a:p>
        </p:txBody>
      </p:sp>
      <p:sp>
        <p:nvSpPr>
          <p:cNvPr id="23" name="TextBox 22">
            <a:extLst>
              <a:ext uri="{FF2B5EF4-FFF2-40B4-BE49-F238E27FC236}">
                <a16:creationId xmlns:a16="http://schemas.microsoft.com/office/drawing/2014/main" id="{14046078-093C-F7CF-F0EB-0378E43B669D}"/>
              </a:ext>
            </a:extLst>
          </p:cNvPr>
          <p:cNvSpPr txBox="1"/>
          <p:nvPr/>
        </p:nvSpPr>
        <p:spPr>
          <a:xfrm>
            <a:off x="602899" y="5657879"/>
            <a:ext cx="9475598" cy="375552"/>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We persevere because God will never leave us nor forsake us.</a:t>
            </a:r>
          </a:p>
        </p:txBody>
      </p:sp>
      <p:sp>
        <p:nvSpPr>
          <p:cNvPr id="25" name="TextBox 24">
            <a:extLst>
              <a:ext uri="{FF2B5EF4-FFF2-40B4-BE49-F238E27FC236}">
                <a16:creationId xmlns:a16="http://schemas.microsoft.com/office/drawing/2014/main" id="{FFABE605-0641-C1F1-2289-9612171B259E}"/>
              </a:ext>
            </a:extLst>
          </p:cNvPr>
          <p:cNvSpPr txBox="1"/>
          <p:nvPr/>
        </p:nvSpPr>
        <p:spPr>
          <a:xfrm>
            <a:off x="602899" y="6252554"/>
            <a:ext cx="6094324" cy="375552"/>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We persevere because God gives us hope.</a:t>
            </a:r>
          </a:p>
        </p:txBody>
      </p:sp>
    </p:spTree>
    <p:extLst>
      <p:ext uri="{BB962C8B-B14F-4D97-AF65-F5344CB8AC3E}">
        <p14:creationId xmlns:p14="http://schemas.microsoft.com/office/powerpoint/2010/main" val="2062367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7" grpId="0"/>
      <p:bldP spid="19" grpId="0"/>
      <p:bldP spid="21" grpId="0"/>
      <p:bldP spid="23" grpId="0"/>
      <p:bldP spid="25"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624393"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11) Do not dwell on the negative</a:t>
            </a:r>
          </a:p>
        </p:txBody>
      </p:sp>
    </p:spTree>
    <p:extLst>
      <p:ext uri="{BB962C8B-B14F-4D97-AF65-F5344CB8AC3E}">
        <p14:creationId xmlns:p14="http://schemas.microsoft.com/office/powerpoint/2010/main" val="16932587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C4545A-5287-DF02-6C60-F44EC55A7581}"/>
              </a:ext>
            </a:extLst>
          </p:cNvPr>
          <p:cNvSpPr txBox="1"/>
          <p:nvPr/>
        </p:nvSpPr>
        <p:spPr>
          <a:xfrm>
            <a:off x="472273" y="522514"/>
            <a:ext cx="3074795" cy="523220"/>
          </a:xfrm>
          <a:prstGeom prst="rect">
            <a:avLst/>
          </a:prstGeom>
          <a:noFill/>
        </p:spPr>
        <p:txBody>
          <a:bodyPr wrap="square" rtlCol="0">
            <a:spAutoFit/>
          </a:bodyPr>
          <a:lstStyle/>
          <a:p>
            <a:r>
              <a:rPr lang="en-US" sz="2800" dirty="0"/>
              <a:t>Be grateful</a:t>
            </a:r>
          </a:p>
        </p:txBody>
      </p:sp>
      <p:sp>
        <p:nvSpPr>
          <p:cNvPr id="4" name="TextBox 3">
            <a:extLst>
              <a:ext uri="{FF2B5EF4-FFF2-40B4-BE49-F238E27FC236}">
                <a16:creationId xmlns:a16="http://schemas.microsoft.com/office/drawing/2014/main" id="{95865B80-9437-3F29-B9ED-736D9F803F31}"/>
              </a:ext>
            </a:extLst>
          </p:cNvPr>
          <p:cNvSpPr txBox="1"/>
          <p:nvPr/>
        </p:nvSpPr>
        <p:spPr>
          <a:xfrm>
            <a:off x="1509764" y="1334548"/>
            <a:ext cx="6094324" cy="532903"/>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lphaL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Gratitude reduces depression</a:t>
            </a:r>
          </a:p>
        </p:txBody>
      </p:sp>
      <p:sp>
        <p:nvSpPr>
          <p:cNvPr id="6" name="TextBox 5">
            <a:extLst>
              <a:ext uri="{FF2B5EF4-FFF2-40B4-BE49-F238E27FC236}">
                <a16:creationId xmlns:a16="http://schemas.microsoft.com/office/drawing/2014/main" id="{FB42593B-170E-CFBD-B205-CC6506A93DB5}"/>
              </a:ext>
            </a:extLst>
          </p:cNvPr>
          <p:cNvSpPr txBox="1"/>
          <p:nvPr/>
        </p:nvSpPr>
        <p:spPr>
          <a:xfrm>
            <a:off x="1509764" y="2140448"/>
            <a:ext cx="8086411" cy="532903"/>
          </a:xfrm>
          <a:prstGeom prst="rect">
            <a:avLst/>
          </a:prstGeom>
          <a:noFill/>
        </p:spPr>
        <p:txBody>
          <a:bodyPr wrap="square">
            <a:spAutoFit/>
          </a:bodyPr>
          <a:lstStyle/>
          <a:p>
            <a:pPr marR="0" lvl="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 Gratitude gives us greater satisfaction in life</a:t>
            </a:r>
          </a:p>
        </p:txBody>
      </p:sp>
      <p:sp>
        <p:nvSpPr>
          <p:cNvPr id="8" name="TextBox 7">
            <a:extLst>
              <a:ext uri="{FF2B5EF4-FFF2-40B4-BE49-F238E27FC236}">
                <a16:creationId xmlns:a16="http://schemas.microsoft.com/office/drawing/2014/main" id="{EE3FD6DA-5D8E-993E-C4B3-FDC3760C05E8}"/>
              </a:ext>
            </a:extLst>
          </p:cNvPr>
          <p:cNvSpPr txBox="1"/>
          <p:nvPr/>
        </p:nvSpPr>
        <p:spPr>
          <a:xfrm>
            <a:off x="1509764" y="2946348"/>
            <a:ext cx="8347668" cy="532903"/>
          </a:xfrm>
          <a:prstGeom prst="rect">
            <a:avLst/>
          </a:prstGeom>
          <a:noFill/>
        </p:spPr>
        <p:txBody>
          <a:bodyPr wrap="square">
            <a:spAutoFit/>
          </a:bodyPr>
          <a:lstStyle/>
          <a:p>
            <a:pPr marR="0" lvl="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c) Gratitude gives us a more proper self-esteem</a:t>
            </a:r>
          </a:p>
        </p:txBody>
      </p:sp>
      <p:sp>
        <p:nvSpPr>
          <p:cNvPr id="10" name="TextBox 9">
            <a:extLst>
              <a:ext uri="{FF2B5EF4-FFF2-40B4-BE49-F238E27FC236}">
                <a16:creationId xmlns:a16="http://schemas.microsoft.com/office/drawing/2014/main" id="{6F3E9D99-29DC-0B7E-13A3-509AD855EB34}"/>
              </a:ext>
            </a:extLst>
          </p:cNvPr>
          <p:cNvSpPr txBox="1"/>
          <p:nvPr/>
        </p:nvSpPr>
        <p:spPr>
          <a:xfrm>
            <a:off x="1509764" y="3752248"/>
            <a:ext cx="8558683" cy="532903"/>
          </a:xfrm>
          <a:prstGeom prst="rect">
            <a:avLst/>
          </a:prstGeom>
          <a:noFill/>
        </p:spPr>
        <p:txBody>
          <a:bodyPr wrap="square">
            <a:spAutoFit/>
          </a:bodyPr>
          <a:lstStyle/>
          <a:p>
            <a:pPr marR="0" lvl="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d) Gratitude holds on to the positive longer</a:t>
            </a:r>
          </a:p>
        </p:txBody>
      </p:sp>
      <p:sp>
        <p:nvSpPr>
          <p:cNvPr id="12" name="TextBox 11">
            <a:extLst>
              <a:ext uri="{FF2B5EF4-FFF2-40B4-BE49-F238E27FC236}">
                <a16:creationId xmlns:a16="http://schemas.microsoft.com/office/drawing/2014/main" id="{FB950FC2-1EAF-8948-1BF2-506738D25F55}"/>
              </a:ext>
            </a:extLst>
          </p:cNvPr>
          <p:cNvSpPr txBox="1"/>
          <p:nvPr/>
        </p:nvSpPr>
        <p:spPr>
          <a:xfrm>
            <a:off x="1509764" y="4558148"/>
            <a:ext cx="8729505" cy="532903"/>
          </a:xfrm>
          <a:prstGeom prst="rect">
            <a:avLst/>
          </a:prstGeom>
          <a:noFill/>
        </p:spPr>
        <p:txBody>
          <a:bodyPr wrap="square">
            <a:spAutoFit/>
          </a:bodyPr>
          <a:lstStyle/>
          <a:p>
            <a:pPr marR="0" lvl="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e) Gratitude builds stronger social relationships</a:t>
            </a:r>
          </a:p>
        </p:txBody>
      </p:sp>
      <p:sp>
        <p:nvSpPr>
          <p:cNvPr id="14" name="TextBox 13">
            <a:extLst>
              <a:ext uri="{FF2B5EF4-FFF2-40B4-BE49-F238E27FC236}">
                <a16:creationId xmlns:a16="http://schemas.microsoft.com/office/drawing/2014/main" id="{0A2E984C-FF12-30C5-739F-CF33DC213400}"/>
              </a:ext>
            </a:extLst>
          </p:cNvPr>
          <p:cNvSpPr txBox="1"/>
          <p:nvPr/>
        </p:nvSpPr>
        <p:spPr>
          <a:xfrm>
            <a:off x="1509764" y="5364048"/>
            <a:ext cx="9814728" cy="532903"/>
          </a:xfrm>
          <a:prstGeom prst="rect">
            <a:avLst/>
          </a:prstGeom>
          <a:noFill/>
        </p:spPr>
        <p:txBody>
          <a:bodyPr wrap="square">
            <a:spAutoFit/>
          </a:bodyPr>
          <a:lstStyle/>
          <a:p>
            <a:pPr marR="0" lvl="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f) Gratitude increases feelings of security and connectedness</a:t>
            </a:r>
          </a:p>
        </p:txBody>
      </p:sp>
      <p:sp>
        <p:nvSpPr>
          <p:cNvPr id="16" name="TextBox 15">
            <a:extLst>
              <a:ext uri="{FF2B5EF4-FFF2-40B4-BE49-F238E27FC236}">
                <a16:creationId xmlns:a16="http://schemas.microsoft.com/office/drawing/2014/main" id="{23764D8F-4A1E-2D86-BEE2-46573FD4CDB3}"/>
              </a:ext>
            </a:extLst>
          </p:cNvPr>
          <p:cNvSpPr txBox="1"/>
          <p:nvPr/>
        </p:nvSpPr>
        <p:spPr>
          <a:xfrm>
            <a:off x="1509764" y="6169949"/>
            <a:ext cx="6094324" cy="532903"/>
          </a:xfrm>
          <a:prstGeom prst="rect">
            <a:avLst/>
          </a:prstGeom>
          <a:noFill/>
        </p:spPr>
        <p:txBody>
          <a:bodyPr wrap="square">
            <a:spAutoFit/>
          </a:bodyPr>
          <a:lstStyle/>
          <a:p>
            <a:pPr marR="0" lvl="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g) Gratitude produces less anxiety</a:t>
            </a:r>
          </a:p>
        </p:txBody>
      </p:sp>
    </p:spTree>
    <p:extLst>
      <p:ext uri="{BB962C8B-B14F-4D97-AF65-F5344CB8AC3E}">
        <p14:creationId xmlns:p14="http://schemas.microsoft.com/office/powerpoint/2010/main" val="3630944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2B35C9-EFD4-99AB-EBA1-C3A38B31BC66}"/>
              </a:ext>
            </a:extLst>
          </p:cNvPr>
          <p:cNvSpPr txBox="1"/>
          <p:nvPr/>
        </p:nvSpPr>
        <p:spPr>
          <a:xfrm>
            <a:off x="673241" y="370438"/>
            <a:ext cx="10590962" cy="6117124"/>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Philippians 4:11-12</a:t>
            </a:r>
          </a:p>
          <a:p>
            <a:pPr marL="2286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 am not saying this because I am in need, for I have learned to be content whatever the circumstances. I know what it is to be in need, and I know what it is to have plenty. I have learned the secret of being content in any and every situation, whether well fed or hungry, whether living in plenty or in want. </a:t>
            </a:r>
          </a:p>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Timothy 6:8</a:t>
            </a:r>
          </a:p>
          <a:p>
            <a:pPr marL="0" marR="0" indent="22860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But if we have food and clothing, we will be content with that.</a:t>
            </a:r>
          </a:p>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Hebrews 13:5</a:t>
            </a:r>
          </a:p>
          <a:p>
            <a:pPr marL="2286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Keep your lives free from the love of money and be content with what you have, because God has said, “Never will I leave you; never will I forsake you.”</a:t>
            </a:r>
          </a:p>
        </p:txBody>
      </p:sp>
    </p:spTree>
    <p:extLst>
      <p:ext uri="{BB962C8B-B14F-4D97-AF65-F5344CB8AC3E}">
        <p14:creationId xmlns:p14="http://schemas.microsoft.com/office/powerpoint/2010/main" val="275223955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126076-C8F5-DFB5-3C9F-5E664A0CAF9B}"/>
              </a:ext>
            </a:extLst>
          </p:cNvPr>
          <p:cNvSpPr txBox="1"/>
          <p:nvPr/>
        </p:nvSpPr>
        <p:spPr>
          <a:xfrm>
            <a:off x="562708" y="482321"/>
            <a:ext cx="3999244" cy="523220"/>
          </a:xfrm>
          <a:prstGeom prst="rect">
            <a:avLst/>
          </a:prstGeom>
          <a:noFill/>
        </p:spPr>
        <p:txBody>
          <a:bodyPr wrap="square" rtlCol="0">
            <a:spAutoFit/>
          </a:bodyPr>
          <a:lstStyle/>
          <a:p>
            <a:r>
              <a:rPr lang="en-US" sz="2800" dirty="0"/>
              <a:t>Keep a gratitude journal</a:t>
            </a:r>
          </a:p>
        </p:txBody>
      </p:sp>
      <p:pic>
        <p:nvPicPr>
          <p:cNvPr id="4" name="Picture 3">
            <a:extLst>
              <a:ext uri="{FF2B5EF4-FFF2-40B4-BE49-F238E27FC236}">
                <a16:creationId xmlns:a16="http://schemas.microsoft.com/office/drawing/2014/main" id="{438914CC-EB39-F53D-885E-E9459423155C}"/>
              </a:ext>
            </a:extLst>
          </p:cNvPr>
          <p:cNvPicPr>
            <a:picLocks noChangeAspect="1"/>
          </p:cNvPicPr>
          <p:nvPr/>
        </p:nvPicPr>
        <p:blipFill>
          <a:blip r:embed="rId2"/>
          <a:stretch>
            <a:fillRect/>
          </a:stretch>
        </p:blipFill>
        <p:spPr>
          <a:xfrm>
            <a:off x="813918" y="1249722"/>
            <a:ext cx="3084844" cy="2047559"/>
          </a:xfrm>
          <a:prstGeom prst="rect">
            <a:avLst/>
          </a:prstGeom>
        </p:spPr>
      </p:pic>
      <p:sp>
        <p:nvSpPr>
          <p:cNvPr id="5" name="TextBox 4">
            <a:extLst>
              <a:ext uri="{FF2B5EF4-FFF2-40B4-BE49-F238E27FC236}">
                <a16:creationId xmlns:a16="http://schemas.microsoft.com/office/drawing/2014/main" id="{1A264377-1A4F-BAEB-8976-60F1EC4202E2}"/>
              </a:ext>
            </a:extLst>
          </p:cNvPr>
          <p:cNvSpPr txBox="1"/>
          <p:nvPr/>
        </p:nvSpPr>
        <p:spPr>
          <a:xfrm>
            <a:off x="5116960" y="482321"/>
            <a:ext cx="2160396" cy="523220"/>
          </a:xfrm>
          <a:prstGeom prst="rect">
            <a:avLst/>
          </a:prstGeom>
          <a:noFill/>
        </p:spPr>
        <p:txBody>
          <a:bodyPr wrap="square" rtlCol="0">
            <a:spAutoFit/>
          </a:bodyPr>
          <a:lstStyle/>
          <a:p>
            <a:r>
              <a:rPr lang="en-US" sz="2800" dirty="0"/>
              <a:t>Thank God</a:t>
            </a:r>
          </a:p>
        </p:txBody>
      </p:sp>
      <p:pic>
        <p:nvPicPr>
          <p:cNvPr id="7" name="Picture 6">
            <a:extLst>
              <a:ext uri="{FF2B5EF4-FFF2-40B4-BE49-F238E27FC236}">
                <a16:creationId xmlns:a16="http://schemas.microsoft.com/office/drawing/2014/main" id="{E789375F-B29E-1825-19E4-9CF6D4907BAA}"/>
              </a:ext>
            </a:extLst>
          </p:cNvPr>
          <p:cNvPicPr>
            <a:picLocks noChangeAspect="1"/>
          </p:cNvPicPr>
          <p:nvPr/>
        </p:nvPicPr>
        <p:blipFill>
          <a:blip r:embed="rId3"/>
          <a:stretch>
            <a:fillRect/>
          </a:stretch>
        </p:blipFill>
        <p:spPr>
          <a:xfrm>
            <a:off x="4702629" y="1249722"/>
            <a:ext cx="2989059" cy="1744687"/>
          </a:xfrm>
          <a:prstGeom prst="rect">
            <a:avLst/>
          </a:prstGeom>
        </p:spPr>
      </p:pic>
      <p:sp>
        <p:nvSpPr>
          <p:cNvPr id="8" name="TextBox 7">
            <a:extLst>
              <a:ext uri="{FF2B5EF4-FFF2-40B4-BE49-F238E27FC236}">
                <a16:creationId xmlns:a16="http://schemas.microsoft.com/office/drawing/2014/main" id="{2E221340-B1BE-F077-A6CB-9DD394B4E8EA}"/>
              </a:ext>
            </a:extLst>
          </p:cNvPr>
          <p:cNvSpPr txBox="1"/>
          <p:nvPr/>
        </p:nvSpPr>
        <p:spPr>
          <a:xfrm>
            <a:off x="8914562" y="482321"/>
            <a:ext cx="2574051" cy="523220"/>
          </a:xfrm>
          <a:prstGeom prst="rect">
            <a:avLst/>
          </a:prstGeom>
          <a:noFill/>
        </p:spPr>
        <p:txBody>
          <a:bodyPr wrap="square" rtlCol="0">
            <a:spAutoFit/>
          </a:bodyPr>
          <a:lstStyle/>
          <a:p>
            <a:r>
              <a:rPr lang="en-US" sz="2800" dirty="0"/>
              <a:t>Thank someone</a:t>
            </a:r>
          </a:p>
        </p:txBody>
      </p:sp>
      <p:pic>
        <p:nvPicPr>
          <p:cNvPr id="10" name="Picture 9">
            <a:extLst>
              <a:ext uri="{FF2B5EF4-FFF2-40B4-BE49-F238E27FC236}">
                <a16:creationId xmlns:a16="http://schemas.microsoft.com/office/drawing/2014/main" id="{BAF74552-671E-7F3C-0F0F-7CA50150378E}"/>
              </a:ext>
            </a:extLst>
          </p:cNvPr>
          <p:cNvPicPr>
            <a:picLocks noChangeAspect="1"/>
          </p:cNvPicPr>
          <p:nvPr/>
        </p:nvPicPr>
        <p:blipFill>
          <a:blip r:embed="rId4"/>
          <a:stretch>
            <a:fillRect/>
          </a:stretch>
        </p:blipFill>
        <p:spPr>
          <a:xfrm>
            <a:off x="9185869" y="1185350"/>
            <a:ext cx="1887416" cy="2243650"/>
          </a:xfrm>
          <a:prstGeom prst="rect">
            <a:avLst/>
          </a:prstGeom>
        </p:spPr>
      </p:pic>
      <p:sp>
        <p:nvSpPr>
          <p:cNvPr id="11" name="TextBox 10">
            <a:extLst>
              <a:ext uri="{FF2B5EF4-FFF2-40B4-BE49-F238E27FC236}">
                <a16:creationId xmlns:a16="http://schemas.microsoft.com/office/drawing/2014/main" id="{CB18FF91-4113-1393-FD97-095D5C8B9F29}"/>
              </a:ext>
            </a:extLst>
          </p:cNvPr>
          <p:cNvSpPr txBox="1"/>
          <p:nvPr/>
        </p:nvSpPr>
        <p:spPr>
          <a:xfrm>
            <a:off x="542612" y="3789904"/>
            <a:ext cx="4019340" cy="523220"/>
          </a:xfrm>
          <a:prstGeom prst="rect">
            <a:avLst/>
          </a:prstGeom>
          <a:noFill/>
        </p:spPr>
        <p:txBody>
          <a:bodyPr wrap="square" rtlCol="0">
            <a:spAutoFit/>
          </a:bodyPr>
          <a:lstStyle/>
          <a:p>
            <a:r>
              <a:rPr lang="en-US" sz="2800" dirty="0"/>
              <a:t>Show yourself compassion</a:t>
            </a:r>
          </a:p>
        </p:txBody>
      </p:sp>
      <p:pic>
        <p:nvPicPr>
          <p:cNvPr id="13" name="Picture 12">
            <a:extLst>
              <a:ext uri="{FF2B5EF4-FFF2-40B4-BE49-F238E27FC236}">
                <a16:creationId xmlns:a16="http://schemas.microsoft.com/office/drawing/2014/main" id="{723F696C-70E3-5189-BEA1-BD85356C6C83}"/>
              </a:ext>
            </a:extLst>
          </p:cNvPr>
          <p:cNvPicPr>
            <a:picLocks noChangeAspect="1"/>
          </p:cNvPicPr>
          <p:nvPr/>
        </p:nvPicPr>
        <p:blipFill>
          <a:blip r:embed="rId5"/>
          <a:stretch>
            <a:fillRect/>
          </a:stretch>
        </p:blipFill>
        <p:spPr>
          <a:xfrm>
            <a:off x="1045030" y="4504711"/>
            <a:ext cx="2783392" cy="2066457"/>
          </a:xfrm>
          <a:prstGeom prst="rect">
            <a:avLst/>
          </a:prstGeom>
        </p:spPr>
      </p:pic>
      <p:sp>
        <p:nvSpPr>
          <p:cNvPr id="14" name="TextBox 13">
            <a:extLst>
              <a:ext uri="{FF2B5EF4-FFF2-40B4-BE49-F238E27FC236}">
                <a16:creationId xmlns:a16="http://schemas.microsoft.com/office/drawing/2014/main" id="{14A43790-168D-0E8E-CCA3-B7BDA34E7583}"/>
              </a:ext>
            </a:extLst>
          </p:cNvPr>
          <p:cNvSpPr txBox="1"/>
          <p:nvPr/>
        </p:nvSpPr>
        <p:spPr>
          <a:xfrm>
            <a:off x="5219794" y="3789904"/>
            <a:ext cx="2471894" cy="523220"/>
          </a:xfrm>
          <a:prstGeom prst="rect">
            <a:avLst/>
          </a:prstGeom>
          <a:noFill/>
        </p:spPr>
        <p:txBody>
          <a:bodyPr wrap="square" rtlCol="0">
            <a:spAutoFit/>
          </a:bodyPr>
          <a:lstStyle/>
          <a:p>
            <a:r>
              <a:rPr lang="en-US" sz="2800" dirty="0"/>
              <a:t>Find meaning</a:t>
            </a:r>
          </a:p>
        </p:txBody>
      </p:sp>
      <p:pic>
        <p:nvPicPr>
          <p:cNvPr id="16" name="Picture 15">
            <a:extLst>
              <a:ext uri="{FF2B5EF4-FFF2-40B4-BE49-F238E27FC236}">
                <a16:creationId xmlns:a16="http://schemas.microsoft.com/office/drawing/2014/main" id="{74B3DCC8-0CA0-D80A-F50F-CE68F00EC287}"/>
              </a:ext>
            </a:extLst>
          </p:cNvPr>
          <p:cNvPicPr>
            <a:picLocks noChangeAspect="1"/>
          </p:cNvPicPr>
          <p:nvPr/>
        </p:nvPicPr>
        <p:blipFill>
          <a:blip r:embed="rId6"/>
          <a:stretch>
            <a:fillRect/>
          </a:stretch>
        </p:blipFill>
        <p:spPr>
          <a:xfrm>
            <a:off x="4877282" y="4504711"/>
            <a:ext cx="2989058" cy="1847782"/>
          </a:xfrm>
          <a:prstGeom prst="rect">
            <a:avLst/>
          </a:prstGeom>
        </p:spPr>
      </p:pic>
      <p:sp>
        <p:nvSpPr>
          <p:cNvPr id="18" name="TextBox 17">
            <a:extLst>
              <a:ext uri="{FF2B5EF4-FFF2-40B4-BE49-F238E27FC236}">
                <a16:creationId xmlns:a16="http://schemas.microsoft.com/office/drawing/2014/main" id="{F1133B2A-D12C-216D-E6EF-DB7D18DC6F9C}"/>
              </a:ext>
            </a:extLst>
          </p:cNvPr>
          <p:cNvSpPr txBox="1"/>
          <p:nvPr/>
        </p:nvSpPr>
        <p:spPr>
          <a:xfrm>
            <a:off x="9267092" y="3780221"/>
            <a:ext cx="2069797" cy="532903"/>
          </a:xfrm>
          <a:prstGeom prst="rect">
            <a:avLst/>
          </a:prstGeom>
          <a:noFill/>
        </p:spPr>
        <p:txBody>
          <a:bodyPr wrap="square">
            <a:spAutoFit/>
          </a:bodyPr>
          <a:lstStyle/>
          <a:p>
            <a:pPr marR="0" lvl="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Make plans</a:t>
            </a:r>
          </a:p>
        </p:txBody>
      </p:sp>
      <p:pic>
        <p:nvPicPr>
          <p:cNvPr id="20" name="Picture 19">
            <a:extLst>
              <a:ext uri="{FF2B5EF4-FFF2-40B4-BE49-F238E27FC236}">
                <a16:creationId xmlns:a16="http://schemas.microsoft.com/office/drawing/2014/main" id="{14FCEC9A-1ED4-A3C3-6E3D-032F63142CEC}"/>
              </a:ext>
            </a:extLst>
          </p:cNvPr>
          <p:cNvPicPr>
            <a:picLocks noChangeAspect="1"/>
          </p:cNvPicPr>
          <p:nvPr/>
        </p:nvPicPr>
        <p:blipFill>
          <a:blip r:embed="rId7"/>
          <a:stretch>
            <a:fillRect/>
          </a:stretch>
        </p:blipFill>
        <p:spPr>
          <a:xfrm>
            <a:off x="9185868" y="4504710"/>
            <a:ext cx="1887415" cy="1755175"/>
          </a:xfrm>
          <a:prstGeom prst="rect">
            <a:avLst/>
          </a:prstGeom>
        </p:spPr>
      </p:pic>
    </p:spTree>
    <p:extLst>
      <p:ext uri="{BB962C8B-B14F-4D97-AF65-F5344CB8AC3E}">
        <p14:creationId xmlns:p14="http://schemas.microsoft.com/office/powerpoint/2010/main" val="3483491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P spid="14" grpId="0"/>
      <p:bldP spid="18"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624393"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12) Take care of your physical needs</a:t>
            </a:r>
          </a:p>
        </p:txBody>
      </p:sp>
      <p:sp>
        <p:nvSpPr>
          <p:cNvPr id="3" name="TextBox 2">
            <a:extLst>
              <a:ext uri="{FF2B5EF4-FFF2-40B4-BE49-F238E27FC236}">
                <a16:creationId xmlns:a16="http://schemas.microsoft.com/office/drawing/2014/main" id="{A2E2F94B-4538-57B6-E4EB-9E170F20C7C8}"/>
              </a:ext>
            </a:extLst>
          </p:cNvPr>
          <p:cNvSpPr txBox="1"/>
          <p:nvPr/>
        </p:nvSpPr>
        <p:spPr>
          <a:xfrm>
            <a:off x="1105320" y="2723103"/>
            <a:ext cx="1326382" cy="523220"/>
          </a:xfrm>
          <a:prstGeom prst="rect">
            <a:avLst/>
          </a:prstGeom>
          <a:noFill/>
        </p:spPr>
        <p:txBody>
          <a:bodyPr wrap="square" rtlCol="0">
            <a:spAutoFit/>
          </a:bodyPr>
          <a:lstStyle/>
          <a:p>
            <a:r>
              <a:rPr lang="en-US" sz="2800" dirty="0"/>
              <a:t>Sleep</a:t>
            </a:r>
          </a:p>
        </p:txBody>
      </p:sp>
      <p:pic>
        <p:nvPicPr>
          <p:cNvPr id="6" name="Picture 5">
            <a:extLst>
              <a:ext uri="{FF2B5EF4-FFF2-40B4-BE49-F238E27FC236}">
                <a16:creationId xmlns:a16="http://schemas.microsoft.com/office/drawing/2014/main" id="{DC3CE9AE-2E02-5F34-A905-C8144D3A1BB8}"/>
              </a:ext>
            </a:extLst>
          </p:cNvPr>
          <p:cNvPicPr>
            <a:picLocks noChangeAspect="1"/>
          </p:cNvPicPr>
          <p:nvPr/>
        </p:nvPicPr>
        <p:blipFill>
          <a:blip r:embed="rId3"/>
          <a:stretch>
            <a:fillRect/>
          </a:stretch>
        </p:blipFill>
        <p:spPr>
          <a:xfrm>
            <a:off x="493419" y="3680098"/>
            <a:ext cx="2279926" cy="1797635"/>
          </a:xfrm>
          <a:prstGeom prst="rect">
            <a:avLst/>
          </a:prstGeom>
        </p:spPr>
      </p:pic>
      <p:sp>
        <p:nvSpPr>
          <p:cNvPr id="7" name="TextBox 6">
            <a:extLst>
              <a:ext uri="{FF2B5EF4-FFF2-40B4-BE49-F238E27FC236}">
                <a16:creationId xmlns:a16="http://schemas.microsoft.com/office/drawing/2014/main" id="{004FC4C6-D328-1B6D-6CA3-3640D3052681}"/>
              </a:ext>
            </a:extLst>
          </p:cNvPr>
          <p:cNvSpPr txBox="1"/>
          <p:nvPr/>
        </p:nvSpPr>
        <p:spPr>
          <a:xfrm>
            <a:off x="8552823" y="2723103"/>
            <a:ext cx="1947704" cy="523220"/>
          </a:xfrm>
          <a:prstGeom prst="rect">
            <a:avLst/>
          </a:prstGeom>
          <a:noFill/>
        </p:spPr>
        <p:txBody>
          <a:bodyPr wrap="square" rtlCol="0">
            <a:spAutoFit/>
          </a:bodyPr>
          <a:lstStyle/>
          <a:p>
            <a:r>
              <a:rPr lang="en-US" sz="2800" dirty="0"/>
              <a:t>Exercise</a:t>
            </a:r>
          </a:p>
        </p:txBody>
      </p:sp>
      <p:sp>
        <p:nvSpPr>
          <p:cNvPr id="8" name="TextBox 7">
            <a:extLst>
              <a:ext uri="{FF2B5EF4-FFF2-40B4-BE49-F238E27FC236}">
                <a16:creationId xmlns:a16="http://schemas.microsoft.com/office/drawing/2014/main" id="{7F92A910-8F65-212F-D7F8-F0AFA08EA138}"/>
              </a:ext>
            </a:extLst>
          </p:cNvPr>
          <p:cNvSpPr txBox="1"/>
          <p:nvPr/>
        </p:nvSpPr>
        <p:spPr>
          <a:xfrm>
            <a:off x="4674994" y="2723103"/>
            <a:ext cx="1326382" cy="523220"/>
          </a:xfrm>
          <a:prstGeom prst="rect">
            <a:avLst/>
          </a:prstGeom>
          <a:noFill/>
        </p:spPr>
        <p:txBody>
          <a:bodyPr wrap="square" rtlCol="0">
            <a:spAutoFit/>
          </a:bodyPr>
          <a:lstStyle/>
          <a:p>
            <a:r>
              <a:rPr lang="en-US" sz="2800" dirty="0"/>
              <a:t>Eat well</a:t>
            </a:r>
          </a:p>
        </p:txBody>
      </p:sp>
      <p:pic>
        <p:nvPicPr>
          <p:cNvPr id="10" name="Picture 9">
            <a:extLst>
              <a:ext uri="{FF2B5EF4-FFF2-40B4-BE49-F238E27FC236}">
                <a16:creationId xmlns:a16="http://schemas.microsoft.com/office/drawing/2014/main" id="{5A5DE926-C60F-0803-25FF-4D49C4E5B491}"/>
              </a:ext>
            </a:extLst>
          </p:cNvPr>
          <p:cNvPicPr>
            <a:picLocks noChangeAspect="1"/>
          </p:cNvPicPr>
          <p:nvPr/>
        </p:nvPicPr>
        <p:blipFill>
          <a:blip r:embed="rId4"/>
          <a:stretch>
            <a:fillRect/>
          </a:stretch>
        </p:blipFill>
        <p:spPr>
          <a:xfrm>
            <a:off x="4067386" y="3429000"/>
            <a:ext cx="2541597" cy="2428192"/>
          </a:xfrm>
          <a:prstGeom prst="rect">
            <a:avLst/>
          </a:prstGeom>
        </p:spPr>
      </p:pic>
      <p:pic>
        <p:nvPicPr>
          <p:cNvPr id="12" name="Picture 11">
            <a:extLst>
              <a:ext uri="{FF2B5EF4-FFF2-40B4-BE49-F238E27FC236}">
                <a16:creationId xmlns:a16="http://schemas.microsoft.com/office/drawing/2014/main" id="{8541BE73-1612-3674-331B-810EE4B7C525}"/>
              </a:ext>
            </a:extLst>
          </p:cNvPr>
          <p:cNvPicPr>
            <a:picLocks noChangeAspect="1"/>
          </p:cNvPicPr>
          <p:nvPr/>
        </p:nvPicPr>
        <p:blipFill>
          <a:blip r:embed="rId5"/>
          <a:stretch>
            <a:fillRect/>
          </a:stretch>
        </p:blipFill>
        <p:spPr>
          <a:xfrm>
            <a:off x="7773971" y="3580996"/>
            <a:ext cx="3268591" cy="1896737"/>
          </a:xfrm>
          <a:prstGeom prst="rect">
            <a:avLst/>
          </a:prstGeom>
        </p:spPr>
      </p:pic>
    </p:spTree>
    <p:extLst>
      <p:ext uri="{BB962C8B-B14F-4D97-AF65-F5344CB8AC3E}">
        <p14:creationId xmlns:p14="http://schemas.microsoft.com/office/powerpoint/2010/main" val="2160427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624393"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13) God’s grace will bring you through this</a:t>
            </a:r>
          </a:p>
        </p:txBody>
      </p:sp>
      <p:sp>
        <p:nvSpPr>
          <p:cNvPr id="9" name="TextBox 8">
            <a:extLst>
              <a:ext uri="{FF2B5EF4-FFF2-40B4-BE49-F238E27FC236}">
                <a16:creationId xmlns:a16="http://schemas.microsoft.com/office/drawing/2014/main" id="{9B56E44B-95CB-F2E3-1D2A-27BDDDE5A867}"/>
              </a:ext>
            </a:extLst>
          </p:cNvPr>
          <p:cNvSpPr txBox="1"/>
          <p:nvPr/>
        </p:nvSpPr>
        <p:spPr>
          <a:xfrm>
            <a:off x="474782" y="2514366"/>
            <a:ext cx="11053187" cy="4170437"/>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Corrie Ten Boom  </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“There is no pit so deep but He is not deeper still.”</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C.S. Lewis </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“Nor have I anything to offer my readers except my convictions that when pain is to be born, a little courage helps more than much knowledge, a little human sympathy more than much courage, and the least tincture of the love of God more than all.”</a:t>
            </a:r>
          </a:p>
        </p:txBody>
      </p:sp>
    </p:spTree>
    <p:extLst>
      <p:ext uri="{BB962C8B-B14F-4D97-AF65-F5344CB8AC3E}">
        <p14:creationId xmlns:p14="http://schemas.microsoft.com/office/powerpoint/2010/main" val="2297934456"/>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61765E-6CEA-AAE2-263B-BF01254936CF}"/>
              </a:ext>
            </a:extLst>
          </p:cNvPr>
          <p:cNvSpPr txBox="1"/>
          <p:nvPr/>
        </p:nvSpPr>
        <p:spPr>
          <a:xfrm>
            <a:off x="705896" y="690361"/>
            <a:ext cx="9684099" cy="1948610"/>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Isaiah 57:15</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For this is what the high and exalted One</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Who lives forever, whose name is Holy, says:</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 dwell in a high and holy place,</a:t>
            </a:r>
          </a:p>
        </p:txBody>
      </p:sp>
      <p:sp>
        <p:nvSpPr>
          <p:cNvPr id="5" name="TextBox 4">
            <a:extLst>
              <a:ext uri="{FF2B5EF4-FFF2-40B4-BE49-F238E27FC236}">
                <a16:creationId xmlns:a16="http://schemas.microsoft.com/office/drawing/2014/main" id="{AC0B16C6-FB0A-EA5A-54E1-398AC156FEEC}"/>
              </a:ext>
            </a:extLst>
          </p:cNvPr>
          <p:cNvSpPr txBox="1"/>
          <p:nvPr/>
        </p:nvSpPr>
        <p:spPr>
          <a:xfrm>
            <a:off x="796332" y="2557865"/>
            <a:ext cx="8629022" cy="1384995"/>
          </a:xfrm>
          <a:prstGeom prst="rect">
            <a:avLst/>
          </a:prstGeom>
          <a:noFill/>
        </p:spPr>
        <p:txBody>
          <a:bodyPr wrap="square">
            <a:spAutoFit/>
          </a:bodyPr>
          <a:lstStyle/>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also with the contrite and lowly of spirit</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In order to revive the spirit of the lowly</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to revive the heart of the contrite.</a:t>
            </a:r>
          </a:p>
        </p:txBody>
      </p:sp>
    </p:spTree>
    <p:extLst>
      <p:ext uri="{BB962C8B-B14F-4D97-AF65-F5344CB8AC3E}">
        <p14:creationId xmlns:p14="http://schemas.microsoft.com/office/powerpoint/2010/main" val="3254227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3E4F10-C738-308B-475F-08A11568E22A}"/>
              </a:ext>
            </a:extLst>
          </p:cNvPr>
          <p:cNvSpPr txBox="1"/>
          <p:nvPr/>
        </p:nvSpPr>
        <p:spPr>
          <a:xfrm>
            <a:off x="723481" y="703275"/>
            <a:ext cx="10450286" cy="2677656"/>
          </a:xfrm>
          <a:prstGeom prst="rect">
            <a:avLst/>
          </a:prstGeom>
          <a:noFill/>
        </p:spPr>
        <p:txBody>
          <a:bodyPr wrap="square">
            <a:spAutoFit/>
          </a:bodyPr>
          <a:lstStyle/>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17 “If it be so, our God whom we serve is able to deliver us from the furnace of blazing fire; and He will deliver us out of your hand, O king. </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18 But </a:t>
            </a:r>
            <a:r>
              <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even if He does not</a:t>
            </a:r>
            <a:r>
              <a:rPr lang="en-US" sz="2800" dirty="0">
                <a:effectLst/>
                <a:latin typeface="Calibri" panose="020F0502020204030204" pitchFamily="34" charset="0"/>
                <a:ea typeface="Calibri" panose="020F0502020204030204" pitchFamily="34" charset="0"/>
                <a:cs typeface="Times New Roman" panose="02020603050405020304" pitchFamily="18" charset="0"/>
              </a:rPr>
              <a:t>, let it be known to you, O king, that we are not going to serve your gods or worship the golden image that you have set up.”</a:t>
            </a:r>
          </a:p>
        </p:txBody>
      </p:sp>
    </p:spTree>
    <p:extLst>
      <p:ext uri="{BB962C8B-B14F-4D97-AF65-F5344CB8AC3E}">
        <p14:creationId xmlns:p14="http://schemas.microsoft.com/office/powerpoint/2010/main" val="3992382035"/>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624393"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14) You are not trapped by your past</a:t>
            </a:r>
          </a:p>
        </p:txBody>
      </p:sp>
      <p:sp>
        <p:nvSpPr>
          <p:cNvPr id="5" name="TextBox 4">
            <a:extLst>
              <a:ext uri="{FF2B5EF4-FFF2-40B4-BE49-F238E27FC236}">
                <a16:creationId xmlns:a16="http://schemas.microsoft.com/office/drawing/2014/main" id="{7B6AFE1B-1192-A238-113D-224FED81DD01}"/>
              </a:ext>
            </a:extLst>
          </p:cNvPr>
          <p:cNvSpPr txBox="1"/>
          <p:nvPr/>
        </p:nvSpPr>
        <p:spPr>
          <a:xfrm>
            <a:off x="517094" y="3108347"/>
            <a:ext cx="11010876" cy="1815882"/>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 Corinthians 5:17</a:t>
            </a: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Therefore if anyone is in Christ, this person is a new creation; the old things passed away; behold, new things have come.</a:t>
            </a:r>
            <a:endParaRPr lang="en-US" sz="2800" dirty="0"/>
          </a:p>
        </p:txBody>
      </p:sp>
    </p:spTree>
    <p:extLst>
      <p:ext uri="{BB962C8B-B14F-4D97-AF65-F5344CB8AC3E}">
        <p14:creationId xmlns:p14="http://schemas.microsoft.com/office/powerpoint/2010/main" val="1943688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5471F9-857D-9746-22B5-7908AA516524}"/>
              </a:ext>
            </a:extLst>
          </p:cNvPr>
          <p:cNvSpPr txBox="1"/>
          <p:nvPr/>
        </p:nvSpPr>
        <p:spPr>
          <a:xfrm>
            <a:off x="790470" y="1074908"/>
            <a:ext cx="10611059" cy="2479590"/>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Philippians 3:13-14</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Brothers and sisters, I do not regard myself as having taken hold of it yet; but one thing I do: forgetting what lies behind and reaching forward to what lies ahead, 14 I press on toward the goal for the prize of the upward call of God in Christ Jesus.</a:t>
            </a:r>
          </a:p>
        </p:txBody>
      </p:sp>
    </p:spTree>
    <p:extLst>
      <p:ext uri="{BB962C8B-B14F-4D97-AF65-F5344CB8AC3E}">
        <p14:creationId xmlns:p14="http://schemas.microsoft.com/office/powerpoint/2010/main" val="144796286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45C4EA-2CA9-8E87-34D6-A95CE069AFF5}"/>
              </a:ext>
            </a:extLst>
          </p:cNvPr>
          <p:cNvPicPr>
            <a:picLocks noChangeAspect="1"/>
          </p:cNvPicPr>
          <p:nvPr/>
        </p:nvPicPr>
        <p:blipFill>
          <a:blip r:embed="rId2"/>
          <a:stretch>
            <a:fillRect/>
          </a:stretch>
        </p:blipFill>
        <p:spPr>
          <a:xfrm>
            <a:off x="1944264" y="341108"/>
            <a:ext cx="8303472" cy="6175783"/>
          </a:xfrm>
          <a:prstGeom prst="rect">
            <a:avLst/>
          </a:prstGeom>
        </p:spPr>
      </p:pic>
    </p:spTree>
    <p:extLst>
      <p:ext uri="{BB962C8B-B14F-4D97-AF65-F5344CB8AC3E}">
        <p14:creationId xmlns:p14="http://schemas.microsoft.com/office/powerpoint/2010/main" val="285227142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624393"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15) Use your own suffering as a means to comfort others</a:t>
            </a:r>
          </a:p>
        </p:txBody>
      </p:sp>
      <p:sp>
        <p:nvSpPr>
          <p:cNvPr id="6" name="TextBox 5">
            <a:extLst>
              <a:ext uri="{FF2B5EF4-FFF2-40B4-BE49-F238E27FC236}">
                <a16:creationId xmlns:a16="http://schemas.microsoft.com/office/drawing/2014/main" id="{90861D70-435D-53F0-63EB-48898579BFFC}"/>
              </a:ext>
            </a:extLst>
          </p:cNvPr>
          <p:cNvSpPr txBox="1"/>
          <p:nvPr/>
        </p:nvSpPr>
        <p:spPr>
          <a:xfrm>
            <a:off x="517094" y="2789269"/>
            <a:ext cx="11010876" cy="3401637"/>
          </a:xfrm>
          <a:prstGeom prst="rect">
            <a:avLst/>
          </a:prstGeom>
          <a:noFill/>
        </p:spPr>
        <p:txBody>
          <a:bodyPr wrap="square">
            <a:spAutoFit/>
          </a:bodyPr>
          <a:lstStyle/>
          <a:p>
            <a:pPr marL="27432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Henri Nouwen</a:t>
            </a:r>
          </a:p>
          <a:p>
            <a:pPr marL="27432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“Nobody escapes being wounded. We are all wounded people, whether physically, emotionally, mentally, or spiritually. The main question is not, 'How can we hide our wounds?' so we don't have to be embarrassed, but 'How can we put our woundedness in the service of others?' When our wounds cease to be a source of shame, and become a source of healing, we have become wounded healers.”</a:t>
            </a:r>
          </a:p>
        </p:txBody>
      </p:sp>
    </p:spTree>
    <p:extLst>
      <p:ext uri="{BB962C8B-B14F-4D97-AF65-F5344CB8AC3E}">
        <p14:creationId xmlns:p14="http://schemas.microsoft.com/office/powerpoint/2010/main" val="898961893"/>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E6F653-910D-7712-E20B-9491BCB80328}"/>
              </a:ext>
            </a:extLst>
          </p:cNvPr>
          <p:cNvSpPr txBox="1"/>
          <p:nvPr/>
        </p:nvSpPr>
        <p:spPr>
          <a:xfrm>
            <a:off x="634721" y="524326"/>
            <a:ext cx="10922558" cy="5809347"/>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 Corinthians 1:3-7</a:t>
            </a:r>
          </a:p>
          <a:p>
            <a:pPr marL="0" marR="0">
              <a:lnSpc>
                <a:spcPct val="107000"/>
              </a:lnSpc>
              <a:spcBef>
                <a:spcPts val="0"/>
              </a:spcBef>
              <a:spcAft>
                <a:spcPts val="800"/>
              </a:spcAft>
            </a:pPr>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3 Blessed be the God and Father of our Lord Jesus Christ, the Father of mercies and God of all comfort, 4 who comforts us in all our affliction so that we will be able to comfort those who are in any affliction with the comfort with which we ourselves are comforted by God. 5 For just as the sufferings of Christ are ours in abundance, so also our comfort is abundant through Christ. 6 But if we are afflicted, it is for your comfort and salvation; or if we are comforted, it is for your comfort, which is effective in the patient enduring of the same sufferings which we also suffer; 7 and our hope for you is firmly grounded, knowing that as you are partners in our sufferings, so also you are in our comfort.</a:t>
            </a:r>
          </a:p>
        </p:txBody>
      </p:sp>
    </p:spTree>
    <p:extLst>
      <p:ext uri="{BB962C8B-B14F-4D97-AF65-F5344CB8AC3E}">
        <p14:creationId xmlns:p14="http://schemas.microsoft.com/office/powerpoint/2010/main" val="2794177136"/>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1D2044-73DA-E8CB-D3C1-62D970C4EC8D}"/>
              </a:ext>
            </a:extLst>
          </p:cNvPr>
          <p:cNvSpPr txBox="1"/>
          <p:nvPr/>
        </p:nvSpPr>
        <p:spPr>
          <a:xfrm>
            <a:off x="693337" y="1536174"/>
            <a:ext cx="3999244" cy="3785652"/>
          </a:xfrm>
          <a:prstGeom prst="rect">
            <a:avLst/>
          </a:prstGeom>
          <a:noFill/>
        </p:spPr>
        <p:txBody>
          <a:bodyPr wrap="square" rtlCol="0">
            <a:spAutoFit/>
          </a:bodyPr>
          <a:lstStyle/>
          <a:p>
            <a:pPr algn="ctr"/>
            <a:r>
              <a:rPr lang="en-US" sz="8000" dirty="0"/>
              <a:t>God comforts us</a:t>
            </a:r>
          </a:p>
        </p:txBody>
      </p:sp>
      <p:sp>
        <p:nvSpPr>
          <p:cNvPr id="3" name="TextBox 2">
            <a:extLst>
              <a:ext uri="{FF2B5EF4-FFF2-40B4-BE49-F238E27FC236}">
                <a16:creationId xmlns:a16="http://schemas.microsoft.com/office/drawing/2014/main" id="{F0A90E63-7BAA-1C96-4F6D-6CA9141FDC4E}"/>
              </a:ext>
            </a:extLst>
          </p:cNvPr>
          <p:cNvSpPr txBox="1"/>
          <p:nvPr/>
        </p:nvSpPr>
        <p:spPr>
          <a:xfrm>
            <a:off x="7809245" y="1536174"/>
            <a:ext cx="3999244" cy="3785652"/>
          </a:xfrm>
          <a:prstGeom prst="rect">
            <a:avLst/>
          </a:prstGeom>
          <a:noFill/>
        </p:spPr>
        <p:txBody>
          <a:bodyPr wrap="square" rtlCol="0">
            <a:spAutoFit/>
          </a:bodyPr>
          <a:lstStyle/>
          <a:p>
            <a:pPr algn="ctr"/>
            <a:r>
              <a:rPr lang="en-US" sz="8000" dirty="0"/>
              <a:t>We comfort others</a:t>
            </a:r>
          </a:p>
        </p:txBody>
      </p:sp>
      <p:sp>
        <p:nvSpPr>
          <p:cNvPr id="4" name="Arrow: Right 3">
            <a:extLst>
              <a:ext uri="{FF2B5EF4-FFF2-40B4-BE49-F238E27FC236}">
                <a16:creationId xmlns:a16="http://schemas.microsoft.com/office/drawing/2014/main" id="{BD27E423-1811-296A-A633-C817490B4B1B}"/>
              </a:ext>
            </a:extLst>
          </p:cNvPr>
          <p:cNvSpPr/>
          <p:nvPr/>
        </p:nvSpPr>
        <p:spPr>
          <a:xfrm>
            <a:off x="5104563" y="2602523"/>
            <a:ext cx="2130250" cy="183884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210526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81AAD5-029E-2B1C-D73D-6E6D3268471F}"/>
              </a:ext>
            </a:extLst>
          </p:cNvPr>
          <p:cNvSpPr txBox="1"/>
          <p:nvPr/>
        </p:nvSpPr>
        <p:spPr>
          <a:xfrm>
            <a:off x="1014883" y="1299444"/>
            <a:ext cx="7372977" cy="1454950"/>
          </a:xfrm>
          <a:prstGeom prst="rect">
            <a:avLst/>
          </a:prstGeom>
          <a:noFill/>
        </p:spPr>
        <p:txBody>
          <a:bodyPr wrap="square">
            <a:spAutoFit/>
          </a:bodyPr>
          <a:lstStyle/>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God and Father of our Lord Jesus Christ</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Father of mercies</a:t>
            </a:r>
          </a:p>
          <a:p>
            <a:pPr marL="342900" marR="0" lvl="0" indent="-342900">
              <a:lnSpc>
                <a:spcPct val="107000"/>
              </a:lnSpc>
              <a:spcBef>
                <a:spcPts val="0"/>
              </a:spcBef>
              <a:spcAft>
                <a:spcPts val="8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God of all comfort</a:t>
            </a:r>
          </a:p>
        </p:txBody>
      </p:sp>
    </p:spTree>
    <p:extLst>
      <p:ext uri="{BB962C8B-B14F-4D97-AF65-F5344CB8AC3E}">
        <p14:creationId xmlns:p14="http://schemas.microsoft.com/office/powerpoint/2010/main" val="3946641510"/>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81AAD5-029E-2B1C-D73D-6E6D3268471F}"/>
              </a:ext>
            </a:extLst>
          </p:cNvPr>
          <p:cNvSpPr txBox="1"/>
          <p:nvPr/>
        </p:nvSpPr>
        <p:spPr>
          <a:xfrm>
            <a:off x="733529" y="1279346"/>
            <a:ext cx="9897626" cy="2376997"/>
          </a:xfrm>
          <a:prstGeom prst="rect">
            <a:avLst/>
          </a:prstGeom>
          <a:noFill/>
        </p:spPr>
        <p:txBody>
          <a:bodyPr wrap="square">
            <a:spAutoFit/>
          </a:bodyPr>
          <a:lstStyle/>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God and Father of our Lord Jesus Christ</a:t>
            </a:r>
          </a:p>
          <a:p>
            <a:pPr marL="342900" marR="0" lvl="0" indent="-342900">
              <a:lnSpc>
                <a:spcPct val="107000"/>
              </a:lnSpc>
              <a:spcBef>
                <a:spcPts val="0"/>
              </a:spcBef>
              <a:spcAft>
                <a:spcPts val="0"/>
              </a:spcAft>
              <a:buFont typeface="+mj-lt"/>
              <a:buAutoNum type="arabicParen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“For God so loved the world that He gave His only Son…” John 3:16</a:t>
            </a:r>
          </a:p>
          <a:p>
            <a:pPr marR="0" lvl="0">
              <a:lnSpc>
                <a:spcPct val="107000"/>
              </a:lnSpc>
              <a:spcBef>
                <a:spcPts val="0"/>
              </a:spcBef>
              <a:spcAft>
                <a:spcPts val="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This is a foundation of love and sacrifice.</a:t>
            </a:r>
          </a:p>
        </p:txBody>
      </p:sp>
    </p:spTree>
    <p:extLst>
      <p:ext uri="{BB962C8B-B14F-4D97-AF65-F5344CB8AC3E}">
        <p14:creationId xmlns:p14="http://schemas.microsoft.com/office/powerpoint/2010/main" val="175136254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81AAD5-029E-2B1C-D73D-6E6D3268471F}"/>
              </a:ext>
            </a:extLst>
          </p:cNvPr>
          <p:cNvSpPr txBox="1"/>
          <p:nvPr/>
        </p:nvSpPr>
        <p:spPr>
          <a:xfrm>
            <a:off x="1014883" y="1299444"/>
            <a:ext cx="7372977" cy="1915974"/>
          </a:xfrm>
          <a:prstGeom prst="rect">
            <a:avLst/>
          </a:prstGeom>
          <a:noFill/>
        </p:spPr>
        <p:txBody>
          <a:bodyPr wrap="square">
            <a:spAutoFit/>
          </a:bodyPr>
          <a:lstStyle/>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God and Father of our Lord Jesus Christ</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Father of mercies</a:t>
            </a:r>
          </a:p>
          <a:p>
            <a:pPr marR="0" lvl="0">
              <a:lnSpc>
                <a:spcPct val="107000"/>
              </a:lnSpc>
              <a:spcBef>
                <a:spcPts val="0"/>
              </a:spcBef>
              <a:spcAft>
                <a:spcPts val="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Mercy is a foundation of compassion.</a:t>
            </a:r>
          </a:p>
        </p:txBody>
      </p:sp>
    </p:spTree>
    <p:extLst>
      <p:ext uri="{BB962C8B-B14F-4D97-AF65-F5344CB8AC3E}">
        <p14:creationId xmlns:p14="http://schemas.microsoft.com/office/powerpoint/2010/main" val="399287785"/>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81AAD5-029E-2B1C-D73D-6E6D3268471F}"/>
              </a:ext>
            </a:extLst>
          </p:cNvPr>
          <p:cNvSpPr txBox="1"/>
          <p:nvPr/>
        </p:nvSpPr>
        <p:spPr>
          <a:xfrm>
            <a:off x="1014883" y="1299444"/>
            <a:ext cx="9294726" cy="3709413"/>
          </a:xfrm>
          <a:prstGeom prst="rect">
            <a:avLst/>
          </a:prstGeom>
          <a:noFill/>
        </p:spPr>
        <p:txBody>
          <a:bodyPr wrap="square">
            <a:spAutoFit/>
          </a:bodyPr>
          <a:lstStyle/>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God and Father of our Lord Jesus Christ</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Father of mercies</a:t>
            </a:r>
          </a:p>
          <a:p>
            <a:pPr marL="342900" marR="0" lvl="0" indent="-342900">
              <a:lnSpc>
                <a:spcPct val="107000"/>
              </a:lnSpc>
              <a:spcBef>
                <a:spcPts val="0"/>
              </a:spcBef>
              <a:spcAft>
                <a:spcPts val="8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God of all comfort</a:t>
            </a:r>
          </a:p>
          <a:p>
            <a:pPr marR="0" lvl="0">
              <a:lnSpc>
                <a:spcPct val="107000"/>
              </a:lnSpc>
              <a:spcBef>
                <a:spcPts val="0"/>
              </a:spcBef>
              <a:spcAft>
                <a:spcPts val="8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Comfort is healing, hope.</a:t>
            </a:r>
          </a:p>
          <a:p>
            <a:pPr marR="0" lvl="0">
              <a:lnSpc>
                <a:spcPct val="107000"/>
              </a:lnSpc>
              <a:spcBef>
                <a:spcPts val="0"/>
              </a:spcBef>
              <a:spcAft>
                <a:spcPts val="8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This is a foundation of support.</a:t>
            </a:r>
          </a:p>
        </p:txBody>
      </p:sp>
    </p:spTree>
    <p:extLst>
      <p:ext uri="{BB962C8B-B14F-4D97-AF65-F5344CB8AC3E}">
        <p14:creationId xmlns:p14="http://schemas.microsoft.com/office/powerpoint/2010/main" val="2684908841"/>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B3D480-EBB2-0146-72EA-EADB59FA5B3A}"/>
              </a:ext>
            </a:extLst>
          </p:cNvPr>
          <p:cNvSpPr txBox="1"/>
          <p:nvPr/>
        </p:nvSpPr>
        <p:spPr>
          <a:xfrm>
            <a:off x="786699" y="922477"/>
            <a:ext cx="2428773" cy="1384995"/>
          </a:xfrm>
          <a:prstGeom prst="rect">
            <a:avLst/>
          </a:prstGeom>
          <a:noFill/>
        </p:spPr>
        <p:txBody>
          <a:bodyPr wrap="square">
            <a:spAutoFit/>
          </a:bodyPr>
          <a:lstStyle/>
          <a:p>
            <a:pPr algn="ctr"/>
            <a:r>
              <a:rPr lang="en-US" sz="2800" dirty="0">
                <a:effectLst/>
                <a:latin typeface="Calibri" panose="020F0502020204030204" pitchFamily="34" charset="0"/>
                <a:ea typeface="Calibri" panose="020F0502020204030204" pitchFamily="34" charset="0"/>
                <a:cs typeface="Times New Roman" panose="02020603050405020304" pitchFamily="18" charset="0"/>
              </a:rPr>
              <a:t>“Who comforts us in </a:t>
            </a:r>
            <a:r>
              <a:rPr lang="en-US" sz="2800" b="1" i="1" u="sng" dirty="0">
                <a:effectLst/>
                <a:latin typeface="Calibri" panose="020F0502020204030204" pitchFamily="34" charset="0"/>
                <a:ea typeface="Calibri" panose="020F0502020204030204" pitchFamily="34" charset="0"/>
                <a:cs typeface="Times New Roman" panose="02020603050405020304" pitchFamily="18" charset="0"/>
              </a:rPr>
              <a:t>all</a:t>
            </a:r>
            <a:r>
              <a:rPr lang="en-US" sz="2800" dirty="0">
                <a:effectLst/>
                <a:latin typeface="Calibri" panose="020F0502020204030204" pitchFamily="34" charset="0"/>
                <a:ea typeface="Calibri" panose="020F0502020204030204" pitchFamily="34" charset="0"/>
                <a:cs typeface="Times New Roman" panose="02020603050405020304" pitchFamily="18" charset="0"/>
              </a:rPr>
              <a:t> our affliction.”</a:t>
            </a:r>
            <a:endParaRPr lang="en-US" sz="2800" dirty="0"/>
          </a:p>
        </p:txBody>
      </p:sp>
      <p:sp>
        <p:nvSpPr>
          <p:cNvPr id="5" name="TextBox 4">
            <a:extLst>
              <a:ext uri="{FF2B5EF4-FFF2-40B4-BE49-F238E27FC236}">
                <a16:creationId xmlns:a16="http://schemas.microsoft.com/office/drawing/2014/main" id="{77B35514-E7DA-D68F-3956-D1044ACA5470}"/>
              </a:ext>
            </a:extLst>
          </p:cNvPr>
          <p:cNvSpPr txBox="1"/>
          <p:nvPr/>
        </p:nvSpPr>
        <p:spPr>
          <a:xfrm>
            <a:off x="7254909" y="707034"/>
            <a:ext cx="3346101" cy="1815882"/>
          </a:xfrm>
          <a:prstGeom prst="rect">
            <a:avLst/>
          </a:prstGeom>
          <a:noFill/>
        </p:spPr>
        <p:txBody>
          <a:bodyPr wrap="square">
            <a:spAutoFit/>
          </a:bodyPr>
          <a:lstStyle/>
          <a:p>
            <a:pPr algn="ctr"/>
            <a:r>
              <a:rPr lang="en-US" sz="2800" dirty="0">
                <a:effectLst/>
                <a:latin typeface="Calibri" panose="020F0502020204030204" pitchFamily="34" charset="0"/>
                <a:ea typeface="Calibri" panose="020F0502020204030204" pitchFamily="34" charset="0"/>
                <a:cs typeface="Times New Roman" panose="02020603050405020304" pitchFamily="18" charset="0"/>
              </a:rPr>
              <a:t>“So that we will be able to comfort those who are in </a:t>
            </a:r>
            <a:r>
              <a:rPr lang="en-US" sz="2800" b="1" i="1" u="sng" dirty="0">
                <a:effectLst/>
                <a:latin typeface="Calibri" panose="020F0502020204030204" pitchFamily="34" charset="0"/>
                <a:ea typeface="Calibri" panose="020F0502020204030204" pitchFamily="34" charset="0"/>
                <a:cs typeface="Times New Roman" panose="02020603050405020304" pitchFamily="18" charset="0"/>
              </a:rPr>
              <a:t>any</a:t>
            </a:r>
            <a:r>
              <a:rPr lang="en-US" sz="2800" dirty="0">
                <a:effectLst/>
                <a:latin typeface="Calibri" panose="020F0502020204030204" pitchFamily="34" charset="0"/>
                <a:ea typeface="Calibri" panose="020F0502020204030204" pitchFamily="34" charset="0"/>
                <a:cs typeface="Times New Roman" panose="02020603050405020304" pitchFamily="18" charset="0"/>
              </a:rPr>
              <a:t> affliction.”</a:t>
            </a:r>
            <a:endParaRPr lang="en-US" sz="2800" dirty="0"/>
          </a:p>
        </p:txBody>
      </p:sp>
      <p:sp>
        <p:nvSpPr>
          <p:cNvPr id="7" name="TextBox 6">
            <a:extLst>
              <a:ext uri="{FF2B5EF4-FFF2-40B4-BE49-F238E27FC236}">
                <a16:creationId xmlns:a16="http://schemas.microsoft.com/office/drawing/2014/main" id="{60403370-6CB5-C5B3-C3DC-CB80A6A72F91}"/>
              </a:ext>
            </a:extLst>
          </p:cNvPr>
          <p:cNvSpPr txBox="1"/>
          <p:nvPr/>
        </p:nvSpPr>
        <p:spPr>
          <a:xfrm>
            <a:off x="1519812" y="3811865"/>
            <a:ext cx="8940521"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We get </a:t>
            </a:r>
            <a:r>
              <a:rPr lang="en-US" sz="2800" u="sng" dirty="0">
                <a:effectLst/>
                <a:latin typeface="Calibri" panose="020F0502020204030204" pitchFamily="34" charset="0"/>
                <a:ea typeface="Calibri" panose="020F0502020204030204" pitchFamily="34" charset="0"/>
                <a:cs typeface="Times New Roman" panose="02020603050405020304" pitchFamily="18" charset="0"/>
              </a:rPr>
              <a:t>all</a:t>
            </a:r>
            <a:r>
              <a:rPr lang="en-US" sz="2800" dirty="0">
                <a:effectLst/>
                <a:latin typeface="Calibri" panose="020F0502020204030204" pitchFamily="34" charset="0"/>
                <a:ea typeface="Calibri" panose="020F0502020204030204" pitchFamily="34" charset="0"/>
                <a:cs typeface="Times New Roman" panose="02020603050405020304" pitchFamily="18" charset="0"/>
              </a:rPr>
              <a:t> from God so that we can give </a:t>
            </a:r>
            <a:r>
              <a:rPr lang="en-US" sz="2800" u="sng" dirty="0">
                <a:effectLst/>
                <a:latin typeface="Calibri" panose="020F0502020204030204" pitchFamily="34" charset="0"/>
                <a:ea typeface="Calibri" panose="020F0502020204030204" pitchFamily="34" charset="0"/>
                <a:cs typeface="Times New Roman" panose="02020603050405020304" pitchFamily="18" charset="0"/>
              </a:rPr>
              <a:t>any</a:t>
            </a:r>
            <a:r>
              <a:rPr lang="en-US" sz="2800" dirty="0">
                <a:effectLst/>
                <a:latin typeface="Calibri" panose="020F0502020204030204" pitchFamily="34" charset="0"/>
                <a:ea typeface="Calibri" panose="020F0502020204030204" pitchFamily="34" charset="0"/>
                <a:cs typeface="Times New Roman" panose="02020603050405020304" pitchFamily="18" charset="0"/>
              </a:rPr>
              <a:t> to others.”</a:t>
            </a:r>
            <a:endParaRPr lang="en-US" sz="2800" dirty="0"/>
          </a:p>
        </p:txBody>
      </p:sp>
      <p:sp>
        <p:nvSpPr>
          <p:cNvPr id="8" name="Arrow: Right 7">
            <a:extLst>
              <a:ext uri="{FF2B5EF4-FFF2-40B4-BE49-F238E27FC236}">
                <a16:creationId xmlns:a16="http://schemas.microsoft.com/office/drawing/2014/main" id="{D36CC966-E632-BE3C-D5D8-1E53228FAF03}"/>
              </a:ext>
            </a:extLst>
          </p:cNvPr>
          <p:cNvSpPr/>
          <p:nvPr/>
        </p:nvSpPr>
        <p:spPr>
          <a:xfrm>
            <a:off x="4089678" y="1069163"/>
            <a:ext cx="2291024" cy="109162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3690978"/>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EC4166-CF89-E357-82A0-A1644B79EA68}"/>
              </a:ext>
            </a:extLst>
          </p:cNvPr>
          <p:cNvSpPr txBox="1"/>
          <p:nvPr/>
        </p:nvSpPr>
        <p:spPr>
          <a:xfrm>
            <a:off x="3047163" y="138880"/>
            <a:ext cx="6094324" cy="6585264"/>
          </a:xfrm>
          <a:prstGeom prst="rect">
            <a:avLst/>
          </a:prstGeom>
          <a:noFill/>
        </p:spPr>
        <p:txBody>
          <a:bodyPr wrap="square">
            <a:spAutoFit/>
          </a:bodyPr>
          <a:lstStyle/>
          <a:p>
            <a:pPr marL="0" marR="0">
              <a:lnSpc>
                <a:spcPct val="107000"/>
              </a:lnSpc>
              <a:spcBef>
                <a:spcPts val="0"/>
              </a:spcBef>
              <a:spcAft>
                <a:spcPts val="800"/>
              </a:spcAft>
            </a:pPr>
            <a:r>
              <a:rPr lang="en-US"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Isaiah 58</a:t>
            </a:r>
            <a:r>
              <a:rPr lang="en-US"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:7-12</a:t>
            </a:r>
            <a:endParaRPr lang="en-US"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7 Is it not to break your bread with the hungry</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bring the homeless poor into the house;</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you see the naked, to cover him;</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not to hide yourself from your own flesh?</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8 Then your light will break out like the dawn,</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your recovery will spring up quickly;</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your righteousness will go before you;</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glory of the Lord will be your rear guard.</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10 And if you offer yourself to the hungry</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satisfy the need of the afflicted,</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Then your light will rise in darkness,</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your gloom will become like midday.</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11 And the Lord will continually guide you,</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satisfy your desire in scorched places,</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give strength to your bones;</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you will be like a watered garden,</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like a spring of water whose waters do not fail.</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12 Those from among you will rebuild the ancient ruins;</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will raise up the age-old foundations;</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you will be called the repairer of the breach,</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restorer of the streets in which to dwell.</a:t>
            </a:r>
          </a:p>
        </p:txBody>
      </p:sp>
    </p:spTree>
    <p:extLst>
      <p:ext uri="{BB962C8B-B14F-4D97-AF65-F5344CB8AC3E}">
        <p14:creationId xmlns:p14="http://schemas.microsoft.com/office/powerpoint/2010/main" val="136658135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8624ED-CF80-05D3-0CDE-DE1F2BF0D666}"/>
              </a:ext>
            </a:extLst>
          </p:cNvPr>
          <p:cNvSpPr txBox="1"/>
          <p:nvPr/>
        </p:nvSpPr>
        <p:spPr>
          <a:xfrm>
            <a:off x="793819" y="675518"/>
            <a:ext cx="10088545" cy="3401637"/>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Stage 1 - From verses 8, 11, and 12 – The stage of suffering</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are in darkness</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are sick, wounded, in distress</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are in a scorched place</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are weak</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are dry and thirsty</a:t>
            </a:r>
          </a:p>
          <a:p>
            <a:pPr marL="342900" marR="0" lvl="0" indent="-342900">
              <a:lnSpc>
                <a:spcPct val="107000"/>
              </a:lnSpc>
              <a:spcBef>
                <a:spcPts val="0"/>
              </a:spcBef>
              <a:spcAft>
                <a:spcPts val="80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are in ruins</a:t>
            </a:r>
          </a:p>
        </p:txBody>
      </p:sp>
    </p:spTree>
    <p:extLst>
      <p:ext uri="{BB962C8B-B14F-4D97-AF65-F5344CB8AC3E}">
        <p14:creationId xmlns:p14="http://schemas.microsoft.com/office/powerpoint/2010/main" val="2117323691"/>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74A544-F301-0BFE-836F-F6C71E9C832F}"/>
              </a:ext>
            </a:extLst>
          </p:cNvPr>
          <p:cNvSpPr txBox="1"/>
          <p:nvPr/>
        </p:nvSpPr>
        <p:spPr>
          <a:xfrm>
            <a:off x="534237" y="949410"/>
            <a:ext cx="11123525" cy="2479590"/>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Stage 2 - From verses 7 and 10 – The stage of giving</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feed the hungry; i.e. the poor, the incapable</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give shelter to the homeless; i.e. those who have lost their way</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cover those without clothes; i.e. the vulnerable</a:t>
            </a:r>
          </a:p>
          <a:p>
            <a:pPr marL="342900" marR="0" lvl="0" indent="-342900">
              <a:lnSpc>
                <a:spcPct val="107000"/>
              </a:lnSpc>
              <a:spcBef>
                <a:spcPts val="0"/>
              </a:spcBef>
              <a:spcAft>
                <a:spcPts val="80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support and encourage the afflicted and oppressed</a:t>
            </a:r>
          </a:p>
        </p:txBody>
      </p:sp>
    </p:spTree>
    <p:extLst>
      <p:ext uri="{BB962C8B-B14F-4D97-AF65-F5344CB8AC3E}">
        <p14:creationId xmlns:p14="http://schemas.microsoft.com/office/powerpoint/2010/main" val="2993010383"/>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9078D1-5812-92D1-F802-95F392190DAC}"/>
              </a:ext>
            </a:extLst>
          </p:cNvPr>
          <p:cNvSpPr txBox="1"/>
          <p:nvPr/>
        </p:nvSpPr>
        <p:spPr>
          <a:xfrm>
            <a:off x="954593" y="345110"/>
            <a:ext cx="10530673" cy="6167779"/>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Stage 3 – From verses 8, 10, 11, 12 – The stage of resurrection </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Our light will break out from the darkness</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will recover</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Righteousness will go before us; i.e. we will be led down the path to think and do what is right</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God will be our rear guard; i.e. God will protect us from the regrets and destruction of our past</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Our gloom will be turned into warmth and light</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will be strengthened</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will be refreshed and feel like we can bear fruit again</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Our lives will be rebuilt</a:t>
            </a:r>
          </a:p>
          <a:p>
            <a:pPr marL="342900" marR="0" lvl="0" indent="-342900">
              <a:lnSpc>
                <a:spcPct val="107000"/>
              </a:lnSpc>
              <a:spcBef>
                <a:spcPts val="0"/>
              </a:spcBef>
              <a:spcAft>
                <a:spcPts val="80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We will no longer feel unstable and shaky, but will feel like we are standing on a solid foundation</a:t>
            </a:r>
          </a:p>
        </p:txBody>
      </p:sp>
    </p:spTree>
    <p:extLst>
      <p:ext uri="{BB962C8B-B14F-4D97-AF65-F5344CB8AC3E}">
        <p14:creationId xmlns:p14="http://schemas.microsoft.com/office/powerpoint/2010/main" val="3829069256"/>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68AFA3-FBF5-1C68-FB8E-B4CC66A8C71D}"/>
              </a:ext>
            </a:extLst>
          </p:cNvPr>
          <p:cNvSpPr txBox="1"/>
          <p:nvPr/>
        </p:nvSpPr>
        <p:spPr>
          <a:xfrm>
            <a:off x="805542" y="811233"/>
            <a:ext cx="10580915" cy="4528869"/>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 Corinthians 7:5-7</a:t>
            </a:r>
          </a:p>
          <a:p>
            <a:pPr marL="0" marR="0">
              <a:lnSpc>
                <a:spcPct val="107000"/>
              </a:lnSpc>
              <a:spcBef>
                <a:spcPts val="0"/>
              </a:spcBef>
              <a:spcAft>
                <a:spcPts val="800"/>
              </a:spcAft>
            </a:pPr>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6576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5 For even when we came into Macedonia our flesh had no rest, but we were afflicted on every side: conflicts on the outside, fears inside. 6 But God, who comforts the discouraged, comforted us by the arrival of Titus; </a:t>
            </a:r>
          </a:p>
          <a:p>
            <a:pPr marL="36576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7 and not only by his arrival, but also by the comfort with which he was comforted among you, as he reported to us your longing, your mourning, your zeal for me; so that I rejoiced even more.</a:t>
            </a:r>
          </a:p>
        </p:txBody>
      </p:sp>
    </p:spTree>
    <p:extLst>
      <p:ext uri="{BB962C8B-B14F-4D97-AF65-F5344CB8AC3E}">
        <p14:creationId xmlns:p14="http://schemas.microsoft.com/office/powerpoint/2010/main" val="2743937698"/>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624393"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a:t>17 ) Perhaps seek professional help</a:t>
            </a:r>
            <a:endParaRPr lang="en-US" sz="2800" dirty="0"/>
          </a:p>
        </p:txBody>
      </p:sp>
      <p:sp>
        <p:nvSpPr>
          <p:cNvPr id="5" name="TextBox 4">
            <a:extLst>
              <a:ext uri="{FF2B5EF4-FFF2-40B4-BE49-F238E27FC236}">
                <a16:creationId xmlns:a16="http://schemas.microsoft.com/office/drawing/2014/main" id="{E807ABDA-A0DC-0289-147D-1AF868CC5323}"/>
              </a:ext>
            </a:extLst>
          </p:cNvPr>
          <p:cNvSpPr txBox="1"/>
          <p:nvPr/>
        </p:nvSpPr>
        <p:spPr>
          <a:xfrm>
            <a:off x="401934" y="3253898"/>
            <a:ext cx="11053187" cy="2121158"/>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Proverbs 11:14</a:t>
            </a:r>
          </a:p>
          <a:p>
            <a:pPr marL="0" marR="0">
              <a:lnSpc>
                <a:spcPct val="107000"/>
              </a:lnSpc>
              <a:spcBef>
                <a:spcPts val="0"/>
              </a:spcBef>
              <a:spcAft>
                <a:spcPts val="800"/>
              </a:spcAft>
            </a:pPr>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Where there is no guidance the people fall, but in an abundance of counselors there is victory. </a:t>
            </a:r>
          </a:p>
        </p:txBody>
      </p:sp>
    </p:spTree>
    <p:extLst>
      <p:ext uri="{BB962C8B-B14F-4D97-AF65-F5344CB8AC3E}">
        <p14:creationId xmlns:p14="http://schemas.microsoft.com/office/powerpoint/2010/main" val="426639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70788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4000" dirty="0"/>
              <a:t>How should we respond to our own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624393"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18) Realize that you are worth being victorious</a:t>
            </a:r>
          </a:p>
        </p:txBody>
      </p:sp>
    </p:spTree>
    <p:extLst>
      <p:ext uri="{BB962C8B-B14F-4D97-AF65-F5344CB8AC3E}">
        <p14:creationId xmlns:p14="http://schemas.microsoft.com/office/powerpoint/2010/main" val="3082695286"/>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F160EE-3AB1-B91C-84A6-2F844927D62A}"/>
              </a:ext>
            </a:extLst>
          </p:cNvPr>
          <p:cNvSpPr txBox="1"/>
          <p:nvPr/>
        </p:nvSpPr>
        <p:spPr>
          <a:xfrm>
            <a:off x="957105" y="302867"/>
            <a:ext cx="8166797" cy="5960927"/>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Ephesian Chapter 1</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3: blessed us with every spiritual blessing in the heavenly places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4: holy and blameless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5: predestined us to adoption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6: His grace, which He freely bestowed on us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7: redemption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7: forgiveness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9: made known to us the mystery of His will</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11: obtained an inheritance</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12: the first to hope</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13: sealed in Him with the Holy Spirit of promise</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17: spirit of wisdom</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18: know what is the hope of His calling</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18: riches of the glory of His inheritance</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19: the surpassing greatness of His power toward us</a:t>
            </a:r>
          </a:p>
        </p:txBody>
      </p:sp>
    </p:spTree>
    <p:extLst>
      <p:ext uri="{BB962C8B-B14F-4D97-AF65-F5344CB8AC3E}">
        <p14:creationId xmlns:p14="http://schemas.microsoft.com/office/powerpoint/2010/main" val="97446981"/>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99E317-BB09-063F-8162-6457004ACF67}"/>
              </a:ext>
            </a:extLst>
          </p:cNvPr>
          <p:cNvSpPr txBox="1"/>
          <p:nvPr/>
        </p:nvSpPr>
        <p:spPr>
          <a:xfrm>
            <a:off x="1409282" y="916805"/>
            <a:ext cx="6094324" cy="5245731"/>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God is: </a:t>
            </a:r>
          </a:p>
          <a:p>
            <a:pPr marL="342900" marR="0" lvl="0" indent="-342900">
              <a:lnSpc>
                <a:spcPct val="107000"/>
              </a:lnSpc>
              <a:spcBef>
                <a:spcPts val="0"/>
              </a:spcBef>
              <a:spcAft>
                <a:spcPts val="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Holy</a:t>
            </a:r>
          </a:p>
          <a:p>
            <a:pPr marL="342900" marR="0" lvl="0" indent="-342900">
              <a:lnSpc>
                <a:spcPct val="107000"/>
              </a:lnSpc>
              <a:spcBef>
                <a:spcPts val="0"/>
              </a:spcBef>
              <a:spcAft>
                <a:spcPts val="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Forgiving</a:t>
            </a:r>
          </a:p>
          <a:p>
            <a:pPr marL="342900" marR="0" lvl="0" indent="-342900">
              <a:lnSpc>
                <a:spcPct val="107000"/>
              </a:lnSpc>
              <a:spcBef>
                <a:spcPts val="0"/>
              </a:spcBef>
              <a:spcAft>
                <a:spcPts val="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Patient</a:t>
            </a:r>
          </a:p>
          <a:p>
            <a:pPr marL="342900" marR="0" lvl="0" indent="-342900">
              <a:lnSpc>
                <a:spcPct val="107000"/>
              </a:lnSpc>
              <a:spcBef>
                <a:spcPts val="0"/>
              </a:spcBef>
              <a:spcAft>
                <a:spcPts val="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Merciful</a:t>
            </a:r>
          </a:p>
          <a:p>
            <a:pPr marL="342900" marR="0" lvl="0" indent="-342900">
              <a:lnSpc>
                <a:spcPct val="107000"/>
              </a:lnSpc>
              <a:spcBef>
                <a:spcPts val="0"/>
              </a:spcBef>
              <a:spcAft>
                <a:spcPts val="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Loving</a:t>
            </a:r>
          </a:p>
          <a:p>
            <a:pPr marL="342900" marR="0" lvl="0" indent="-342900">
              <a:lnSpc>
                <a:spcPct val="107000"/>
              </a:lnSpc>
              <a:spcBef>
                <a:spcPts val="0"/>
              </a:spcBef>
              <a:spcAft>
                <a:spcPts val="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Joyful</a:t>
            </a:r>
          </a:p>
          <a:p>
            <a:pPr marL="342900" marR="0" lvl="0" indent="-342900">
              <a:lnSpc>
                <a:spcPct val="107000"/>
              </a:lnSpc>
              <a:spcBef>
                <a:spcPts val="0"/>
              </a:spcBef>
              <a:spcAft>
                <a:spcPts val="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Kind</a:t>
            </a:r>
          </a:p>
          <a:p>
            <a:pPr marL="342900" marR="0" lvl="0" indent="-342900">
              <a:lnSpc>
                <a:spcPct val="107000"/>
              </a:lnSpc>
              <a:spcBef>
                <a:spcPts val="0"/>
              </a:spcBef>
              <a:spcAft>
                <a:spcPts val="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Faithful</a:t>
            </a:r>
          </a:p>
          <a:p>
            <a:pPr marL="342900" marR="0" lvl="0" indent="-342900">
              <a:lnSpc>
                <a:spcPct val="107000"/>
              </a:lnSpc>
              <a:spcBef>
                <a:spcPts val="0"/>
              </a:spcBef>
              <a:spcAft>
                <a:spcPts val="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Just</a:t>
            </a:r>
          </a:p>
          <a:p>
            <a:pPr marL="342900" marR="0" lvl="0" indent="-342900">
              <a:lnSpc>
                <a:spcPct val="107000"/>
              </a:lnSpc>
              <a:spcBef>
                <a:spcPts val="0"/>
              </a:spcBef>
              <a:spcAft>
                <a:spcPts val="80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Creative</a:t>
            </a:r>
          </a:p>
        </p:txBody>
      </p:sp>
    </p:spTree>
    <p:extLst>
      <p:ext uri="{BB962C8B-B14F-4D97-AF65-F5344CB8AC3E}">
        <p14:creationId xmlns:p14="http://schemas.microsoft.com/office/powerpoint/2010/main" val="297787240"/>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E7AF69-061A-85E4-29B7-2C7583B83E39}"/>
              </a:ext>
            </a:extLst>
          </p:cNvPr>
          <p:cNvSpPr txBox="1"/>
          <p:nvPr/>
        </p:nvSpPr>
        <p:spPr>
          <a:xfrm>
            <a:off x="612948" y="797152"/>
            <a:ext cx="10400044" cy="3709413"/>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Genesis 1:27</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God created man in His own image, in the image of God He created him; male and female He created them.</a:t>
            </a:r>
          </a:p>
          <a:p>
            <a:pPr marL="0" marR="0">
              <a:lnSpc>
                <a:spcPct val="107000"/>
              </a:lnSpc>
              <a:spcBef>
                <a:spcPts val="0"/>
              </a:spcBef>
              <a:spcAft>
                <a:spcPts val="8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James 3:9</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With it we bless our Lord and Father, and with it we curse men, who have been made in the likeness of God.</a:t>
            </a:r>
          </a:p>
        </p:txBody>
      </p:sp>
    </p:spTree>
    <p:extLst>
      <p:ext uri="{BB962C8B-B14F-4D97-AF65-F5344CB8AC3E}">
        <p14:creationId xmlns:p14="http://schemas.microsoft.com/office/powerpoint/2010/main" val="3941335121"/>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281523-3717-EC85-6BA8-7D38213B9943}"/>
              </a:ext>
            </a:extLst>
          </p:cNvPr>
          <p:cNvSpPr txBox="1"/>
          <p:nvPr/>
        </p:nvSpPr>
        <p:spPr>
          <a:xfrm>
            <a:off x="880905" y="626204"/>
            <a:ext cx="10430189" cy="2121158"/>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Peter 4:10</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As each one has received a special gift, employ it in serving one another as good stewards of the manifold grace of God.</a:t>
            </a:r>
          </a:p>
        </p:txBody>
      </p:sp>
    </p:spTree>
    <p:extLst>
      <p:ext uri="{BB962C8B-B14F-4D97-AF65-F5344CB8AC3E}">
        <p14:creationId xmlns:p14="http://schemas.microsoft.com/office/powerpoint/2010/main" val="227226054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1F0C3EC-77A7-4621-7138-136F1CC1468D}"/>
              </a:ext>
            </a:extLst>
          </p:cNvPr>
          <p:cNvSpPr txBox="1"/>
          <p:nvPr/>
        </p:nvSpPr>
        <p:spPr>
          <a:xfrm>
            <a:off x="639745" y="704048"/>
            <a:ext cx="10302910" cy="1660134"/>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Colossians 2:6</a:t>
            </a:r>
          </a:p>
          <a:p>
            <a:pPr marL="0" marR="0">
              <a:lnSpc>
                <a:spcPct val="107000"/>
              </a:lnSpc>
              <a:spcBef>
                <a:spcPts val="0"/>
              </a:spcBef>
              <a:spcAft>
                <a:spcPts val="8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Therefore as you have received Christ Jesus the Lord, so walk in Him.</a:t>
            </a:r>
          </a:p>
        </p:txBody>
      </p:sp>
      <p:sp>
        <p:nvSpPr>
          <p:cNvPr id="4" name="TextBox 3">
            <a:extLst>
              <a:ext uri="{FF2B5EF4-FFF2-40B4-BE49-F238E27FC236}">
                <a16:creationId xmlns:a16="http://schemas.microsoft.com/office/drawing/2014/main" id="{52EE73ED-A60B-868C-5728-DA355A80F411}"/>
              </a:ext>
            </a:extLst>
          </p:cNvPr>
          <p:cNvSpPr txBox="1"/>
          <p:nvPr/>
        </p:nvSpPr>
        <p:spPr>
          <a:xfrm>
            <a:off x="639745" y="3578442"/>
            <a:ext cx="10624457" cy="646331"/>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en-US" sz="3600" dirty="0">
                <a:latin typeface="Calibri" panose="020F0502020204030204" pitchFamily="34" charset="0"/>
                <a:ea typeface="Calibri" panose="020F0502020204030204" pitchFamily="34" charset="0"/>
                <a:cs typeface="Times New Roman" panose="02020603050405020304" pitchFamily="18" charset="0"/>
              </a:rPr>
              <a:t>B</a:t>
            </a:r>
            <a:r>
              <a:rPr lang="en-US" sz="3600" dirty="0">
                <a:effectLst/>
                <a:latin typeface="Calibri" panose="020F0502020204030204" pitchFamily="34" charset="0"/>
                <a:ea typeface="Calibri" panose="020F0502020204030204" pitchFamily="34" charset="0"/>
                <a:cs typeface="Times New Roman" panose="02020603050405020304" pitchFamily="18" charset="0"/>
              </a:rPr>
              <a:t>ecome </a:t>
            </a:r>
            <a:r>
              <a:rPr lang="en-US" sz="3600" u="sng" dirty="0">
                <a:effectLst/>
                <a:latin typeface="Calibri" panose="020F0502020204030204" pitchFamily="34" charset="0"/>
                <a:ea typeface="Calibri" panose="020F0502020204030204" pitchFamily="34" charset="0"/>
                <a:cs typeface="Times New Roman" panose="02020603050405020304" pitchFamily="18" charset="0"/>
              </a:rPr>
              <a:t>in reality</a:t>
            </a:r>
            <a:r>
              <a:rPr lang="en-US" sz="3600" dirty="0">
                <a:effectLst/>
                <a:latin typeface="Calibri" panose="020F0502020204030204" pitchFamily="34" charset="0"/>
                <a:ea typeface="Calibri" panose="020F0502020204030204" pitchFamily="34" charset="0"/>
                <a:cs typeface="Times New Roman" panose="02020603050405020304" pitchFamily="18" charset="0"/>
              </a:rPr>
              <a:t> what you </a:t>
            </a:r>
            <a:r>
              <a:rPr lang="en-US" sz="3600" u="sng" dirty="0">
                <a:effectLst/>
                <a:latin typeface="Calibri" panose="020F0502020204030204" pitchFamily="34" charset="0"/>
                <a:ea typeface="Calibri" panose="020F0502020204030204" pitchFamily="34" charset="0"/>
                <a:cs typeface="Times New Roman" panose="02020603050405020304" pitchFamily="18" charset="0"/>
              </a:rPr>
              <a:t>already are</a:t>
            </a:r>
            <a:r>
              <a:rPr lang="en-US" sz="3600" dirty="0">
                <a:effectLst/>
                <a:latin typeface="Calibri" panose="020F0502020204030204" pitchFamily="34" charset="0"/>
                <a:ea typeface="Calibri" panose="020F0502020204030204" pitchFamily="34" charset="0"/>
                <a:cs typeface="Times New Roman" panose="02020603050405020304" pitchFamily="18" charset="0"/>
              </a:rPr>
              <a:t> in Christ Jesus. </a:t>
            </a:r>
            <a:endParaRPr lang="en-US" sz="3600" dirty="0"/>
          </a:p>
        </p:txBody>
      </p:sp>
    </p:spTree>
    <p:extLst>
      <p:ext uri="{BB962C8B-B14F-4D97-AF65-F5344CB8AC3E}">
        <p14:creationId xmlns:p14="http://schemas.microsoft.com/office/powerpoint/2010/main" val="112318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26D2576-3D81-36B8-4851-C22E8E3B77D5}"/>
              </a:ext>
            </a:extLst>
          </p:cNvPr>
          <p:cNvSpPr txBox="1">
            <a:spLocks/>
          </p:cNvSpPr>
          <p:nvPr/>
        </p:nvSpPr>
        <p:spPr>
          <a:xfrm>
            <a:off x="689987" y="759823"/>
            <a:ext cx="3577389" cy="49008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a:t>Our lowered self-image</a:t>
            </a:r>
            <a:r>
              <a:rPr lang="en-US"/>
              <a:t>	</a:t>
            </a:r>
            <a:endParaRPr lang="en-US" dirty="0"/>
          </a:p>
        </p:txBody>
      </p:sp>
      <p:sp>
        <p:nvSpPr>
          <p:cNvPr id="3" name="Arrow: Right 2">
            <a:extLst>
              <a:ext uri="{FF2B5EF4-FFF2-40B4-BE49-F238E27FC236}">
                <a16:creationId xmlns:a16="http://schemas.microsoft.com/office/drawing/2014/main" id="{0ECC87DF-DEDD-0074-E5BA-7F7752AB9C3C}"/>
              </a:ext>
            </a:extLst>
          </p:cNvPr>
          <p:cNvSpPr/>
          <p:nvPr/>
        </p:nvSpPr>
        <p:spPr>
          <a:xfrm>
            <a:off x="4543304" y="841236"/>
            <a:ext cx="1029903" cy="327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5B384E81-65AD-57EB-9DCB-C18F1C4B55E8}"/>
              </a:ext>
            </a:extLst>
          </p:cNvPr>
          <p:cNvSpPr txBox="1">
            <a:spLocks/>
          </p:cNvSpPr>
          <p:nvPr/>
        </p:nvSpPr>
        <p:spPr>
          <a:xfrm>
            <a:off x="5955005" y="1678434"/>
            <a:ext cx="5274646" cy="490086"/>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en-US" sz="2400" dirty="0"/>
              <a:t>Dignity and tremendous value &amp; worth 	</a:t>
            </a:r>
          </a:p>
        </p:txBody>
      </p:sp>
      <p:sp>
        <p:nvSpPr>
          <p:cNvPr id="5" name="Content Placeholder 2">
            <a:extLst>
              <a:ext uri="{FF2B5EF4-FFF2-40B4-BE49-F238E27FC236}">
                <a16:creationId xmlns:a16="http://schemas.microsoft.com/office/drawing/2014/main" id="{9C1801EA-5AB6-4084-8D29-378EEBC159BF}"/>
              </a:ext>
            </a:extLst>
          </p:cNvPr>
          <p:cNvSpPr txBox="1">
            <a:spLocks/>
          </p:cNvSpPr>
          <p:nvPr/>
        </p:nvSpPr>
        <p:spPr>
          <a:xfrm>
            <a:off x="5955005" y="759823"/>
            <a:ext cx="3086501" cy="490086"/>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en-US" sz="2400" dirty="0"/>
              <a:t>Dull and worthless</a:t>
            </a:r>
            <a:r>
              <a:rPr lang="en-US" dirty="0"/>
              <a:t>	</a:t>
            </a:r>
          </a:p>
        </p:txBody>
      </p:sp>
      <p:sp>
        <p:nvSpPr>
          <p:cNvPr id="6" name="Content Placeholder 2">
            <a:extLst>
              <a:ext uri="{FF2B5EF4-FFF2-40B4-BE49-F238E27FC236}">
                <a16:creationId xmlns:a16="http://schemas.microsoft.com/office/drawing/2014/main" id="{4C075167-537C-E8F2-E227-DEAA2BE0C9E7}"/>
              </a:ext>
            </a:extLst>
          </p:cNvPr>
          <p:cNvSpPr txBox="1">
            <a:spLocks/>
          </p:cNvSpPr>
          <p:nvPr/>
        </p:nvSpPr>
        <p:spPr>
          <a:xfrm>
            <a:off x="689986" y="1578171"/>
            <a:ext cx="3086501" cy="490086"/>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en-US" sz="2400" dirty="0"/>
              <a:t>God’s image of us</a:t>
            </a:r>
          </a:p>
        </p:txBody>
      </p:sp>
      <p:sp>
        <p:nvSpPr>
          <p:cNvPr id="7" name="Arrow: Right 6">
            <a:extLst>
              <a:ext uri="{FF2B5EF4-FFF2-40B4-BE49-F238E27FC236}">
                <a16:creationId xmlns:a16="http://schemas.microsoft.com/office/drawing/2014/main" id="{691264C0-61D2-3230-4F03-BBCC11577E1F}"/>
              </a:ext>
            </a:extLst>
          </p:cNvPr>
          <p:cNvSpPr/>
          <p:nvPr/>
        </p:nvSpPr>
        <p:spPr>
          <a:xfrm>
            <a:off x="4543304" y="1678434"/>
            <a:ext cx="1029903" cy="327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A801864C-F85E-93BE-272C-B0588456F93B}"/>
              </a:ext>
            </a:extLst>
          </p:cNvPr>
          <p:cNvSpPr txBox="1">
            <a:spLocks/>
          </p:cNvSpPr>
          <p:nvPr/>
        </p:nvSpPr>
        <p:spPr>
          <a:xfrm>
            <a:off x="689986" y="3528891"/>
            <a:ext cx="3086501" cy="490086"/>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en-US" sz="2400" dirty="0"/>
              <a:t>God’s image of us</a:t>
            </a:r>
          </a:p>
        </p:txBody>
      </p:sp>
      <p:sp>
        <p:nvSpPr>
          <p:cNvPr id="9" name="Content Placeholder 2">
            <a:extLst>
              <a:ext uri="{FF2B5EF4-FFF2-40B4-BE49-F238E27FC236}">
                <a16:creationId xmlns:a16="http://schemas.microsoft.com/office/drawing/2014/main" id="{ACA6C562-0AAF-95DF-A56F-D4CB36684AC0}"/>
              </a:ext>
            </a:extLst>
          </p:cNvPr>
          <p:cNvSpPr txBox="1">
            <a:spLocks/>
          </p:cNvSpPr>
          <p:nvPr/>
        </p:nvSpPr>
        <p:spPr>
          <a:xfrm>
            <a:off x="689987" y="2710543"/>
            <a:ext cx="3577389" cy="490086"/>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en-US" sz="2400" dirty="0"/>
              <a:t>Our inflated self-image</a:t>
            </a:r>
          </a:p>
        </p:txBody>
      </p:sp>
      <p:sp>
        <p:nvSpPr>
          <p:cNvPr id="10" name="Arrow: Right 9">
            <a:extLst>
              <a:ext uri="{FF2B5EF4-FFF2-40B4-BE49-F238E27FC236}">
                <a16:creationId xmlns:a16="http://schemas.microsoft.com/office/drawing/2014/main" id="{62FEA277-99E8-03B3-E432-958AC6A48E23}"/>
              </a:ext>
            </a:extLst>
          </p:cNvPr>
          <p:cNvSpPr/>
          <p:nvPr/>
        </p:nvSpPr>
        <p:spPr>
          <a:xfrm>
            <a:off x="4540097" y="3610304"/>
            <a:ext cx="1029903" cy="327259"/>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86BA7D76-5CD5-ECDB-C4D2-FCC09D866D28}"/>
              </a:ext>
            </a:extLst>
          </p:cNvPr>
          <p:cNvSpPr/>
          <p:nvPr/>
        </p:nvSpPr>
        <p:spPr>
          <a:xfrm>
            <a:off x="4543303" y="2820432"/>
            <a:ext cx="1029903" cy="327259"/>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a:extLst>
              <a:ext uri="{FF2B5EF4-FFF2-40B4-BE49-F238E27FC236}">
                <a16:creationId xmlns:a16="http://schemas.microsoft.com/office/drawing/2014/main" id="{DB5F825E-93D9-D0A6-5291-E12EC72197CA}"/>
              </a:ext>
            </a:extLst>
          </p:cNvPr>
          <p:cNvSpPr txBox="1">
            <a:spLocks/>
          </p:cNvSpPr>
          <p:nvPr/>
        </p:nvSpPr>
        <p:spPr>
          <a:xfrm>
            <a:off x="5955005" y="2739018"/>
            <a:ext cx="5274646" cy="490086"/>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en-US" sz="2400" dirty="0"/>
              <a:t>Arrogant and independent	</a:t>
            </a:r>
          </a:p>
        </p:txBody>
      </p:sp>
      <p:sp>
        <p:nvSpPr>
          <p:cNvPr id="13" name="Content Placeholder 2">
            <a:extLst>
              <a:ext uri="{FF2B5EF4-FFF2-40B4-BE49-F238E27FC236}">
                <a16:creationId xmlns:a16="http://schemas.microsoft.com/office/drawing/2014/main" id="{7ABD8DB3-7919-F9D3-F6F7-5402527B50BE}"/>
              </a:ext>
            </a:extLst>
          </p:cNvPr>
          <p:cNvSpPr txBox="1">
            <a:spLocks/>
          </p:cNvSpPr>
          <p:nvPr/>
        </p:nvSpPr>
        <p:spPr>
          <a:xfrm>
            <a:off x="5955005" y="3528890"/>
            <a:ext cx="5274646" cy="490086"/>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en-US" sz="2400" dirty="0"/>
              <a:t>Sinners who need grace and mercy	</a:t>
            </a:r>
          </a:p>
        </p:txBody>
      </p:sp>
    </p:spTree>
    <p:extLst>
      <p:ext uri="{BB962C8B-B14F-4D97-AF65-F5344CB8AC3E}">
        <p14:creationId xmlns:p14="http://schemas.microsoft.com/office/powerpoint/2010/main" val="2772592368"/>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1190B9-6A74-6831-9693-54A52BE9B3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446" y="2472649"/>
            <a:ext cx="5515445" cy="2742444"/>
          </a:xfrm>
          <a:prstGeom prst="rect">
            <a:avLst/>
          </a:prstGeom>
        </p:spPr>
      </p:pic>
      <p:sp>
        <p:nvSpPr>
          <p:cNvPr id="5" name="TextBox 4">
            <a:extLst>
              <a:ext uri="{FF2B5EF4-FFF2-40B4-BE49-F238E27FC236}">
                <a16:creationId xmlns:a16="http://schemas.microsoft.com/office/drawing/2014/main" id="{E6255D5C-24D2-BBB9-AE78-EDEEB0353603}"/>
              </a:ext>
            </a:extLst>
          </p:cNvPr>
          <p:cNvSpPr txBox="1"/>
          <p:nvPr/>
        </p:nvSpPr>
        <p:spPr>
          <a:xfrm>
            <a:off x="213216" y="257910"/>
            <a:ext cx="5515445" cy="1384995"/>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n-US" sz="2800" dirty="0">
                <a:effectLst/>
                <a:latin typeface="Calibri" panose="020F0502020204030204" pitchFamily="34" charset="0"/>
                <a:ea typeface="Calibri" panose="020F0502020204030204" pitchFamily="34" charset="0"/>
                <a:cs typeface="Times New Roman" panose="02020603050405020304" pitchFamily="18" charset="0"/>
              </a:rPr>
              <a:t>When we have a wrong self-image, we are trying to be how we want others to see us. </a:t>
            </a:r>
            <a:endParaRPr lang="en-US" sz="2800" dirty="0"/>
          </a:p>
        </p:txBody>
      </p:sp>
      <p:sp>
        <p:nvSpPr>
          <p:cNvPr id="7" name="TextBox 6">
            <a:extLst>
              <a:ext uri="{FF2B5EF4-FFF2-40B4-BE49-F238E27FC236}">
                <a16:creationId xmlns:a16="http://schemas.microsoft.com/office/drawing/2014/main" id="{D8C9DD8E-8FAB-F370-7577-33ADA79C2880}"/>
              </a:ext>
            </a:extLst>
          </p:cNvPr>
          <p:cNvSpPr txBox="1"/>
          <p:nvPr/>
        </p:nvSpPr>
        <p:spPr>
          <a:xfrm>
            <a:off x="6673518" y="280633"/>
            <a:ext cx="5163440" cy="1384995"/>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n-US" sz="2800" dirty="0">
                <a:effectLst/>
                <a:latin typeface="Calibri" panose="020F0502020204030204" pitchFamily="34" charset="0"/>
                <a:ea typeface="Calibri" panose="020F0502020204030204" pitchFamily="34" charset="0"/>
                <a:cs typeface="Times New Roman" panose="02020603050405020304" pitchFamily="18" charset="0"/>
              </a:rPr>
              <a:t>When we have a correct self-image, we see ourselves as God actually sees us.</a:t>
            </a:r>
            <a:endParaRPr lang="en-US" sz="2800" dirty="0"/>
          </a:p>
        </p:txBody>
      </p:sp>
      <p:sp>
        <p:nvSpPr>
          <p:cNvPr id="9" name="TextBox 8">
            <a:extLst>
              <a:ext uri="{FF2B5EF4-FFF2-40B4-BE49-F238E27FC236}">
                <a16:creationId xmlns:a16="http://schemas.microsoft.com/office/drawing/2014/main" id="{74108A93-C467-0F65-7D9B-1E39DC3A0D42}"/>
              </a:ext>
            </a:extLst>
          </p:cNvPr>
          <p:cNvSpPr txBox="1"/>
          <p:nvPr/>
        </p:nvSpPr>
        <p:spPr>
          <a:xfrm>
            <a:off x="2047483" y="5910412"/>
            <a:ext cx="1635369" cy="5232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sz="2800" dirty="0">
                <a:latin typeface="Calibri" panose="020F0502020204030204" pitchFamily="34" charset="0"/>
                <a:ea typeface="Calibri" panose="020F0502020204030204" pitchFamily="34" charset="0"/>
                <a:cs typeface="Times New Roman" panose="02020603050405020304" pitchFamily="18" charset="0"/>
              </a:rPr>
              <a:t>A</a:t>
            </a:r>
            <a:r>
              <a:rPr lang="en-US" sz="2800" dirty="0">
                <a:effectLst/>
                <a:latin typeface="Calibri" panose="020F0502020204030204" pitchFamily="34" charset="0"/>
                <a:ea typeface="Calibri" panose="020F0502020204030204" pitchFamily="34" charset="0"/>
                <a:cs typeface="Times New Roman" panose="02020603050405020304" pitchFamily="18" charset="0"/>
              </a:rPr>
              <a:t>rtificial</a:t>
            </a:r>
            <a:endParaRPr lang="en-US" sz="2800" dirty="0"/>
          </a:p>
        </p:txBody>
      </p:sp>
      <p:sp>
        <p:nvSpPr>
          <p:cNvPr id="10" name="TextBox 9">
            <a:extLst>
              <a:ext uri="{FF2B5EF4-FFF2-40B4-BE49-F238E27FC236}">
                <a16:creationId xmlns:a16="http://schemas.microsoft.com/office/drawing/2014/main" id="{1AB02E02-6720-6934-0857-7D489CB7521B}"/>
              </a:ext>
            </a:extLst>
          </p:cNvPr>
          <p:cNvSpPr txBox="1"/>
          <p:nvPr/>
        </p:nvSpPr>
        <p:spPr>
          <a:xfrm>
            <a:off x="8628759" y="5910412"/>
            <a:ext cx="1252957" cy="523220"/>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n-US" sz="2800" dirty="0">
                <a:effectLst/>
                <a:latin typeface="Calibri" panose="020F0502020204030204" pitchFamily="34" charset="0"/>
                <a:ea typeface="Calibri" panose="020F0502020204030204" pitchFamily="34" charset="0"/>
                <a:cs typeface="Times New Roman" panose="02020603050405020304" pitchFamily="18" charset="0"/>
              </a:rPr>
              <a:t>True</a:t>
            </a:r>
            <a:endParaRPr lang="en-US" sz="2800" dirty="0"/>
          </a:p>
        </p:txBody>
      </p:sp>
      <p:pic>
        <p:nvPicPr>
          <p:cNvPr id="12" name="Picture 11">
            <a:extLst>
              <a:ext uri="{FF2B5EF4-FFF2-40B4-BE49-F238E27FC236}">
                <a16:creationId xmlns:a16="http://schemas.microsoft.com/office/drawing/2014/main" id="{EB0F7A77-6436-C8E5-AFAD-1B05DBE19E1E}"/>
              </a:ext>
            </a:extLst>
          </p:cNvPr>
          <p:cNvPicPr>
            <a:picLocks noChangeAspect="1"/>
          </p:cNvPicPr>
          <p:nvPr/>
        </p:nvPicPr>
        <p:blipFill>
          <a:blip r:embed="rId3"/>
          <a:stretch>
            <a:fillRect/>
          </a:stretch>
        </p:blipFill>
        <p:spPr>
          <a:xfrm>
            <a:off x="6864214" y="2005141"/>
            <a:ext cx="4972744" cy="3410426"/>
          </a:xfrm>
          <a:prstGeom prst="rect">
            <a:avLst/>
          </a:prstGeom>
        </p:spPr>
      </p:pic>
    </p:spTree>
    <p:extLst>
      <p:ext uri="{BB962C8B-B14F-4D97-AF65-F5344CB8AC3E}">
        <p14:creationId xmlns:p14="http://schemas.microsoft.com/office/powerpoint/2010/main" val="534932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B66F31C-670F-73C5-919D-B9B79F64B0CF}"/>
              </a:ext>
            </a:extLst>
          </p:cNvPr>
          <p:cNvSpPr txBox="1"/>
          <p:nvPr/>
        </p:nvSpPr>
        <p:spPr>
          <a:xfrm>
            <a:off x="921099" y="1390079"/>
            <a:ext cx="10349802" cy="1569660"/>
          </a:xfrm>
          <a:prstGeom prst="rect">
            <a:avLst/>
          </a:prstGeom>
          <a:noFill/>
        </p:spPr>
        <p:txBody>
          <a:bodyPr wrap="square">
            <a:spAutoFit/>
          </a:bodyPr>
          <a:lstStyle/>
          <a:p>
            <a:pPr algn="ctr"/>
            <a:r>
              <a:rPr lang="en-US" sz="4800" dirty="0">
                <a:effectLst/>
                <a:latin typeface="Calibri" panose="020F0502020204030204" pitchFamily="34" charset="0"/>
                <a:ea typeface="Calibri" panose="020F0502020204030204" pitchFamily="34" charset="0"/>
              </a:rPr>
              <a:t>A wrong self-image is self’s view of self; </a:t>
            </a:r>
          </a:p>
          <a:p>
            <a:pPr algn="ctr"/>
            <a:r>
              <a:rPr lang="en-US" sz="4800" dirty="0">
                <a:effectLst/>
                <a:latin typeface="Calibri" panose="020F0502020204030204" pitchFamily="34" charset="0"/>
                <a:ea typeface="Calibri" panose="020F0502020204030204" pitchFamily="34" charset="0"/>
              </a:rPr>
              <a:t>a right self-image is God’s view of self. </a:t>
            </a:r>
            <a:endParaRPr lang="en-US" sz="4800" dirty="0"/>
          </a:p>
        </p:txBody>
      </p:sp>
    </p:spTree>
    <p:extLst>
      <p:ext uri="{BB962C8B-B14F-4D97-AF65-F5344CB8AC3E}">
        <p14:creationId xmlns:p14="http://schemas.microsoft.com/office/powerpoint/2010/main" val="4171002170"/>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755E76-BBC6-76EF-E1EB-8B93E214D762}"/>
              </a:ext>
            </a:extLst>
          </p:cNvPr>
          <p:cNvSpPr txBox="1"/>
          <p:nvPr/>
        </p:nvSpPr>
        <p:spPr>
          <a:xfrm>
            <a:off x="916075" y="1374742"/>
            <a:ext cx="10359850" cy="1933799"/>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algn="ctr">
              <a:lnSpc>
                <a:spcPct val="107000"/>
              </a:lnSpc>
              <a:spcBef>
                <a:spcPts val="0"/>
              </a:spcBef>
              <a:spcAft>
                <a:spcPts val="800"/>
              </a:spcAft>
            </a:pPr>
            <a:r>
              <a:rPr lang="en-US" sz="5400" dirty="0">
                <a:effectLst/>
                <a:latin typeface="Calibri" panose="020F0502020204030204" pitchFamily="34" charset="0"/>
                <a:ea typeface="Calibri" panose="020F0502020204030204" pitchFamily="34" charset="0"/>
                <a:cs typeface="Times New Roman" panose="02020603050405020304" pitchFamily="18" charset="0"/>
              </a:rPr>
              <a:t>We are never defeated </a:t>
            </a:r>
          </a:p>
          <a:p>
            <a:pPr marL="0" marR="0" algn="ctr">
              <a:lnSpc>
                <a:spcPct val="107000"/>
              </a:lnSpc>
              <a:spcBef>
                <a:spcPts val="0"/>
              </a:spcBef>
              <a:spcAft>
                <a:spcPts val="800"/>
              </a:spcAft>
            </a:pPr>
            <a:r>
              <a:rPr lang="en-US" sz="5400" dirty="0">
                <a:effectLst/>
                <a:latin typeface="Calibri" panose="020F0502020204030204" pitchFamily="34" charset="0"/>
                <a:ea typeface="Calibri" panose="020F0502020204030204" pitchFamily="34" charset="0"/>
                <a:cs typeface="Times New Roman" panose="02020603050405020304" pitchFamily="18" charset="0"/>
              </a:rPr>
              <a:t>until we give up on God.</a:t>
            </a:r>
          </a:p>
        </p:txBody>
      </p:sp>
    </p:spTree>
    <p:extLst>
      <p:ext uri="{BB962C8B-B14F-4D97-AF65-F5344CB8AC3E}">
        <p14:creationId xmlns:p14="http://schemas.microsoft.com/office/powerpoint/2010/main" val="1707692655"/>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B7527A-01C2-5CB8-248F-942AF4AEC937}"/>
              </a:ext>
            </a:extLst>
          </p:cNvPr>
          <p:cNvSpPr txBox="1"/>
          <p:nvPr/>
        </p:nvSpPr>
        <p:spPr>
          <a:xfrm>
            <a:off x="1215851" y="1440320"/>
            <a:ext cx="8196942" cy="1384995"/>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147:3</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heals the brokenhearted and binds up their wounds</a:t>
            </a:r>
            <a:endParaRPr lang="en-US" sz="2800" dirty="0"/>
          </a:p>
        </p:txBody>
      </p:sp>
    </p:spTree>
    <p:extLst>
      <p:ext uri="{BB962C8B-B14F-4D97-AF65-F5344CB8AC3E}">
        <p14:creationId xmlns:p14="http://schemas.microsoft.com/office/powerpoint/2010/main" val="1922160766"/>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64633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3600" dirty="0"/>
              <a:t>How should we respond to our other people’s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624393"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1) The importance of presence</a:t>
            </a:r>
          </a:p>
        </p:txBody>
      </p:sp>
    </p:spTree>
    <p:extLst>
      <p:ext uri="{BB962C8B-B14F-4D97-AF65-F5344CB8AC3E}">
        <p14:creationId xmlns:p14="http://schemas.microsoft.com/office/powerpoint/2010/main" val="2919020488"/>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00E92C-B8AE-6AAF-970D-3454219898DE}"/>
              </a:ext>
            </a:extLst>
          </p:cNvPr>
          <p:cNvSpPr txBox="1"/>
          <p:nvPr/>
        </p:nvSpPr>
        <p:spPr>
          <a:xfrm>
            <a:off x="572756" y="519958"/>
            <a:ext cx="10711542" cy="5809347"/>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Job 2:11-13</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6576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11 Now when Job’s three friends heard about all this adversity that had come upon him, they came, each one from his own place—Eliphaz the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Temanite</a:t>
            </a:r>
            <a:r>
              <a:rPr lang="en-US" sz="2800" dirty="0">
                <a:effectLst/>
                <a:latin typeface="Calibri" panose="020F0502020204030204" pitchFamily="34" charset="0"/>
                <a:ea typeface="Calibri" panose="020F0502020204030204" pitchFamily="34" charset="0"/>
                <a:cs typeface="Times New Roman" panose="02020603050405020304" pitchFamily="18" charset="0"/>
              </a:rPr>
              <a:t>, Bildad the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Shuhite</a:t>
            </a:r>
            <a:r>
              <a:rPr lang="en-US" sz="2800" dirty="0">
                <a:effectLst/>
                <a:latin typeface="Calibri" panose="020F0502020204030204" pitchFamily="34" charset="0"/>
                <a:ea typeface="Calibri" panose="020F0502020204030204" pitchFamily="34" charset="0"/>
                <a:cs typeface="Times New Roman" panose="02020603050405020304" pitchFamily="18" charset="0"/>
              </a:rPr>
              <a:t>, and Zophar the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Naamathite</a:t>
            </a:r>
            <a:r>
              <a:rPr lang="en-US" sz="2800" dirty="0">
                <a:effectLst/>
                <a:latin typeface="Calibri" panose="020F0502020204030204" pitchFamily="34" charset="0"/>
                <a:ea typeface="Calibri" panose="020F0502020204030204" pitchFamily="34" charset="0"/>
                <a:cs typeface="Times New Roman" panose="02020603050405020304" pitchFamily="18" charset="0"/>
              </a:rPr>
              <a:t>; and they made an appointment together to come to sympathize with him and comfort him. 12 When they looked from a distance and did not recognize him, they raised their voices and wept. And each of them tore his robe, and they threw dust over their heads toward the sky. 13 Then they sat down on the ground with him for seven days and seven nights, with no one speaking a word to him, for they saw that his pain was very great.</a:t>
            </a:r>
          </a:p>
        </p:txBody>
      </p:sp>
    </p:spTree>
    <p:extLst>
      <p:ext uri="{BB962C8B-B14F-4D97-AF65-F5344CB8AC3E}">
        <p14:creationId xmlns:p14="http://schemas.microsoft.com/office/powerpoint/2010/main" val="964221389"/>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50FBAC-CAA8-1449-C100-698228797D2A}"/>
              </a:ext>
            </a:extLst>
          </p:cNvPr>
          <p:cNvSpPr txBox="1"/>
          <p:nvPr/>
        </p:nvSpPr>
        <p:spPr>
          <a:xfrm>
            <a:off x="653142" y="473875"/>
            <a:ext cx="10882365" cy="3544368"/>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Henri Nouwen,  “Out of Solitude: Three Meditations on the Christian Life”</a:t>
            </a:r>
          </a:p>
          <a:p>
            <a:pPr marL="45720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we honestly ask ourselves which person in our lives mean the most to us, we often find that it is those who, instead of giving advice, solutions, or cures, have chosen rather to share our pain and touch our wounds with a warm and tender hand. The friend who can be silent with us in a moment of despair or confusion, who can stay with us in an hour of grief and bereavement, who can tolerate not knowing, not curing, not healing and face with us the reality of our powerlessness, that is a friend who cares.</a:t>
            </a:r>
          </a:p>
          <a:p>
            <a:pPr marL="45720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Compassion asks us to go where it hurts, to enter into the places of pain, to share in brokenness, fear, confusion, and anguish. Compassion challenges us to cry out with those in misery, to mourn with those who are lonely, to weep with those in tears. Compassion requires us to be weak with the weak, vulnerable with the vulnerable, and powerless with the powerless. Compassion means full immersion in the condition of being human.</a:t>
            </a:r>
          </a:p>
        </p:txBody>
      </p:sp>
    </p:spTree>
    <p:extLst>
      <p:ext uri="{BB962C8B-B14F-4D97-AF65-F5344CB8AC3E}">
        <p14:creationId xmlns:p14="http://schemas.microsoft.com/office/powerpoint/2010/main" val="42782142"/>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A8F4CC-7EEB-4D74-C071-0039B1AF51CE}"/>
              </a:ext>
            </a:extLst>
          </p:cNvPr>
          <p:cNvSpPr txBox="1"/>
          <p:nvPr/>
        </p:nvSpPr>
        <p:spPr>
          <a:xfrm>
            <a:off x="502417" y="891620"/>
            <a:ext cx="10812027" cy="3965253"/>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25:34-36</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6576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34 “Then the King will say to those on His right, ‘Come, you who are blessed of My Father, inherit the kingdom prepared for you from the foundation of the world. 35 For I was hungry, and you gave Me something to eat; I was thirsty, and you gave Me something to drink; I was a stranger, and you invited Me in; 36 naked, and you clothed Me; I was sick, and you visited Me; I was in prison, and you came to Me.’”</a:t>
            </a:r>
          </a:p>
        </p:txBody>
      </p:sp>
    </p:spTree>
    <p:extLst>
      <p:ext uri="{BB962C8B-B14F-4D97-AF65-F5344CB8AC3E}">
        <p14:creationId xmlns:p14="http://schemas.microsoft.com/office/powerpoint/2010/main" val="2722264822"/>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64633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3600" dirty="0"/>
              <a:t>How should we respond to our other people’s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624393"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2) Acknowledge their grief</a:t>
            </a:r>
          </a:p>
        </p:txBody>
      </p:sp>
    </p:spTree>
    <p:extLst>
      <p:ext uri="{BB962C8B-B14F-4D97-AF65-F5344CB8AC3E}">
        <p14:creationId xmlns:p14="http://schemas.microsoft.com/office/powerpoint/2010/main" val="215636968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64633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3600" dirty="0"/>
              <a:t>How should we respond to our other people’s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624393"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3) Realize and allow people to grieve differently</a:t>
            </a:r>
          </a:p>
        </p:txBody>
      </p:sp>
      <p:sp>
        <p:nvSpPr>
          <p:cNvPr id="5" name="TextBox 4">
            <a:extLst>
              <a:ext uri="{FF2B5EF4-FFF2-40B4-BE49-F238E27FC236}">
                <a16:creationId xmlns:a16="http://schemas.microsoft.com/office/drawing/2014/main" id="{5B4EA8AA-10F9-793D-49CF-F278CD0F396F}"/>
              </a:ext>
            </a:extLst>
          </p:cNvPr>
          <p:cNvSpPr txBox="1"/>
          <p:nvPr/>
        </p:nvSpPr>
        <p:spPr>
          <a:xfrm>
            <a:off x="474783" y="3220168"/>
            <a:ext cx="11053187" cy="2582182"/>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Galatians 6:1</a:t>
            </a:r>
          </a:p>
          <a:p>
            <a:pPr marL="0" marR="0">
              <a:lnSpc>
                <a:spcPct val="107000"/>
              </a:lnSpc>
              <a:spcBef>
                <a:spcPts val="0"/>
              </a:spcBef>
              <a:spcAft>
                <a:spcPts val="800"/>
              </a:spcAft>
            </a:pPr>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Brethren, even if anyone is caught in any trespass, you who are spiritual, restore such a one in a spirit of gentleness; each one looking to yourself, so that you too will not be tempted.</a:t>
            </a:r>
          </a:p>
        </p:txBody>
      </p:sp>
    </p:spTree>
    <p:extLst>
      <p:ext uri="{BB962C8B-B14F-4D97-AF65-F5344CB8AC3E}">
        <p14:creationId xmlns:p14="http://schemas.microsoft.com/office/powerpoint/2010/main" val="389652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AE6D9C-81CD-E4B1-4EFD-4272C04B97AC}"/>
              </a:ext>
            </a:extLst>
          </p:cNvPr>
          <p:cNvSpPr txBox="1"/>
          <p:nvPr/>
        </p:nvSpPr>
        <p:spPr>
          <a:xfrm>
            <a:off x="622997" y="837346"/>
            <a:ext cx="10651253" cy="3965253"/>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Dr. Thomas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Attig</a:t>
            </a:r>
            <a:r>
              <a:rPr lang="en-US" sz="2800" dirty="0">
                <a:effectLst/>
                <a:latin typeface="Calibri" panose="020F0502020204030204" pitchFamily="34" charset="0"/>
                <a:ea typeface="Calibri" panose="020F0502020204030204" pitchFamily="34" charset="0"/>
                <a:cs typeface="Times New Roman" panose="02020603050405020304" pitchFamily="18" charset="0"/>
              </a:rPr>
              <a:t>, “Disenfranchised Grief Revisited: Discounting Hope and Love”</a:t>
            </a:r>
          </a:p>
          <a:p>
            <a:pPr marL="0" marR="0">
              <a:lnSpc>
                <a:spcPct val="107000"/>
              </a:lnSpc>
              <a:spcBef>
                <a:spcPts val="0"/>
              </a:spcBef>
              <a:spcAft>
                <a:spcPts val="8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“Disenfranchising messages actively discount, dismiss, disapprove, discourage, invalidate, and delegitimize the experiences and efforts of grieving. In this way, the people around the bereaved withhold permission, disallowing, constraining, hindering, and even prohibiting the survivor's mourning.”</a:t>
            </a:r>
          </a:p>
        </p:txBody>
      </p:sp>
    </p:spTree>
    <p:extLst>
      <p:ext uri="{BB962C8B-B14F-4D97-AF65-F5344CB8AC3E}">
        <p14:creationId xmlns:p14="http://schemas.microsoft.com/office/powerpoint/2010/main" val="3129795532"/>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64633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3600" dirty="0"/>
              <a:t>How should we respond to our other people’s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10518114"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4) Do not forget to pray for their current situation and not just for relief</a:t>
            </a:r>
          </a:p>
        </p:txBody>
      </p:sp>
    </p:spTree>
    <p:extLst>
      <p:ext uri="{BB962C8B-B14F-4D97-AF65-F5344CB8AC3E}">
        <p14:creationId xmlns:p14="http://schemas.microsoft.com/office/powerpoint/2010/main" val="2197015366"/>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64633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3600" dirty="0"/>
              <a:t>How should we respond to our other people’s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779749"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5) Do not judge them</a:t>
            </a:r>
          </a:p>
        </p:txBody>
      </p:sp>
      <p:sp>
        <p:nvSpPr>
          <p:cNvPr id="5" name="TextBox 4">
            <a:extLst>
              <a:ext uri="{FF2B5EF4-FFF2-40B4-BE49-F238E27FC236}">
                <a16:creationId xmlns:a16="http://schemas.microsoft.com/office/drawing/2014/main" id="{F6B0E56F-8FB4-29F6-3E63-CF7606C6BF27}"/>
              </a:ext>
            </a:extLst>
          </p:cNvPr>
          <p:cNvSpPr txBox="1"/>
          <p:nvPr/>
        </p:nvSpPr>
        <p:spPr>
          <a:xfrm>
            <a:off x="474783" y="2599714"/>
            <a:ext cx="11211450" cy="3248390"/>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Job 16:2</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Miserable comforters are you all!</a:t>
            </a:r>
          </a:p>
          <a:p>
            <a:pPr marL="0" marR="0">
              <a:lnSpc>
                <a:spcPct val="107000"/>
              </a:lnSpc>
              <a:spcBef>
                <a:spcPts val="0"/>
              </a:spcBef>
              <a:spcAft>
                <a:spcPts val="8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Job 19:2-3</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How long will you torment me and crush me with words? 3 These ten times you have insulted me; you are not ashamed to wrong me.</a:t>
            </a:r>
          </a:p>
        </p:txBody>
      </p:sp>
    </p:spTree>
    <p:extLst>
      <p:ext uri="{BB962C8B-B14F-4D97-AF65-F5344CB8AC3E}">
        <p14:creationId xmlns:p14="http://schemas.microsoft.com/office/powerpoint/2010/main" val="62476406"/>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1CC8932-B4AF-6F25-CC51-DF5A1A435A6C}"/>
              </a:ext>
            </a:extLst>
          </p:cNvPr>
          <p:cNvSpPr txBox="1"/>
          <p:nvPr/>
        </p:nvSpPr>
        <p:spPr>
          <a:xfrm>
            <a:off x="592853" y="947952"/>
            <a:ext cx="10741688" cy="2308324"/>
          </a:xfrm>
          <a:prstGeom prst="rect">
            <a:avLst/>
          </a:prstGeom>
          <a:noFill/>
        </p:spPr>
        <p:txBody>
          <a:bodyPr wrap="square">
            <a:spAutoFit/>
          </a:bodyPr>
          <a:lstStyle/>
          <a:p>
            <a:r>
              <a:rPr lang="en-US" sz="3600" dirty="0">
                <a:solidFill>
                  <a:schemeClr val="accent2">
                    <a:lumMod val="75000"/>
                  </a:schemeClr>
                </a:solidFill>
              </a:rPr>
              <a:t>Psalm 34:18</a:t>
            </a:r>
          </a:p>
          <a:p>
            <a:endParaRPr lang="en-US" sz="3600" dirty="0"/>
          </a:p>
          <a:p>
            <a:r>
              <a:rPr lang="en-US" sz="3600" dirty="0"/>
              <a:t>The Lord is near to the brokenhearted and saves the crushed in spirit.</a:t>
            </a:r>
          </a:p>
        </p:txBody>
      </p:sp>
    </p:spTree>
    <p:extLst>
      <p:ext uri="{BB962C8B-B14F-4D97-AF65-F5344CB8AC3E}">
        <p14:creationId xmlns:p14="http://schemas.microsoft.com/office/powerpoint/2010/main" val="2099559958"/>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64633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3600" dirty="0"/>
              <a:t>How should we respond to our other people’s suffering?</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779749"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6) Bear their burdens</a:t>
            </a:r>
          </a:p>
        </p:txBody>
      </p:sp>
      <p:sp>
        <p:nvSpPr>
          <p:cNvPr id="6" name="TextBox 5">
            <a:extLst>
              <a:ext uri="{FF2B5EF4-FFF2-40B4-BE49-F238E27FC236}">
                <a16:creationId xmlns:a16="http://schemas.microsoft.com/office/drawing/2014/main" id="{273E4B38-643F-D002-98E4-63F8ABD728B1}"/>
              </a:ext>
            </a:extLst>
          </p:cNvPr>
          <p:cNvSpPr txBox="1"/>
          <p:nvPr/>
        </p:nvSpPr>
        <p:spPr>
          <a:xfrm>
            <a:off x="474783" y="2613234"/>
            <a:ext cx="4860892" cy="1557542"/>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Galatians 6:2</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bear one another’s burdens, and so fulfill the law of Christ.</a:t>
            </a:r>
          </a:p>
        </p:txBody>
      </p:sp>
      <p:pic>
        <p:nvPicPr>
          <p:cNvPr id="10" name="Picture 9">
            <a:extLst>
              <a:ext uri="{FF2B5EF4-FFF2-40B4-BE49-F238E27FC236}">
                <a16:creationId xmlns:a16="http://schemas.microsoft.com/office/drawing/2014/main" id="{A5C4BF48-77AF-A0BF-359F-21B1CC5D2658}"/>
              </a:ext>
            </a:extLst>
          </p:cNvPr>
          <p:cNvPicPr>
            <a:picLocks noChangeAspect="1"/>
          </p:cNvPicPr>
          <p:nvPr/>
        </p:nvPicPr>
        <p:blipFill>
          <a:blip r:embed="rId3"/>
          <a:stretch>
            <a:fillRect/>
          </a:stretch>
        </p:blipFill>
        <p:spPr>
          <a:xfrm>
            <a:off x="6967655" y="2470988"/>
            <a:ext cx="4219000" cy="4160096"/>
          </a:xfrm>
          <a:prstGeom prst="rect">
            <a:avLst/>
          </a:prstGeom>
        </p:spPr>
      </p:pic>
    </p:spTree>
    <p:extLst>
      <p:ext uri="{BB962C8B-B14F-4D97-AF65-F5344CB8AC3E}">
        <p14:creationId xmlns:p14="http://schemas.microsoft.com/office/powerpoint/2010/main" val="4046867134"/>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F0D708-611A-78DD-3661-D2B5D1747BA9}"/>
              </a:ext>
            </a:extLst>
          </p:cNvPr>
          <p:cNvSpPr txBox="1"/>
          <p:nvPr/>
        </p:nvSpPr>
        <p:spPr>
          <a:xfrm>
            <a:off x="723481" y="444842"/>
            <a:ext cx="10168932" cy="3965253"/>
          </a:xfrm>
          <a:prstGeom prst="rect">
            <a:avLst/>
          </a:prstGeom>
          <a:noFill/>
        </p:spPr>
        <p:txBody>
          <a:bodyPr wrap="square">
            <a:spAutoFit/>
          </a:bodyPr>
          <a:lstStyle/>
          <a:p>
            <a:pPr marL="0" marR="0">
              <a:lnSpc>
                <a:spcPct val="107000"/>
              </a:lnSpc>
              <a:spcBef>
                <a:spcPts val="0"/>
              </a:spcBef>
              <a:spcAft>
                <a:spcPts val="8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If the burden is: Disabled such as a broken bone or sick because of a severe medical treatment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Then we can:</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Mow their lawn.</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Cook them meals.</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Run errands for them.</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Drive them to appointments.</a:t>
            </a:r>
          </a:p>
          <a:p>
            <a:pPr marL="342900" marR="0" lvl="0" indent="-342900">
              <a:lnSpc>
                <a:spcPct val="107000"/>
              </a:lnSpc>
              <a:spcBef>
                <a:spcPts val="0"/>
              </a:spcBef>
              <a:spcAft>
                <a:spcPts val="80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Clean the house.</a:t>
            </a:r>
          </a:p>
        </p:txBody>
      </p:sp>
      <p:pic>
        <p:nvPicPr>
          <p:cNvPr id="5" name="Picture 4">
            <a:extLst>
              <a:ext uri="{FF2B5EF4-FFF2-40B4-BE49-F238E27FC236}">
                <a16:creationId xmlns:a16="http://schemas.microsoft.com/office/drawing/2014/main" id="{695A4BA4-5756-B887-20D6-AAFCFE72DE65}"/>
              </a:ext>
            </a:extLst>
          </p:cNvPr>
          <p:cNvPicPr>
            <a:picLocks noChangeAspect="1"/>
          </p:cNvPicPr>
          <p:nvPr/>
        </p:nvPicPr>
        <p:blipFill>
          <a:blip r:embed="rId2"/>
          <a:stretch>
            <a:fillRect/>
          </a:stretch>
        </p:blipFill>
        <p:spPr>
          <a:xfrm>
            <a:off x="1736191" y="4877225"/>
            <a:ext cx="2313294" cy="1966300"/>
          </a:xfrm>
          <a:prstGeom prst="rect">
            <a:avLst/>
          </a:prstGeom>
        </p:spPr>
      </p:pic>
      <p:pic>
        <p:nvPicPr>
          <p:cNvPr id="7" name="Picture 6">
            <a:extLst>
              <a:ext uri="{FF2B5EF4-FFF2-40B4-BE49-F238E27FC236}">
                <a16:creationId xmlns:a16="http://schemas.microsoft.com/office/drawing/2014/main" id="{9A511E71-8D6E-8A7C-6E6D-1E47D77ADC9B}"/>
              </a:ext>
            </a:extLst>
          </p:cNvPr>
          <p:cNvPicPr>
            <a:picLocks noChangeAspect="1"/>
          </p:cNvPicPr>
          <p:nvPr/>
        </p:nvPicPr>
        <p:blipFill>
          <a:blip r:embed="rId3"/>
          <a:stretch>
            <a:fillRect/>
          </a:stretch>
        </p:blipFill>
        <p:spPr>
          <a:xfrm>
            <a:off x="6054131" y="4571113"/>
            <a:ext cx="2555629" cy="1842045"/>
          </a:xfrm>
          <a:prstGeom prst="rect">
            <a:avLst/>
          </a:prstGeom>
        </p:spPr>
      </p:pic>
      <p:pic>
        <p:nvPicPr>
          <p:cNvPr id="9" name="Picture 8">
            <a:extLst>
              <a:ext uri="{FF2B5EF4-FFF2-40B4-BE49-F238E27FC236}">
                <a16:creationId xmlns:a16="http://schemas.microsoft.com/office/drawing/2014/main" id="{02034D8B-4E96-F2A8-ADA1-386621A99B70}"/>
              </a:ext>
            </a:extLst>
          </p:cNvPr>
          <p:cNvPicPr>
            <a:picLocks noChangeAspect="1"/>
          </p:cNvPicPr>
          <p:nvPr/>
        </p:nvPicPr>
        <p:blipFill>
          <a:blip r:embed="rId4"/>
          <a:stretch>
            <a:fillRect/>
          </a:stretch>
        </p:blipFill>
        <p:spPr>
          <a:xfrm>
            <a:off x="8366058" y="1808655"/>
            <a:ext cx="2642410" cy="1997537"/>
          </a:xfrm>
          <a:prstGeom prst="rect">
            <a:avLst/>
          </a:prstGeom>
        </p:spPr>
      </p:pic>
    </p:spTree>
    <p:extLst>
      <p:ext uri="{BB962C8B-B14F-4D97-AF65-F5344CB8AC3E}">
        <p14:creationId xmlns:p14="http://schemas.microsoft.com/office/powerpoint/2010/main" val="3694485528"/>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BC32F3-D5FC-037E-0DBE-C075346BADA6}"/>
              </a:ext>
            </a:extLst>
          </p:cNvPr>
          <p:cNvSpPr txBox="1"/>
          <p:nvPr/>
        </p:nvSpPr>
        <p:spPr>
          <a:xfrm>
            <a:off x="1369089" y="609086"/>
            <a:ext cx="6094324" cy="2582182"/>
          </a:xfrm>
          <a:prstGeom prst="rect">
            <a:avLst/>
          </a:prstGeom>
          <a:noFill/>
        </p:spPr>
        <p:txBody>
          <a:bodyPr wrap="square">
            <a:spAutoFit/>
          </a:bodyPr>
          <a:lstStyle/>
          <a:p>
            <a:pPr marL="0" marR="0">
              <a:lnSpc>
                <a:spcPct val="107000"/>
              </a:lnSpc>
              <a:spcBef>
                <a:spcPts val="0"/>
              </a:spcBef>
              <a:spcAft>
                <a:spcPts val="8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If the burden is: Financial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Then we can:</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Buy them groceries.</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If applicable, pay for their medication.</a:t>
            </a:r>
          </a:p>
          <a:p>
            <a:pPr marL="342900" marR="0" lvl="0" indent="-342900">
              <a:lnSpc>
                <a:spcPct val="107000"/>
              </a:lnSpc>
              <a:spcBef>
                <a:spcPts val="0"/>
              </a:spcBef>
              <a:spcAft>
                <a:spcPts val="80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Pay for utilities.</a:t>
            </a:r>
          </a:p>
        </p:txBody>
      </p:sp>
      <p:pic>
        <p:nvPicPr>
          <p:cNvPr id="5" name="Picture 4">
            <a:extLst>
              <a:ext uri="{FF2B5EF4-FFF2-40B4-BE49-F238E27FC236}">
                <a16:creationId xmlns:a16="http://schemas.microsoft.com/office/drawing/2014/main" id="{0C3BE3F4-C7F1-9635-54E2-5978F2214588}"/>
              </a:ext>
            </a:extLst>
          </p:cNvPr>
          <p:cNvPicPr>
            <a:picLocks noChangeAspect="1"/>
          </p:cNvPicPr>
          <p:nvPr/>
        </p:nvPicPr>
        <p:blipFill>
          <a:blip r:embed="rId2"/>
          <a:stretch>
            <a:fillRect/>
          </a:stretch>
        </p:blipFill>
        <p:spPr>
          <a:xfrm>
            <a:off x="732075" y="3961630"/>
            <a:ext cx="3417893" cy="2106920"/>
          </a:xfrm>
          <a:prstGeom prst="rect">
            <a:avLst/>
          </a:prstGeom>
        </p:spPr>
      </p:pic>
      <p:pic>
        <p:nvPicPr>
          <p:cNvPr id="7" name="Picture 6">
            <a:extLst>
              <a:ext uri="{FF2B5EF4-FFF2-40B4-BE49-F238E27FC236}">
                <a16:creationId xmlns:a16="http://schemas.microsoft.com/office/drawing/2014/main" id="{333F1B04-AE14-92CB-906F-1B7BDA8E0E58}"/>
              </a:ext>
            </a:extLst>
          </p:cNvPr>
          <p:cNvPicPr>
            <a:picLocks noChangeAspect="1"/>
          </p:cNvPicPr>
          <p:nvPr/>
        </p:nvPicPr>
        <p:blipFill>
          <a:blip r:embed="rId3"/>
          <a:stretch>
            <a:fillRect/>
          </a:stretch>
        </p:blipFill>
        <p:spPr>
          <a:xfrm>
            <a:off x="6203728" y="3047521"/>
            <a:ext cx="4196315" cy="2714035"/>
          </a:xfrm>
          <a:prstGeom prst="rect">
            <a:avLst/>
          </a:prstGeom>
        </p:spPr>
      </p:pic>
    </p:spTree>
    <p:extLst>
      <p:ext uri="{BB962C8B-B14F-4D97-AF65-F5344CB8AC3E}">
        <p14:creationId xmlns:p14="http://schemas.microsoft.com/office/powerpoint/2010/main" val="3014026112"/>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6ACA2A-83C0-866F-DFB5-F0F251971788}"/>
              </a:ext>
            </a:extLst>
          </p:cNvPr>
          <p:cNvSpPr txBox="1"/>
          <p:nvPr/>
        </p:nvSpPr>
        <p:spPr>
          <a:xfrm>
            <a:off x="803868" y="513691"/>
            <a:ext cx="9978013" cy="3504229"/>
          </a:xfrm>
          <a:prstGeom prst="rect">
            <a:avLst/>
          </a:prstGeom>
          <a:noFill/>
        </p:spPr>
        <p:txBody>
          <a:bodyPr wrap="square">
            <a:spAutoFit/>
          </a:bodyPr>
          <a:lstStyle/>
          <a:p>
            <a:pPr marL="0" marR="0">
              <a:lnSpc>
                <a:spcPct val="107000"/>
              </a:lnSpc>
              <a:spcBef>
                <a:spcPts val="0"/>
              </a:spcBef>
              <a:spcAft>
                <a:spcPts val="8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If the burden is: Temptation or sin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Then we can:</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Be an accountability partner.</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Meet with them once a week to do a Bible study on what they are struggling with.</a:t>
            </a:r>
          </a:p>
          <a:p>
            <a:pPr marL="342900" marR="0" lvl="0" indent="-342900">
              <a:lnSpc>
                <a:spcPct val="107000"/>
              </a:lnSpc>
              <a:spcBef>
                <a:spcPts val="0"/>
              </a:spcBef>
              <a:spcAft>
                <a:spcPts val="80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Help that person to see that there is a better way to satisfy that need or desire than by sinning.</a:t>
            </a:r>
          </a:p>
        </p:txBody>
      </p:sp>
      <p:pic>
        <p:nvPicPr>
          <p:cNvPr id="5" name="Picture 4">
            <a:extLst>
              <a:ext uri="{FF2B5EF4-FFF2-40B4-BE49-F238E27FC236}">
                <a16:creationId xmlns:a16="http://schemas.microsoft.com/office/drawing/2014/main" id="{8BA828E0-EF54-9AD2-7D28-48D52AFA02CE}"/>
              </a:ext>
            </a:extLst>
          </p:cNvPr>
          <p:cNvPicPr>
            <a:picLocks noChangeAspect="1"/>
          </p:cNvPicPr>
          <p:nvPr/>
        </p:nvPicPr>
        <p:blipFill>
          <a:blip r:embed="rId2"/>
          <a:stretch>
            <a:fillRect/>
          </a:stretch>
        </p:blipFill>
        <p:spPr>
          <a:xfrm>
            <a:off x="1815402" y="4304839"/>
            <a:ext cx="2133601" cy="2118575"/>
          </a:xfrm>
          <a:prstGeom prst="rect">
            <a:avLst/>
          </a:prstGeom>
        </p:spPr>
      </p:pic>
      <p:pic>
        <p:nvPicPr>
          <p:cNvPr id="7" name="Picture 6">
            <a:extLst>
              <a:ext uri="{FF2B5EF4-FFF2-40B4-BE49-F238E27FC236}">
                <a16:creationId xmlns:a16="http://schemas.microsoft.com/office/drawing/2014/main" id="{73D489FA-C320-4AF1-3E22-269ED54E83E4}"/>
              </a:ext>
            </a:extLst>
          </p:cNvPr>
          <p:cNvPicPr>
            <a:picLocks noChangeAspect="1"/>
          </p:cNvPicPr>
          <p:nvPr/>
        </p:nvPicPr>
        <p:blipFill>
          <a:blip r:embed="rId3"/>
          <a:stretch>
            <a:fillRect/>
          </a:stretch>
        </p:blipFill>
        <p:spPr>
          <a:xfrm>
            <a:off x="7787473" y="3600476"/>
            <a:ext cx="2896838" cy="2629437"/>
          </a:xfrm>
          <a:prstGeom prst="rect">
            <a:avLst/>
          </a:prstGeom>
        </p:spPr>
      </p:pic>
    </p:spTree>
    <p:extLst>
      <p:ext uri="{BB962C8B-B14F-4D97-AF65-F5344CB8AC3E}">
        <p14:creationId xmlns:p14="http://schemas.microsoft.com/office/powerpoint/2010/main" val="1329041770"/>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979714-403B-E562-3C77-03D8B34C4644}"/>
              </a:ext>
            </a:extLst>
          </p:cNvPr>
          <p:cNvSpPr txBox="1"/>
          <p:nvPr/>
        </p:nvSpPr>
        <p:spPr>
          <a:xfrm>
            <a:off x="542611" y="571563"/>
            <a:ext cx="10691446" cy="4426276"/>
          </a:xfrm>
          <a:prstGeom prst="rect">
            <a:avLst/>
          </a:prstGeom>
          <a:noFill/>
        </p:spPr>
        <p:txBody>
          <a:bodyPr wrap="square">
            <a:spAutoFit/>
          </a:bodyPr>
          <a:lstStyle/>
          <a:p>
            <a:pPr marL="0" marR="0">
              <a:lnSpc>
                <a:spcPct val="107000"/>
              </a:lnSpc>
              <a:spcBef>
                <a:spcPts val="0"/>
              </a:spcBef>
              <a:spcAft>
                <a:spcPts val="8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If the burden is: Grief</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Then we can:</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Listen. Let them talk. Let them cry. Let them rant. Let them complain. </a:t>
            </a:r>
          </a:p>
          <a:p>
            <a:pPr marL="342900" marR="0" lvl="0" indent="-342900">
              <a:lnSpc>
                <a:spcPct val="107000"/>
              </a:lnSpc>
              <a:spcBef>
                <a:spcPts val="0"/>
              </a:spcBef>
              <a:spcAft>
                <a:spcPts val="80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Call them, perhaps every day if necessary. Do not text. Be personal. Let them hear you. Let them hear your concern. Do not care about what the latest pop media is saying. You are trying to comfort someone and do what is right. That style goes back thousands of years and will continue for thousands of more years long after TikTok is forgotten.</a:t>
            </a:r>
          </a:p>
        </p:txBody>
      </p:sp>
      <p:pic>
        <p:nvPicPr>
          <p:cNvPr id="5" name="Picture 4">
            <a:extLst>
              <a:ext uri="{FF2B5EF4-FFF2-40B4-BE49-F238E27FC236}">
                <a16:creationId xmlns:a16="http://schemas.microsoft.com/office/drawing/2014/main" id="{E2040314-0649-C7D4-77D0-06674E983299}"/>
              </a:ext>
            </a:extLst>
          </p:cNvPr>
          <p:cNvPicPr>
            <a:picLocks noChangeAspect="1"/>
          </p:cNvPicPr>
          <p:nvPr/>
        </p:nvPicPr>
        <p:blipFill>
          <a:blip r:embed="rId2"/>
          <a:stretch>
            <a:fillRect/>
          </a:stretch>
        </p:blipFill>
        <p:spPr>
          <a:xfrm>
            <a:off x="3363959" y="4565760"/>
            <a:ext cx="2413843" cy="1806040"/>
          </a:xfrm>
          <a:prstGeom prst="rect">
            <a:avLst/>
          </a:prstGeom>
        </p:spPr>
      </p:pic>
      <p:pic>
        <p:nvPicPr>
          <p:cNvPr id="7" name="Picture 6">
            <a:extLst>
              <a:ext uri="{FF2B5EF4-FFF2-40B4-BE49-F238E27FC236}">
                <a16:creationId xmlns:a16="http://schemas.microsoft.com/office/drawing/2014/main" id="{181D3B22-3E9B-1B03-533D-BC0846387CEE}"/>
              </a:ext>
            </a:extLst>
          </p:cNvPr>
          <p:cNvPicPr>
            <a:picLocks noChangeAspect="1"/>
          </p:cNvPicPr>
          <p:nvPr/>
        </p:nvPicPr>
        <p:blipFill>
          <a:blip r:embed="rId3"/>
          <a:stretch>
            <a:fillRect/>
          </a:stretch>
        </p:blipFill>
        <p:spPr>
          <a:xfrm>
            <a:off x="8862625" y="4612425"/>
            <a:ext cx="1446983" cy="1977986"/>
          </a:xfrm>
          <a:prstGeom prst="rect">
            <a:avLst/>
          </a:prstGeom>
        </p:spPr>
      </p:pic>
    </p:spTree>
    <p:extLst>
      <p:ext uri="{BB962C8B-B14F-4D97-AF65-F5344CB8AC3E}">
        <p14:creationId xmlns:p14="http://schemas.microsoft.com/office/powerpoint/2010/main" val="3696354160"/>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C4A76A-6D86-CFFD-89AA-4F052894CE7F}"/>
              </a:ext>
            </a:extLst>
          </p:cNvPr>
          <p:cNvSpPr txBox="1"/>
          <p:nvPr/>
        </p:nvSpPr>
        <p:spPr>
          <a:xfrm>
            <a:off x="381836" y="375683"/>
            <a:ext cx="11093381" cy="4887300"/>
          </a:xfrm>
          <a:prstGeom prst="rect">
            <a:avLst/>
          </a:prstGeom>
          <a:noFill/>
        </p:spPr>
        <p:txBody>
          <a:bodyPr wrap="square">
            <a:spAutoFit/>
          </a:bodyPr>
          <a:lstStyle/>
          <a:p>
            <a:pPr marL="0" marR="0">
              <a:lnSpc>
                <a:spcPct val="107000"/>
              </a:lnSpc>
              <a:spcBef>
                <a:spcPts val="0"/>
              </a:spcBef>
              <a:spcAft>
                <a:spcPts val="8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If the burden is: Depression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Then we can:</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Recognize their pain. Do not tell them that a smile is just a frown turned upside-down. That is true if you want an artificial Christian with artificial emotions. But that is not what we want, is it? We want a healed Christian. We want a victorious Christian. We do not want a white-washed Christian.</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Be available. Do not just help when it is convenient for you. They cannot schedule their suffering to coincide with when your schedule is free.</a:t>
            </a:r>
          </a:p>
          <a:p>
            <a:pPr marL="342900" marR="0" lvl="0" indent="-342900">
              <a:lnSpc>
                <a:spcPct val="107000"/>
              </a:lnSpc>
              <a:spcBef>
                <a:spcPts val="0"/>
              </a:spcBef>
              <a:spcAft>
                <a:spcPts val="80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Stay in the situation until the burden is relieved.</a:t>
            </a:r>
          </a:p>
        </p:txBody>
      </p:sp>
      <p:pic>
        <p:nvPicPr>
          <p:cNvPr id="5" name="Picture 4">
            <a:extLst>
              <a:ext uri="{FF2B5EF4-FFF2-40B4-BE49-F238E27FC236}">
                <a16:creationId xmlns:a16="http://schemas.microsoft.com/office/drawing/2014/main" id="{AABACF2B-EE67-ABAC-A312-95FD286BC836}"/>
              </a:ext>
            </a:extLst>
          </p:cNvPr>
          <p:cNvPicPr>
            <a:picLocks noChangeAspect="1"/>
          </p:cNvPicPr>
          <p:nvPr/>
        </p:nvPicPr>
        <p:blipFill>
          <a:blip r:embed="rId2"/>
          <a:stretch>
            <a:fillRect/>
          </a:stretch>
        </p:blipFill>
        <p:spPr>
          <a:xfrm>
            <a:off x="8658136" y="4888687"/>
            <a:ext cx="2505581" cy="1721845"/>
          </a:xfrm>
          <a:prstGeom prst="rect">
            <a:avLst/>
          </a:prstGeom>
        </p:spPr>
      </p:pic>
    </p:spTree>
    <p:extLst>
      <p:ext uri="{BB962C8B-B14F-4D97-AF65-F5344CB8AC3E}">
        <p14:creationId xmlns:p14="http://schemas.microsoft.com/office/powerpoint/2010/main" val="3134402256"/>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BD7921A-B775-4BD8-D466-E685725AC105}"/>
              </a:ext>
            </a:extLst>
          </p:cNvPr>
          <p:cNvSpPr txBox="1"/>
          <p:nvPr/>
        </p:nvSpPr>
        <p:spPr>
          <a:xfrm>
            <a:off x="1519813" y="1100854"/>
            <a:ext cx="9422841" cy="1815882"/>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Ecclesiastes 4:12</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And if one can overpower him who is alone, two can resist him. A cord of three strands is not quickly torn apart.</a:t>
            </a:r>
            <a:endParaRPr lang="en-US" sz="2800" dirty="0"/>
          </a:p>
        </p:txBody>
      </p:sp>
    </p:spTree>
    <p:extLst>
      <p:ext uri="{BB962C8B-B14F-4D97-AF65-F5344CB8AC3E}">
        <p14:creationId xmlns:p14="http://schemas.microsoft.com/office/powerpoint/2010/main" val="427739180"/>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9D6BE8-F4BF-7F2C-E05C-EE0900D04ADA}"/>
              </a:ext>
            </a:extLst>
          </p:cNvPr>
          <p:cNvSpPr txBox="1"/>
          <p:nvPr/>
        </p:nvSpPr>
        <p:spPr>
          <a:xfrm>
            <a:off x="474783" y="371789"/>
            <a:ext cx="11053187" cy="64633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3600" dirty="0"/>
              <a:t>Biblical examples of suffering and how they responded</a:t>
            </a:r>
          </a:p>
        </p:txBody>
      </p:sp>
      <p:sp>
        <p:nvSpPr>
          <p:cNvPr id="2" name="TextBox 1">
            <a:extLst>
              <a:ext uri="{FF2B5EF4-FFF2-40B4-BE49-F238E27FC236}">
                <a16:creationId xmlns:a16="http://schemas.microsoft.com/office/drawing/2014/main" id="{C194A794-8EA5-6F54-4ABB-0A310FDE91F5}"/>
              </a:ext>
            </a:extLst>
          </p:cNvPr>
          <p:cNvSpPr txBox="1"/>
          <p:nvPr/>
        </p:nvSpPr>
        <p:spPr>
          <a:xfrm>
            <a:off x="474783" y="1482944"/>
            <a:ext cx="8779749"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Joseph</a:t>
            </a:r>
          </a:p>
        </p:txBody>
      </p:sp>
      <p:sp>
        <p:nvSpPr>
          <p:cNvPr id="5" name="TextBox 4">
            <a:extLst>
              <a:ext uri="{FF2B5EF4-FFF2-40B4-BE49-F238E27FC236}">
                <a16:creationId xmlns:a16="http://schemas.microsoft.com/office/drawing/2014/main" id="{D483C265-BA4C-21EB-3405-D437276AD661}"/>
              </a:ext>
            </a:extLst>
          </p:cNvPr>
          <p:cNvSpPr txBox="1"/>
          <p:nvPr/>
        </p:nvSpPr>
        <p:spPr>
          <a:xfrm>
            <a:off x="474783" y="2935863"/>
            <a:ext cx="10447775" cy="1915974"/>
          </a:xfrm>
          <a:prstGeom prst="rect">
            <a:avLst/>
          </a:prstGeom>
          <a:noFill/>
        </p:spPr>
        <p:txBody>
          <a:bodyPr wrap="square">
            <a:spAutoFit/>
          </a:bodyPr>
          <a:lstStyle/>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When Mary was pregnant</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When they could not find a place for their child to be born</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When they had to flee to Egypt</a:t>
            </a:r>
          </a:p>
          <a:p>
            <a:pPr marL="342900" marR="0" lvl="0" indent="-342900">
              <a:lnSpc>
                <a:spcPct val="107000"/>
              </a:lnSpc>
              <a:spcBef>
                <a:spcPts val="0"/>
              </a:spcBef>
              <a:spcAft>
                <a:spcPts val="8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When they had lost their son returning from the census</a:t>
            </a:r>
          </a:p>
        </p:txBody>
      </p:sp>
    </p:spTree>
    <p:extLst>
      <p:ext uri="{BB962C8B-B14F-4D97-AF65-F5344CB8AC3E}">
        <p14:creationId xmlns:p14="http://schemas.microsoft.com/office/powerpoint/2010/main" val="2929685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DD3B7D-EA2F-63E9-17E5-960FE572A815}"/>
              </a:ext>
            </a:extLst>
          </p:cNvPr>
          <p:cNvSpPr txBox="1"/>
          <p:nvPr/>
        </p:nvSpPr>
        <p:spPr>
          <a:xfrm>
            <a:off x="585316" y="512889"/>
            <a:ext cx="8548635" cy="968278"/>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top level consisted of Elites such as Imperial dynasty, Roman senatorial families, provincial officials, retired military officers, wealthy families, and some merchants. This was only about 2% of the population. </a:t>
            </a:r>
          </a:p>
        </p:txBody>
      </p:sp>
      <p:pic>
        <p:nvPicPr>
          <p:cNvPr id="5" name="Picture 4">
            <a:extLst>
              <a:ext uri="{FF2B5EF4-FFF2-40B4-BE49-F238E27FC236}">
                <a16:creationId xmlns:a16="http://schemas.microsoft.com/office/drawing/2014/main" id="{2885C050-854A-E8C6-7A54-34EF80CBCB2D}"/>
              </a:ext>
            </a:extLst>
          </p:cNvPr>
          <p:cNvPicPr>
            <a:picLocks noChangeAspect="1"/>
          </p:cNvPicPr>
          <p:nvPr/>
        </p:nvPicPr>
        <p:blipFill>
          <a:blip r:embed="rId2"/>
          <a:stretch>
            <a:fillRect/>
          </a:stretch>
        </p:blipFill>
        <p:spPr>
          <a:xfrm>
            <a:off x="9739522" y="442551"/>
            <a:ext cx="1562319" cy="1139855"/>
          </a:xfrm>
          <a:prstGeom prst="rect">
            <a:avLst/>
          </a:prstGeom>
        </p:spPr>
      </p:pic>
      <p:sp>
        <p:nvSpPr>
          <p:cNvPr id="7" name="TextBox 6">
            <a:extLst>
              <a:ext uri="{FF2B5EF4-FFF2-40B4-BE49-F238E27FC236}">
                <a16:creationId xmlns:a16="http://schemas.microsoft.com/office/drawing/2014/main" id="{98731BD5-ADDE-D1DC-087C-9A4A2A1B3697}"/>
              </a:ext>
            </a:extLst>
          </p:cNvPr>
          <p:cNvSpPr txBox="1"/>
          <p:nvPr/>
        </p:nvSpPr>
        <p:spPr>
          <a:xfrm>
            <a:off x="585317" y="2314327"/>
            <a:ext cx="8548634" cy="671915"/>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next level down were those with moderate surplus resources which included some merchants, traders, artisans, and military veterans. This was about 7% of the population.</a:t>
            </a:r>
          </a:p>
        </p:txBody>
      </p:sp>
      <p:pic>
        <p:nvPicPr>
          <p:cNvPr id="9" name="Picture 8">
            <a:extLst>
              <a:ext uri="{FF2B5EF4-FFF2-40B4-BE49-F238E27FC236}">
                <a16:creationId xmlns:a16="http://schemas.microsoft.com/office/drawing/2014/main" id="{56E41CAC-B738-508F-1E00-0397860BA9FA}"/>
              </a:ext>
            </a:extLst>
          </p:cNvPr>
          <p:cNvPicPr>
            <a:picLocks noChangeAspect="1"/>
          </p:cNvPicPr>
          <p:nvPr/>
        </p:nvPicPr>
        <p:blipFill>
          <a:blip r:embed="rId3"/>
          <a:stretch>
            <a:fillRect/>
          </a:stretch>
        </p:blipFill>
        <p:spPr>
          <a:xfrm>
            <a:off x="9822703" y="1845452"/>
            <a:ext cx="1562319" cy="1609663"/>
          </a:xfrm>
          <a:prstGeom prst="rect">
            <a:avLst/>
          </a:prstGeom>
        </p:spPr>
      </p:pic>
      <p:sp>
        <p:nvSpPr>
          <p:cNvPr id="11" name="TextBox 10">
            <a:extLst>
              <a:ext uri="{FF2B5EF4-FFF2-40B4-BE49-F238E27FC236}">
                <a16:creationId xmlns:a16="http://schemas.microsoft.com/office/drawing/2014/main" id="{504727A0-F3AA-6B57-DF61-593FC0A76858}"/>
              </a:ext>
            </a:extLst>
          </p:cNvPr>
          <p:cNvSpPr txBox="1"/>
          <p:nvPr/>
        </p:nvSpPr>
        <p:spPr>
          <a:xfrm>
            <a:off x="585318" y="3697398"/>
            <a:ext cx="8548633" cy="968278"/>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next level were those at the subsistence level. These were people who had just enough to live on but no extra. These were mostly merchants, traders, shop owners, farmers, tavern owners, and wage earners. This was about 64% of the population.</a:t>
            </a:r>
          </a:p>
        </p:txBody>
      </p:sp>
      <p:pic>
        <p:nvPicPr>
          <p:cNvPr id="13" name="Picture 12">
            <a:extLst>
              <a:ext uri="{FF2B5EF4-FFF2-40B4-BE49-F238E27FC236}">
                <a16:creationId xmlns:a16="http://schemas.microsoft.com/office/drawing/2014/main" id="{33BF3752-760E-585F-F59A-D0EC03941905}"/>
              </a:ext>
            </a:extLst>
          </p:cNvPr>
          <p:cNvPicPr>
            <a:picLocks noChangeAspect="1"/>
          </p:cNvPicPr>
          <p:nvPr/>
        </p:nvPicPr>
        <p:blipFill>
          <a:blip r:embed="rId4"/>
          <a:stretch>
            <a:fillRect/>
          </a:stretch>
        </p:blipFill>
        <p:spPr>
          <a:xfrm>
            <a:off x="9822703" y="3526631"/>
            <a:ext cx="1524213" cy="1352739"/>
          </a:xfrm>
          <a:prstGeom prst="rect">
            <a:avLst/>
          </a:prstGeom>
        </p:spPr>
      </p:pic>
      <p:sp>
        <p:nvSpPr>
          <p:cNvPr id="15" name="TextBox 14">
            <a:extLst>
              <a:ext uri="{FF2B5EF4-FFF2-40B4-BE49-F238E27FC236}">
                <a16:creationId xmlns:a16="http://schemas.microsoft.com/office/drawing/2014/main" id="{5BB431AA-6FED-7724-51D1-FF4796C3D939}"/>
              </a:ext>
            </a:extLst>
          </p:cNvPr>
          <p:cNvSpPr txBox="1"/>
          <p:nvPr/>
        </p:nvSpPr>
        <p:spPr>
          <a:xfrm>
            <a:off x="585315" y="5376833"/>
            <a:ext cx="8347669" cy="671915"/>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bottom level were some farmers, widows, orphans, beggars, disabled, unskilled day laborers, and prisoners. This was about 27% of the population.</a:t>
            </a:r>
          </a:p>
        </p:txBody>
      </p:sp>
      <p:pic>
        <p:nvPicPr>
          <p:cNvPr id="17" name="Picture 16">
            <a:extLst>
              <a:ext uri="{FF2B5EF4-FFF2-40B4-BE49-F238E27FC236}">
                <a16:creationId xmlns:a16="http://schemas.microsoft.com/office/drawing/2014/main" id="{19F7291E-43BF-5722-1C53-0E8A7D65A767}"/>
              </a:ext>
            </a:extLst>
          </p:cNvPr>
          <p:cNvPicPr>
            <a:picLocks noChangeAspect="1"/>
          </p:cNvPicPr>
          <p:nvPr/>
        </p:nvPicPr>
        <p:blipFill>
          <a:blip r:embed="rId5"/>
          <a:stretch>
            <a:fillRect/>
          </a:stretch>
        </p:blipFill>
        <p:spPr>
          <a:xfrm>
            <a:off x="9939576" y="5125607"/>
            <a:ext cx="1362265" cy="1409897"/>
          </a:xfrm>
          <a:prstGeom prst="rect">
            <a:avLst/>
          </a:prstGeom>
        </p:spPr>
      </p:pic>
    </p:spTree>
    <p:extLst>
      <p:ext uri="{BB962C8B-B14F-4D97-AF65-F5344CB8AC3E}">
        <p14:creationId xmlns:p14="http://schemas.microsoft.com/office/powerpoint/2010/main" val="252857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5" grpId="0"/>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026B81-40AE-9DD3-A653-398A06C35B92}"/>
              </a:ext>
            </a:extLst>
          </p:cNvPr>
          <p:cNvPicPr>
            <a:picLocks noChangeAspect="1"/>
          </p:cNvPicPr>
          <p:nvPr/>
        </p:nvPicPr>
        <p:blipFill>
          <a:blip r:embed="rId2"/>
          <a:stretch>
            <a:fillRect/>
          </a:stretch>
        </p:blipFill>
        <p:spPr>
          <a:xfrm>
            <a:off x="1520728" y="826477"/>
            <a:ext cx="8554029" cy="5205045"/>
          </a:xfrm>
          <a:prstGeom prst="rect">
            <a:avLst/>
          </a:prstGeom>
        </p:spPr>
      </p:pic>
    </p:spTree>
    <p:extLst>
      <p:ext uri="{BB962C8B-B14F-4D97-AF65-F5344CB8AC3E}">
        <p14:creationId xmlns:p14="http://schemas.microsoft.com/office/powerpoint/2010/main" val="1438582352"/>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F9E877-468C-0262-7A65-490CC67D0D64}"/>
              </a:ext>
            </a:extLst>
          </p:cNvPr>
          <p:cNvSpPr txBox="1"/>
          <p:nvPr/>
        </p:nvSpPr>
        <p:spPr>
          <a:xfrm>
            <a:off x="904352" y="341644"/>
            <a:ext cx="3537019" cy="523220"/>
          </a:xfrm>
          <a:prstGeom prst="rect">
            <a:avLst/>
          </a:prstGeom>
          <a:noFill/>
        </p:spPr>
        <p:txBody>
          <a:bodyPr wrap="square" rtlCol="0">
            <a:spAutoFit/>
          </a:bodyPr>
          <a:lstStyle/>
          <a:p>
            <a:r>
              <a:rPr lang="en-US" sz="2800" dirty="0"/>
              <a:t>1) Taxes from Rome</a:t>
            </a:r>
          </a:p>
        </p:txBody>
      </p:sp>
      <p:pic>
        <p:nvPicPr>
          <p:cNvPr id="4" name="Picture 3">
            <a:extLst>
              <a:ext uri="{FF2B5EF4-FFF2-40B4-BE49-F238E27FC236}">
                <a16:creationId xmlns:a16="http://schemas.microsoft.com/office/drawing/2014/main" id="{1E54CA0A-DBCF-548B-6002-73931E749136}"/>
              </a:ext>
            </a:extLst>
          </p:cNvPr>
          <p:cNvPicPr>
            <a:picLocks noChangeAspect="1"/>
          </p:cNvPicPr>
          <p:nvPr/>
        </p:nvPicPr>
        <p:blipFill>
          <a:blip r:embed="rId2"/>
          <a:stretch>
            <a:fillRect/>
          </a:stretch>
        </p:blipFill>
        <p:spPr>
          <a:xfrm>
            <a:off x="880907" y="1276049"/>
            <a:ext cx="3068096" cy="2420208"/>
          </a:xfrm>
          <a:prstGeom prst="rect">
            <a:avLst/>
          </a:prstGeom>
        </p:spPr>
      </p:pic>
      <p:pic>
        <p:nvPicPr>
          <p:cNvPr id="6" name="Picture 5">
            <a:extLst>
              <a:ext uri="{FF2B5EF4-FFF2-40B4-BE49-F238E27FC236}">
                <a16:creationId xmlns:a16="http://schemas.microsoft.com/office/drawing/2014/main" id="{6EA5F66A-9CD0-65A0-BE31-C1B26D9804A4}"/>
              </a:ext>
            </a:extLst>
          </p:cNvPr>
          <p:cNvPicPr>
            <a:picLocks noChangeAspect="1"/>
          </p:cNvPicPr>
          <p:nvPr/>
        </p:nvPicPr>
        <p:blipFill>
          <a:blip r:embed="rId3"/>
          <a:stretch>
            <a:fillRect/>
          </a:stretch>
        </p:blipFill>
        <p:spPr>
          <a:xfrm>
            <a:off x="638319" y="4326962"/>
            <a:ext cx="3889234" cy="2189394"/>
          </a:xfrm>
          <a:prstGeom prst="rect">
            <a:avLst/>
          </a:prstGeom>
        </p:spPr>
      </p:pic>
      <p:sp>
        <p:nvSpPr>
          <p:cNvPr id="7" name="TextBox 6">
            <a:extLst>
              <a:ext uri="{FF2B5EF4-FFF2-40B4-BE49-F238E27FC236}">
                <a16:creationId xmlns:a16="http://schemas.microsoft.com/office/drawing/2014/main" id="{AAC07A29-4572-28E0-A607-F05C6022363B}"/>
              </a:ext>
            </a:extLst>
          </p:cNvPr>
          <p:cNvSpPr txBox="1"/>
          <p:nvPr/>
        </p:nvSpPr>
        <p:spPr>
          <a:xfrm>
            <a:off x="6804409" y="341644"/>
            <a:ext cx="3537019" cy="523220"/>
          </a:xfrm>
          <a:prstGeom prst="rect">
            <a:avLst/>
          </a:prstGeom>
          <a:noFill/>
        </p:spPr>
        <p:txBody>
          <a:bodyPr wrap="square" rtlCol="0">
            <a:spAutoFit/>
          </a:bodyPr>
          <a:lstStyle/>
          <a:p>
            <a:r>
              <a:rPr lang="en-US" sz="2800" dirty="0"/>
              <a:t>2) Local taxes</a:t>
            </a:r>
          </a:p>
        </p:txBody>
      </p:sp>
      <p:pic>
        <p:nvPicPr>
          <p:cNvPr id="9" name="Picture 8">
            <a:extLst>
              <a:ext uri="{FF2B5EF4-FFF2-40B4-BE49-F238E27FC236}">
                <a16:creationId xmlns:a16="http://schemas.microsoft.com/office/drawing/2014/main" id="{53C7974D-BEF9-2CF7-9CF4-AB9E08AB3AE7}"/>
              </a:ext>
            </a:extLst>
          </p:cNvPr>
          <p:cNvPicPr>
            <a:picLocks noChangeAspect="1"/>
          </p:cNvPicPr>
          <p:nvPr/>
        </p:nvPicPr>
        <p:blipFill>
          <a:blip r:embed="rId4"/>
          <a:stretch>
            <a:fillRect/>
          </a:stretch>
        </p:blipFill>
        <p:spPr>
          <a:xfrm>
            <a:off x="6286919" y="1258615"/>
            <a:ext cx="3610708" cy="2544846"/>
          </a:xfrm>
          <a:prstGeom prst="rect">
            <a:avLst/>
          </a:prstGeom>
        </p:spPr>
      </p:pic>
      <p:pic>
        <p:nvPicPr>
          <p:cNvPr id="11" name="Picture 10">
            <a:extLst>
              <a:ext uri="{FF2B5EF4-FFF2-40B4-BE49-F238E27FC236}">
                <a16:creationId xmlns:a16="http://schemas.microsoft.com/office/drawing/2014/main" id="{9E2802F5-B23D-9602-00E9-098DD327515A}"/>
              </a:ext>
            </a:extLst>
          </p:cNvPr>
          <p:cNvPicPr>
            <a:picLocks noChangeAspect="1"/>
          </p:cNvPicPr>
          <p:nvPr/>
        </p:nvPicPr>
        <p:blipFill>
          <a:blip r:embed="rId5"/>
          <a:stretch>
            <a:fillRect/>
          </a:stretch>
        </p:blipFill>
        <p:spPr>
          <a:xfrm>
            <a:off x="7510080" y="4326962"/>
            <a:ext cx="1733792" cy="2238687"/>
          </a:xfrm>
          <a:prstGeom prst="rect">
            <a:avLst/>
          </a:prstGeom>
        </p:spPr>
      </p:pic>
    </p:spTree>
    <p:extLst>
      <p:ext uri="{BB962C8B-B14F-4D97-AF65-F5344CB8AC3E}">
        <p14:creationId xmlns:p14="http://schemas.microsoft.com/office/powerpoint/2010/main" val="2195048996"/>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9F9889-9F56-6443-F44B-588CBE05BC0C}"/>
              </a:ext>
            </a:extLst>
          </p:cNvPr>
          <p:cNvPicPr>
            <a:picLocks noChangeAspect="1"/>
          </p:cNvPicPr>
          <p:nvPr/>
        </p:nvPicPr>
        <p:blipFill>
          <a:blip r:embed="rId2"/>
          <a:stretch>
            <a:fillRect/>
          </a:stretch>
        </p:blipFill>
        <p:spPr>
          <a:xfrm>
            <a:off x="3415916" y="0"/>
            <a:ext cx="5360167" cy="6858000"/>
          </a:xfrm>
          <a:prstGeom prst="rect">
            <a:avLst/>
          </a:prstGeom>
        </p:spPr>
      </p:pic>
      <p:cxnSp>
        <p:nvCxnSpPr>
          <p:cNvPr id="5" name="Straight Arrow Connector 4">
            <a:extLst>
              <a:ext uri="{FF2B5EF4-FFF2-40B4-BE49-F238E27FC236}">
                <a16:creationId xmlns:a16="http://schemas.microsoft.com/office/drawing/2014/main" id="{F6378C33-72E6-9A1A-34EB-F61A2E882B31}"/>
              </a:ext>
            </a:extLst>
          </p:cNvPr>
          <p:cNvCxnSpPr/>
          <p:nvPr/>
        </p:nvCxnSpPr>
        <p:spPr>
          <a:xfrm>
            <a:off x="2321169" y="2301073"/>
            <a:ext cx="32004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147504105"/>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4D5EE3-2D0A-3140-024D-C27BCC03C6D7}"/>
              </a:ext>
            </a:extLst>
          </p:cNvPr>
          <p:cNvPicPr>
            <a:picLocks noChangeAspect="1"/>
          </p:cNvPicPr>
          <p:nvPr/>
        </p:nvPicPr>
        <p:blipFill>
          <a:blip r:embed="rId2"/>
          <a:stretch>
            <a:fillRect/>
          </a:stretch>
        </p:blipFill>
        <p:spPr>
          <a:xfrm>
            <a:off x="522433" y="3680161"/>
            <a:ext cx="4428327" cy="2945447"/>
          </a:xfrm>
          <a:prstGeom prst="rect">
            <a:avLst/>
          </a:prstGeom>
        </p:spPr>
      </p:pic>
      <p:pic>
        <p:nvPicPr>
          <p:cNvPr id="5" name="Picture 4">
            <a:extLst>
              <a:ext uri="{FF2B5EF4-FFF2-40B4-BE49-F238E27FC236}">
                <a16:creationId xmlns:a16="http://schemas.microsoft.com/office/drawing/2014/main" id="{08BD320E-9504-9701-B803-74C5DA3D1DA5}"/>
              </a:ext>
            </a:extLst>
          </p:cNvPr>
          <p:cNvPicPr>
            <a:picLocks noChangeAspect="1"/>
          </p:cNvPicPr>
          <p:nvPr/>
        </p:nvPicPr>
        <p:blipFill>
          <a:blip r:embed="rId3"/>
          <a:stretch>
            <a:fillRect/>
          </a:stretch>
        </p:blipFill>
        <p:spPr>
          <a:xfrm>
            <a:off x="7090679" y="3680162"/>
            <a:ext cx="4699662" cy="2945448"/>
          </a:xfrm>
          <a:prstGeom prst="rect">
            <a:avLst/>
          </a:prstGeom>
        </p:spPr>
      </p:pic>
      <p:pic>
        <p:nvPicPr>
          <p:cNvPr id="7" name="Picture 6">
            <a:extLst>
              <a:ext uri="{FF2B5EF4-FFF2-40B4-BE49-F238E27FC236}">
                <a16:creationId xmlns:a16="http://schemas.microsoft.com/office/drawing/2014/main" id="{514E901E-F2CB-99CD-FDEE-A2629FDF7DC3}"/>
              </a:ext>
            </a:extLst>
          </p:cNvPr>
          <p:cNvPicPr>
            <a:picLocks noChangeAspect="1"/>
          </p:cNvPicPr>
          <p:nvPr/>
        </p:nvPicPr>
        <p:blipFill>
          <a:blip r:embed="rId4"/>
          <a:stretch>
            <a:fillRect/>
          </a:stretch>
        </p:blipFill>
        <p:spPr>
          <a:xfrm>
            <a:off x="7093861" y="148414"/>
            <a:ext cx="4696480" cy="3124636"/>
          </a:xfrm>
          <a:prstGeom prst="rect">
            <a:avLst/>
          </a:prstGeom>
        </p:spPr>
      </p:pic>
      <p:sp>
        <p:nvSpPr>
          <p:cNvPr id="8" name="TextBox 7">
            <a:extLst>
              <a:ext uri="{FF2B5EF4-FFF2-40B4-BE49-F238E27FC236}">
                <a16:creationId xmlns:a16="http://schemas.microsoft.com/office/drawing/2014/main" id="{FC8968DC-D213-8832-97E1-31A566DDC9AE}"/>
              </a:ext>
            </a:extLst>
          </p:cNvPr>
          <p:cNvSpPr txBox="1"/>
          <p:nvPr/>
        </p:nvSpPr>
        <p:spPr>
          <a:xfrm>
            <a:off x="663191" y="622998"/>
            <a:ext cx="4310743" cy="1754326"/>
          </a:xfrm>
          <a:prstGeom prst="rect">
            <a:avLst/>
          </a:prstGeom>
          <a:noFill/>
        </p:spPr>
        <p:txBody>
          <a:bodyPr wrap="square" rtlCol="0">
            <a:spAutoFit/>
          </a:bodyPr>
          <a:lstStyle/>
          <a:p>
            <a:pPr algn="ctr"/>
            <a:r>
              <a:rPr lang="en-US" sz="5400" dirty="0"/>
              <a:t>Areas around Nazareth</a:t>
            </a:r>
          </a:p>
        </p:txBody>
      </p:sp>
    </p:spTree>
    <p:extLst>
      <p:ext uri="{BB962C8B-B14F-4D97-AF65-F5344CB8AC3E}">
        <p14:creationId xmlns:p14="http://schemas.microsoft.com/office/powerpoint/2010/main" val="168037548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AF9D1D-A163-56CB-EE5C-71F7840A4655}"/>
              </a:ext>
            </a:extLst>
          </p:cNvPr>
          <p:cNvPicPr>
            <a:picLocks noChangeAspect="1"/>
          </p:cNvPicPr>
          <p:nvPr/>
        </p:nvPicPr>
        <p:blipFill>
          <a:blip r:embed="rId2"/>
          <a:stretch>
            <a:fillRect/>
          </a:stretch>
        </p:blipFill>
        <p:spPr>
          <a:xfrm>
            <a:off x="2593499" y="361741"/>
            <a:ext cx="9314237" cy="5958672"/>
          </a:xfrm>
          <a:prstGeom prst="rect">
            <a:avLst/>
          </a:prstGeom>
        </p:spPr>
      </p:pic>
      <p:sp>
        <p:nvSpPr>
          <p:cNvPr id="4" name="Arrow: Right 3">
            <a:extLst>
              <a:ext uri="{FF2B5EF4-FFF2-40B4-BE49-F238E27FC236}">
                <a16:creationId xmlns:a16="http://schemas.microsoft.com/office/drawing/2014/main" id="{C74D9F67-FA56-4372-F614-1E481328E272}"/>
              </a:ext>
            </a:extLst>
          </p:cNvPr>
          <p:cNvSpPr/>
          <p:nvPr/>
        </p:nvSpPr>
        <p:spPr>
          <a:xfrm>
            <a:off x="723481" y="3346101"/>
            <a:ext cx="1678075" cy="442128"/>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CD2541E8-A2C6-B697-771B-B162F4E34235}"/>
              </a:ext>
            </a:extLst>
          </p:cNvPr>
          <p:cNvSpPr/>
          <p:nvPr/>
        </p:nvSpPr>
        <p:spPr>
          <a:xfrm>
            <a:off x="723481" y="4553578"/>
            <a:ext cx="1678075" cy="442128"/>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6040111"/>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44C90B-B02F-0232-E91E-0224CCA71F62}"/>
              </a:ext>
            </a:extLst>
          </p:cNvPr>
          <p:cNvPicPr>
            <a:picLocks noChangeAspect="1"/>
          </p:cNvPicPr>
          <p:nvPr/>
        </p:nvPicPr>
        <p:blipFill>
          <a:blip r:embed="rId2"/>
          <a:stretch>
            <a:fillRect/>
          </a:stretch>
        </p:blipFill>
        <p:spPr>
          <a:xfrm>
            <a:off x="1031830" y="2663505"/>
            <a:ext cx="4576294" cy="3445894"/>
          </a:xfrm>
          <a:prstGeom prst="rect">
            <a:avLst/>
          </a:prstGeom>
        </p:spPr>
      </p:pic>
      <p:pic>
        <p:nvPicPr>
          <p:cNvPr id="7" name="Picture 6">
            <a:extLst>
              <a:ext uri="{FF2B5EF4-FFF2-40B4-BE49-F238E27FC236}">
                <a16:creationId xmlns:a16="http://schemas.microsoft.com/office/drawing/2014/main" id="{3613ECC0-6947-E053-C94D-6362B2889269}"/>
              </a:ext>
            </a:extLst>
          </p:cNvPr>
          <p:cNvPicPr>
            <a:picLocks noChangeAspect="1"/>
          </p:cNvPicPr>
          <p:nvPr/>
        </p:nvPicPr>
        <p:blipFill>
          <a:blip r:embed="rId3"/>
          <a:stretch>
            <a:fillRect/>
          </a:stretch>
        </p:blipFill>
        <p:spPr>
          <a:xfrm>
            <a:off x="7953452" y="1704867"/>
            <a:ext cx="3277057" cy="4553585"/>
          </a:xfrm>
          <a:prstGeom prst="rect">
            <a:avLst/>
          </a:prstGeom>
        </p:spPr>
      </p:pic>
      <p:sp>
        <p:nvSpPr>
          <p:cNvPr id="8" name="TextBox 7">
            <a:extLst>
              <a:ext uri="{FF2B5EF4-FFF2-40B4-BE49-F238E27FC236}">
                <a16:creationId xmlns:a16="http://schemas.microsoft.com/office/drawing/2014/main" id="{1B909632-F0C1-75FC-6936-031331A26741}"/>
              </a:ext>
            </a:extLst>
          </p:cNvPr>
          <p:cNvSpPr txBox="1"/>
          <p:nvPr/>
        </p:nvSpPr>
        <p:spPr>
          <a:xfrm>
            <a:off x="793819" y="361741"/>
            <a:ext cx="5476351" cy="830997"/>
          </a:xfrm>
          <a:prstGeom prst="rect">
            <a:avLst/>
          </a:prstGeom>
          <a:noFill/>
        </p:spPr>
        <p:txBody>
          <a:bodyPr wrap="square" rtlCol="0">
            <a:spAutoFit/>
          </a:bodyPr>
          <a:lstStyle/>
          <a:p>
            <a:r>
              <a:rPr lang="en-US" sz="4800" dirty="0"/>
              <a:t>Theater of Sepphoris</a:t>
            </a:r>
          </a:p>
        </p:txBody>
      </p:sp>
    </p:spTree>
    <p:extLst>
      <p:ext uri="{BB962C8B-B14F-4D97-AF65-F5344CB8AC3E}">
        <p14:creationId xmlns:p14="http://schemas.microsoft.com/office/powerpoint/2010/main" val="2597908947"/>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D6B3F1-B1C0-F015-AC22-B903083C65CC}"/>
              </a:ext>
            </a:extLst>
          </p:cNvPr>
          <p:cNvPicPr>
            <a:picLocks noChangeAspect="1"/>
          </p:cNvPicPr>
          <p:nvPr/>
        </p:nvPicPr>
        <p:blipFill>
          <a:blip r:embed="rId2"/>
          <a:stretch>
            <a:fillRect/>
          </a:stretch>
        </p:blipFill>
        <p:spPr>
          <a:xfrm>
            <a:off x="200953" y="2157433"/>
            <a:ext cx="5439534" cy="3467584"/>
          </a:xfrm>
          <a:prstGeom prst="rect">
            <a:avLst/>
          </a:prstGeom>
        </p:spPr>
      </p:pic>
      <p:pic>
        <p:nvPicPr>
          <p:cNvPr id="5" name="Picture 4">
            <a:extLst>
              <a:ext uri="{FF2B5EF4-FFF2-40B4-BE49-F238E27FC236}">
                <a16:creationId xmlns:a16="http://schemas.microsoft.com/office/drawing/2014/main" id="{79091998-C5B5-B48A-C3A1-3D142E6DCE7B}"/>
              </a:ext>
            </a:extLst>
          </p:cNvPr>
          <p:cNvPicPr>
            <a:picLocks noChangeAspect="1"/>
          </p:cNvPicPr>
          <p:nvPr/>
        </p:nvPicPr>
        <p:blipFill>
          <a:blip r:embed="rId3"/>
          <a:stretch>
            <a:fillRect/>
          </a:stretch>
        </p:blipFill>
        <p:spPr>
          <a:xfrm>
            <a:off x="6899810" y="2157433"/>
            <a:ext cx="4582164" cy="3362794"/>
          </a:xfrm>
          <a:prstGeom prst="rect">
            <a:avLst/>
          </a:prstGeom>
        </p:spPr>
      </p:pic>
      <p:sp>
        <p:nvSpPr>
          <p:cNvPr id="6" name="TextBox 5">
            <a:extLst>
              <a:ext uri="{FF2B5EF4-FFF2-40B4-BE49-F238E27FC236}">
                <a16:creationId xmlns:a16="http://schemas.microsoft.com/office/drawing/2014/main" id="{D06D1752-E3B0-6B87-0272-50B39D6E13CC}"/>
              </a:ext>
            </a:extLst>
          </p:cNvPr>
          <p:cNvSpPr txBox="1"/>
          <p:nvPr/>
        </p:nvSpPr>
        <p:spPr>
          <a:xfrm>
            <a:off x="1606074" y="301450"/>
            <a:ext cx="8068827" cy="769441"/>
          </a:xfrm>
          <a:prstGeom prst="rect">
            <a:avLst/>
          </a:prstGeom>
          <a:noFill/>
        </p:spPr>
        <p:txBody>
          <a:bodyPr wrap="square" rtlCol="0">
            <a:spAutoFit/>
          </a:bodyPr>
          <a:lstStyle/>
          <a:p>
            <a:r>
              <a:rPr lang="en-US" sz="4400" dirty="0"/>
              <a:t>Typical stone house in Jesus’ time</a:t>
            </a:r>
          </a:p>
        </p:txBody>
      </p:sp>
    </p:spTree>
    <p:extLst>
      <p:ext uri="{BB962C8B-B14F-4D97-AF65-F5344CB8AC3E}">
        <p14:creationId xmlns:p14="http://schemas.microsoft.com/office/powerpoint/2010/main" val="825843732"/>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9D1219-E4E4-151E-9766-8ABF68094A68}"/>
              </a:ext>
            </a:extLst>
          </p:cNvPr>
          <p:cNvSpPr txBox="1"/>
          <p:nvPr/>
        </p:nvSpPr>
        <p:spPr>
          <a:xfrm>
            <a:off x="472273" y="1057481"/>
            <a:ext cx="10862268" cy="4887300"/>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Mark 6:1-3</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Jesus went out from there and came into His hometown; and His disciples followed Him. 2 And when the Sabbath came, He began to teach in the synagogue; and the many listeners were astonished, saying, “Where did this man learn these things, and what is this wisdom that has been given to Him, and such miracles as these performed by His hands? 3 </a:t>
            </a:r>
            <a:r>
              <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Is this not the carpenter </a:t>
            </a:r>
            <a:r>
              <a:rPr lang="en-US" sz="2800" dirty="0">
                <a:effectLst/>
                <a:latin typeface="Calibri" panose="020F0502020204030204" pitchFamily="34" charset="0"/>
                <a:ea typeface="Calibri" panose="020F0502020204030204" pitchFamily="34" charset="0"/>
                <a:cs typeface="Times New Roman" panose="02020603050405020304" pitchFamily="18" charset="0"/>
              </a:rPr>
              <a:t>[tekton], the son of Mary and brother of James,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Joses</a:t>
            </a:r>
            <a:r>
              <a:rPr lang="en-US" sz="2800" dirty="0">
                <a:effectLst/>
                <a:latin typeface="Calibri" panose="020F0502020204030204" pitchFamily="34" charset="0"/>
                <a:ea typeface="Calibri" panose="020F0502020204030204" pitchFamily="34" charset="0"/>
                <a:cs typeface="Times New Roman" panose="02020603050405020304" pitchFamily="18" charset="0"/>
              </a:rPr>
              <a:t>, Judas, and Simon? And are His sisters not here with us?” And they took offense at Him.</a:t>
            </a:r>
          </a:p>
        </p:txBody>
      </p:sp>
    </p:spTree>
    <p:extLst>
      <p:ext uri="{BB962C8B-B14F-4D97-AF65-F5344CB8AC3E}">
        <p14:creationId xmlns:p14="http://schemas.microsoft.com/office/powerpoint/2010/main" val="453693905"/>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305433-9996-A0F0-6CE3-A3CE1C037BAF}"/>
              </a:ext>
            </a:extLst>
          </p:cNvPr>
          <p:cNvSpPr txBox="1"/>
          <p:nvPr/>
        </p:nvSpPr>
        <p:spPr>
          <a:xfrm>
            <a:off x="529213" y="601088"/>
            <a:ext cx="11133574" cy="6219716"/>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a:t>
            </a:r>
            <a:r>
              <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stone</a:t>
            </a:r>
            <a:r>
              <a:rPr lang="en-US" sz="2800" dirty="0">
                <a:effectLst/>
                <a:latin typeface="Calibri" panose="020F0502020204030204" pitchFamily="34" charset="0"/>
                <a:ea typeface="Calibri" panose="020F0502020204030204" pitchFamily="34" charset="0"/>
                <a:cs typeface="Times New Roman" panose="02020603050405020304" pitchFamily="18" charset="0"/>
              </a:rPr>
              <a:t> that the builders rejected has become the </a:t>
            </a:r>
            <a:r>
              <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cornerstone</a:t>
            </a:r>
            <a:r>
              <a:rPr lang="en-US" sz="2800" dirty="0">
                <a:effectLst/>
                <a:latin typeface="Calibri" panose="020F0502020204030204" pitchFamily="34" charset="0"/>
                <a:ea typeface="Calibri" panose="020F0502020204030204" pitchFamily="34" charset="0"/>
                <a:cs typeface="Times New Roman" panose="02020603050405020304" pitchFamily="18" charset="0"/>
              </a:rPr>
              <a:t>?” (Luke 20:17–18)</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“Upon this </a:t>
            </a:r>
            <a:r>
              <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rock</a:t>
            </a:r>
            <a:r>
              <a:rPr lang="en-US" sz="2800" dirty="0">
                <a:effectLst/>
                <a:latin typeface="Calibri" panose="020F0502020204030204" pitchFamily="34" charset="0"/>
                <a:ea typeface="Calibri" panose="020F0502020204030204" pitchFamily="34" charset="0"/>
                <a:cs typeface="Times New Roman" panose="02020603050405020304" pitchFamily="18" charset="0"/>
              </a:rPr>
              <a:t> I will build My church.” (Matthew 16:18)</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When passing the temple Jesus said, “Not one </a:t>
            </a:r>
            <a:r>
              <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stone</a:t>
            </a:r>
            <a:r>
              <a:rPr lang="en-US" sz="2800" dirty="0">
                <a:effectLst/>
                <a:latin typeface="Calibri" panose="020F0502020204030204" pitchFamily="34" charset="0"/>
                <a:ea typeface="Calibri" panose="020F0502020204030204" pitchFamily="34" charset="0"/>
                <a:cs typeface="Times New Roman" panose="02020603050405020304" pitchFamily="18" charset="0"/>
              </a:rPr>
              <a:t> here will be left on another; every one will be thrown down.” (Mark 13:1-2).</a:t>
            </a:r>
          </a:p>
          <a:p>
            <a:pPr>
              <a:lnSpc>
                <a:spcPct val="107000"/>
              </a:lnSpc>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he who falls on this </a:t>
            </a:r>
            <a:r>
              <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stone</a:t>
            </a:r>
            <a:r>
              <a:rPr lang="en-US" sz="2800" dirty="0">
                <a:effectLst/>
                <a:latin typeface="Calibri" panose="020F0502020204030204" pitchFamily="34" charset="0"/>
                <a:ea typeface="Calibri" panose="020F0502020204030204" pitchFamily="34" charset="0"/>
                <a:cs typeface="Times New Roman" panose="02020603050405020304" pitchFamily="18" charset="0"/>
              </a:rPr>
              <a:t> will be broken to pieces; but on whomever it falls, it will scatter him like dust.” (Matthew 21:44)</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We see other references to stone.</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Jesus is the chief </a:t>
            </a:r>
            <a:r>
              <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cornerstone</a:t>
            </a:r>
            <a:r>
              <a:rPr lang="en-US" sz="2800" dirty="0">
                <a:effectLst/>
                <a:latin typeface="Calibri" panose="020F0502020204030204" pitchFamily="34" charset="0"/>
                <a:ea typeface="Calibri" panose="020F0502020204030204" pitchFamily="34" charset="0"/>
                <a:cs typeface="Times New Roman" panose="02020603050405020304" pitchFamily="18" charset="0"/>
              </a:rPr>
              <a:t> in Matthew 21:42.</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 Peter 2:5 says, “you also, as living </a:t>
            </a:r>
            <a:r>
              <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stones</a:t>
            </a:r>
            <a:r>
              <a:rPr lang="en-US" sz="2800" dirty="0">
                <a:effectLst/>
                <a:latin typeface="Calibri" panose="020F0502020204030204" pitchFamily="34" charset="0"/>
                <a:ea typeface="Calibri" panose="020F0502020204030204" pitchFamily="34" charset="0"/>
                <a:cs typeface="Times New Roman" panose="02020603050405020304" pitchFamily="18" charset="0"/>
              </a:rPr>
              <a:t>, are being built up as a spiritual house for a holy priesthood, to offer spiritual sacrifices that are acceptable to God through Jesus Christ.”</a:t>
            </a:r>
          </a:p>
        </p:txBody>
      </p:sp>
    </p:spTree>
    <p:extLst>
      <p:ext uri="{BB962C8B-B14F-4D97-AF65-F5344CB8AC3E}">
        <p14:creationId xmlns:p14="http://schemas.microsoft.com/office/powerpoint/2010/main" val="3059921682"/>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ADF27E-3A54-DF82-7515-AE1511D37D3B}"/>
              </a:ext>
            </a:extLst>
          </p:cNvPr>
          <p:cNvSpPr txBox="1"/>
          <p:nvPr/>
        </p:nvSpPr>
        <p:spPr>
          <a:xfrm>
            <a:off x="474783" y="371789"/>
            <a:ext cx="11053187" cy="64633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3600" dirty="0"/>
              <a:t>Joseph and the suffering of betrayal</a:t>
            </a:r>
          </a:p>
        </p:txBody>
      </p:sp>
      <p:sp>
        <p:nvSpPr>
          <p:cNvPr id="4" name="TextBox 3">
            <a:extLst>
              <a:ext uri="{FF2B5EF4-FFF2-40B4-BE49-F238E27FC236}">
                <a16:creationId xmlns:a16="http://schemas.microsoft.com/office/drawing/2014/main" id="{7C55F8F8-AE81-6B40-C858-FAB1E702E564}"/>
              </a:ext>
            </a:extLst>
          </p:cNvPr>
          <p:cNvSpPr txBox="1"/>
          <p:nvPr/>
        </p:nvSpPr>
        <p:spPr>
          <a:xfrm>
            <a:off x="615459" y="2001900"/>
            <a:ext cx="10771833" cy="3504229"/>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1:18-19</a:t>
            </a:r>
          </a:p>
          <a:p>
            <a:pPr marL="0" marR="0">
              <a:lnSpc>
                <a:spcPct val="107000"/>
              </a:lnSpc>
              <a:spcBef>
                <a:spcPts val="0"/>
              </a:spcBef>
              <a:spcAft>
                <a:spcPts val="800"/>
              </a:spcAft>
            </a:pPr>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18 Now the birth of Jesus the Messiah was as follows: when His mother Mary had been betrothed to Joseph, before they came together she was found to be pregnant by the Holy Spirit. 19 And her husband Joseph, since he was a righteous man and did not want to disgrace her, planned to send her away secretly.</a:t>
            </a:r>
          </a:p>
        </p:txBody>
      </p:sp>
    </p:spTree>
    <p:extLst>
      <p:ext uri="{BB962C8B-B14F-4D97-AF65-F5344CB8AC3E}">
        <p14:creationId xmlns:p14="http://schemas.microsoft.com/office/powerpoint/2010/main" val="4058999541"/>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24FC50-7B52-88EE-3AB6-B02A581DEDC5}"/>
              </a:ext>
            </a:extLst>
          </p:cNvPr>
          <p:cNvPicPr>
            <a:picLocks noChangeAspect="1"/>
          </p:cNvPicPr>
          <p:nvPr/>
        </p:nvPicPr>
        <p:blipFill>
          <a:blip r:embed="rId2"/>
          <a:stretch>
            <a:fillRect/>
          </a:stretch>
        </p:blipFill>
        <p:spPr>
          <a:xfrm>
            <a:off x="3928906" y="1726677"/>
            <a:ext cx="3370936" cy="3404646"/>
          </a:xfrm>
          <a:prstGeom prst="rect">
            <a:avLst/>
          </a:prstGeom>
        </p:spPr>
      </p:pic>
    </p:spTree>
    <p:extLst>
      <p:ext uri="{BB962C8B-B14F-4D97-AF65-F5344CB8AC3E}">
        <p14:creationId xmlns:p14="http://schemas.microsoft.com/office/powerpoint/2010/main" val="451646693"/>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21D529-CB16-6359-B64E-79963CD200DA}"/>
              </a:ext>
            </a:extLst>
          </p:cNvPr>
          <p:cNvPicPr>
            <a:picLocks noChangeAspect="1"/>
          </p:cNvPicPr>
          <p:nvPr/>
        </p:nvPicPr>
        <p:blipFill>
          <a:blip r:embed="rId2"/>
          <a:stretch>
            <a:fillRect/>
          </a:stretch>
        </p:blipFill>
        <p:spPr>
          <a:xfrm>
            <a:off x="378133" y="924524"/>
            <a:ext cx="1883974" cy="2069808"/>
          </a:xfrm>
          <a:prstGeom prst="rect">
            <a:avLst/>
          </a:prstGeom>
        </p:spPr>
      </p:pic>
      <p:pic>
        <p:nvPicPr>
          <p:cNvPr id="5" name="Picture 4">
            <a:extLst>
              <a:ext uri="{FF2B5EF4-FFF2-40B4-BE49-F238E27FC236}">
                <a16:creationId xmlns:a16="http://schemas.microsoft.com/office/drawing/2014/main" id="{181F9D5A-D3C1-66F6-95A4-222CEDBB7BC0}"/>
              </a:ext>
            </a:extLst>
          </p:cNvPr>
          <p:cNvPicPr>
            <a:picLocks noChangeAspect="1"/>
          </p:cNvPicPr>
          <p:nvPr/>
        </p:nvPicPr>
        <p:blipFill>
          <a:blip r:embed="rId3"/>
          <a:stretch>
            <a:fillRect/>
          </a:stretch>
        </p:blipFill>
        <p:spPr>
          <a:xfrm>
            <a:off x="9689551" y="1004988"/>
            <a:ext cx="2187601" cy="2069808"/>
          </a:xfrm>
          <a:prstGeom prst="rect">
            <a:avLst/>
          </a:prstGeom>
        </p:spPr>
      </p:pic>
      <p:pic>
        <p:nvPicPr>
          <p:cNvPr id="7" name="Picture 6">
            <a:extLst>
              <a:ext uri="{FF2B5EF4-FFF2-40B4-BE49-F238E27FC236}">
                <a16:creationId xmlns:a16="http://schemas.microsoft.com/office/drawing/2014/main" id="{FDB02824-6146-8685-1229-8156102BEB09}"/>
              </a:ext>
            </a:extLst>
          </p:cNvPr>
          <p:cNvPicPr>
            <a:picLocks noChangeAspect="1"/>
          </p:cNvPicPr>
          <p:nvPr/>
        </p:nvPicPr>
        <p:blipFill>
          <a:blip r:embed="rId4"/>
          <a:stretch>
            <a:fillRect/>
          </a:stretch>
        </p:blipFill>
        <p:spPr>
          <a:xfrm>
            <a:off x="5973068" y="1436915"/>
            <a:ext cx="800580" cy="1341408"/>
          </a:xfrm>
          <a:prstGeom prst="rect">
            <a:avLst/>
          </a:prstGeom>
        </p:spPr>
      </p:pic>
      <p:pic>
        <p:nvPicPr>
          <p:cNvPr id="9" name="Picture 8">
            <a:extLst>
              <a:ext uri="{FF2B5EF4-FFF2-40B4-BE49-F238E27FC236}">
                <a16:creationId xmlns:a16="http://schemas.microsoft.com/office/drawing/2014/main" id="{F0A231ED-2ADF-A8A2-148C-1850481533E2}"/>
              </a:ext>
            </a:extLst>
          </p:cNvPr>
          <p:cNvPicPr>
            <a:picLocks noChangeAspect="1"/>
          </p:cNvPicPr>
          <p:nvPr/>
        </p:nvPicPr>
        <p:blipFill>
          <a:blip r:embed="rId5"/>
          <a:stretch>
            <a:fillRect/>
          </a:stretch>
        </p:blipFill>
        <p:spPr>
          <a:xfrm>
            <a:off x="4950592" y="1519102"/>
            <a:ext cx="969138" cy="1259221"/>
          </a:xfrm>
          <a:prstGeom prst="rect">
            <a:avLst/>
          </a:prstGeom>
        </p:spPr>
      </p:pic>
      <p:pic>
        <p:nvPicPr>
          <p:cNvPr id="11" name="Picture 10">
            <a:extLst>
              <a:ext uri="{FF2B5EF4-FFF2-40B4-BE49-F238E27FC236}">
                <a16:creationId xmlns:a16="http://schemas.microsoft.com/office/drawing/2014/main" id="{0AFBBC85-41A8-0C5E-8A8C-B60039637306}"/>
              </a:ext>
            </a:extLst>
          </p:cNvPr>
          <p:cNvPicPr>
            <a:picLocks noChangeAspect="1"/>
          </p:cNvPicPr>
          <p:nvPr/>
        </p:nvPicPr>
        <p:blipFill>
          <a:blip r:embed="rId6"/>
          <a:stretch>
            <a:fillRect/>
          </a:stretch>
        </p:blipFill>
        <p:spPr>
          <a:xfrm flipH="1">
            <a:off x="4207151" y="1471401"/>
            <a:ext cx="743441" cy="1306921"/>
          </a:xfrm>
          <a:prstGeom prst="rect">
            <a:avLst/>
          </a:prstGeom>
        </p:spPr>
      </p:pic>
      <p:pic>
        <p:nvPicPr>
          <p:cNvPr id="13" name="Picture 12">
            <a:extLst>
              <a:ext uri="{FF2B5EF4-FFF2-40B4-BE49-F238E27FC236}">
                <a16:creationId xmlns:a16="http://schemas.microsoft.com/office/drawing/2014/main" id="{071AC93D-23E8-2438-A2F8-0980D2BBC931}"/>
              </a:ext>
            </a:extLst>
          </p:cNvPr>
          <p:cNvPicPr>
            <a:picLocks noChangeAspect="1"/>
          </p:cNvPicPr>
          <p:nvPr/>
        </p:nvPicPr>
        <p:blipFill>
          <a:blip r:embed="rId7"/>
          <a:stretch>
            <a:fillRect/>
          </a:stretch>
        </p:blipFill>
        <p:spPr>
          <a:xfrm>
            <a:off x="10236292" y="4453998"/>
            <a:ext cx="1094118" cy="1969411"/>
          </a:xfrm>
          <a:prstGeom prst="rect">
            <a:avLst/>
          </a:prstGeom>
        </p:spPr>
      </p:pic>
      <p:sp>
        <p:nvSpPr>
          <p:cNvPr id="14" name="Arrow: Right 13">
            <a:extLst>
              <a:ext uri="{FF2B5EF4-FFF2-40B4-BE49-F238E27FC236}">
                <a16:creationId xmlns:a16="http://schemas.microsoft.com/office/drawing/2014/main" id="{B865EC0F-FF06-AC4C-3A26-58E5420AD17B}"/>
              </a:ext>
            </a:extLst>
          </p:cNvPr>
          <p:cNvSpPr/>
          <p:nvPr/>
        </p:nvSpPr>
        <p:spPr>
          <a:xfrm>
            <a:off x="2773345" y="1858945"/>
            <a:ext cx="1175657" cy="6732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C699CE6A-EBCC-2419-B28F-900FD92A48BD}"/>
              </a:ext>
            </a:extLst>
          </p:cNvPr>
          <p:cNvSpPr/>
          <p:nvPr/>
        </p:nvSpPr>
        <p:spPr>
          <a:xfrm>
            <a:off x="7485896" y="1770999"/>
            <a:ext cx="1175657" cy="6732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1908AD94-3569-EB9C-C031-5811B1710142}"/>
              </a:ext>
            </a:extLst>
          </p:cNvPr>
          <p:cNvSpPr txBox="1"/>
          <p:nvPr/>
        </p:nvSpPr>
        <p:spPr>
          <a:xfrm>
            <a:off x="417024" y="81616"/>
            <a:ext cx="1806191"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betrothal </a:t>
            </a:r>
            <a:endParaRPr lang="en-US" sz="2800" dirty="0"/>
          </a:p>
        </p:txBody>
      </p:sp>
      <p:sp>
        <p:nvSpPr>
          <p:cNvPr id="18" name="TextBox 17">
            <a:extLst>
              <a:ext uri="{FF2B5EF4-FFF2-40B4-BE49-F238E27FC236}">
                <a16:creationId xmlns:a16="http://schemas.microsoft.com/office/drawing/2014/main" id="{360F3B1C-2629-D56A-EEAD-825F0BB8C28A}"/>
              </a:ext>
            </a:extLst>
          </p:cNvPr>
          <p:cNvSpPr txBox="1"/>
          <p:nvPr/>
        </p:nvSpPr>
        <p:spPr>
          <a:xfrm>
            <a:off x="9880255" y="81616"/>
            <a:ext cx="1806191"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wedding </a:t>
            </a:r>
            <a:endParaRPr lang="en-US" sz="2800" dirty="0"/>
          </a:p>
        </p:txBody>
      </p:sp>
      <p:sp>
        <p:nvSpPr>
          <p:cNvPr id="19" name="TextBox 18">
            <a:extLst>
              <a:ext uri="{FF2B5EF4-FFF2-40B4-BE49-F238E27FC236}">
                <a16:creationId xmlns:a16="http://schemas.microsoft.com/office/drawing/2014/main" id="{E3917963-E79A-65C4-CE1F-94E0118E3455}"/>
              </a:ext>
            </a:extLst>
          </p:cNvPr>
          <p:cNvSpPr txBox="1"/>
          <p:nvPr/>
        </p:nvSpPr>
        <p:spPr>
          <a:xfrm>
            <a:off x="8177701" y="5099092"/>
            <a:ext cx="1806191" cy="523220"/>
          </a:xfrm>
          <a:prstGeom prst="rect">
            <a:avLst/>
          </a:prstGeom>
          <a:noFill/>
        </p:spPr>
        <p:txBody>
          <a:bodyPr wrap="square">
            <a:spAutoFit/>
          </a:bodyPr>
          <a:lstStyle/>
          <a:p>
            <a:r>
              <a:rPr lang="en-US" sz="2800" dirty="0">
                <a:latin typeface="Calibri" panose="020F0502020204030204" pitchFamily="34" charset="0"/>
                <a:ea typeface="Calibri" panose="020F0502020204030204" pitchFamily="34" charset="0"/>
                <a:cs typeface="Times New Roman" panose="02020603050405020304" pitchFamily="18" charset="0"/>
              </a:rPr>
              <a:t>n</a:t>
            </a:r>
            <a:r>
              <a:rPr lang="en-US" sz="2800" dirty="0">
                <a:effectLst/>
                <a:latin typeface="Calibri" panose="020F0502020204030204" pitchFamily="34" charset="0"/>
                <a:ea typeface="Calibri" panose="020F0502020204030204" pitchFamily="34" charset="0"/>
                <a:cs typeface="Times New Roman" panose="02020603050405020304" pitchFamily="18" charset="0"/>
              </a:rPr>
              <a:t>ew home </a:t>
            </a:r>
            <a:endParaRPr lang="en-US" sz="2800" dirty="0"/>
          </a:p>
        </p:txBody>
      </p:sp>
      <p:sp>
        <p:nvSpPr>
          <p:cNvPr id="20" name="TextBox 19">
            <a:extLst>
              <a:ext uri="{FF2B5EF4-FFF2-40B4-BE49-F238E27FC236}">
                <a16:creationId xmlns:a16="http://schemas.microsoft.com/office/drawing/2014/main" id="{32675856-2B59-9BB1-1760-22764A449498}"/>
              </a:ext>
            </a:extLst>
          </p:cNvPr>
          <p:cNvSpPr txBox="1"/>
          <p:nvPr/>
        </p:nvSpPr>
        <p:spPr>
          <a:xfrm>
            <a:off x="4056357" y="81616"/>
            <a:ext cx="3017683"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processional march  </a:t>
            </a:r>
            <a:endParaRPr lang="en-US" sz="2800" dirty="0"/>
          </a:p>
        </p:txBody>
      </p:sp>
      <p:sp>
        <p:nvSpPr>
          <p:cNvPr id="21" name="Arrow: Down 20">
            <a:extLst>
              <a:ext uri="{FF2B5EF4-FFF2-40B4-BE49-F238E27FC236}">
                <a16:creationId xmlns:a16="http://schemas.microsoft.com/office/drawing/2014/main" id="{9418B4A5-3AB3-022C-99CA-6530BEC90937}"/>
              </a:ext>
            </a:extLst>
          </p:cNvPr>
          <p:cNvSpPr/>
          <p:nvPr/>
        </p:nvSpPr>
        <p:spPr>
          <a:xfrm>
            <a:off x="10470382" y="3346101"/>
            <a:ext cx="673240" cy="86415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687376"/>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A9C39E-A4CD-F0FF-0A63-9CC9E85ACB67}"/>
              </a:ext>
            </a:extLst>
          </p:cNvPr>
          <p:cNvSpPr txBox="1"/>
          <p:nvPr/>
        </p:nvSpPr>
        <p:spPr>
          <a:xfrm>
            <a:off x="733529" y="849010"/>
            <a:ext cx="10510576" cy="5348324"/>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Genesis 34:8-12</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8 But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Hamor</a:t>
            </a:r>
            <a:r>
              <a:rPr lang="en-US" sz="2800" dirty="0">
                <a:effectLst/>
                <a:latin typeface="Calibri" panose="020F0502020204030204" pitchFamily="34" charset="0"/>
                <a:ea typeface="Calibri" panose="020F0502020204030204" pitchFamily="34" charset="0"/>
                <a:cs typeface="Times New Roman" panose="02020603050405020304" pitchFamily="18" charset="0"/>
              </a:rPr>
              <a:t> spoke with them, saying, “The soul of my son Shechem longs for your daughter; please give her to him in marriage. 9 And intermarry with us; give your daughters to us and take our daughters for yourselves. 10 So you will live with us, and the land shall be open to you; live and trade in it and acquire property in it.” 11 Shechem also said to her father and to her brothers, “Let me find favor in your sight, and I will give whatever you tell me. 12 Demand of me ever so much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bridal payment</a:t>
            </a:r>
            <a:r>
              <a:rPr lang="en-US" sz="2800" dirty="0">
                <a:effectLst/>
                <a:latin typeface="Calibri" panose="020F0502020204030204" pitchFamily="34" charset="0"/>
                <a:ea typeface="Calibri" panose="020F0502020204030204" pitchFamily="34" charset="0"/>
                <a:cs typeface="Times New Roman" panose="02020603050405020304" pitchFamily="18" charset="0"/>
              </a:rPr>
              <a:t> [mohar] and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gift </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mattan</a:t>
            </a:r>
            <a:r>
              <a:rPr lang="en-US" sz="2800" dirty="0">
                <a:effectLst/>
                <a:latin typeface="Calibri" panose="020F0502020204030204" pitchFamily="34" charset="0"/>
                <a:ea typeface="Calibri" panose="020F0502020204030204" pitchFamily="34" charset="0"/>
                <a:cs typeface="Times New Roman" panose="02020603050405020304" pitchFamily="18" charset="0"/>
              </a:rPr>
              <a:t>], and I will give whatever you tell me; but give me the girl in marriage.”</a:t>
            </a:r>
          </a:p>
        </p:txBody>
      </p:sp>
    </p:spTree>
    <p:extLst>
      <p:ext uri="{BB962C8B-B14F-4D97-AF65-F5344CB8AC3E}">
        <p14:creationId xmlns:p14="http://schemas.microsoft.com/office/powerpoint/2010/main" val="2492018789"/>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2516AC-6253-E41A-3EF9-EA7210E78174}"/>
              </a:ext>
            </a:extLst>
          </p:cNvPr>
          <p:cNvSpPr txBox="1"/>
          <p:nvPr/>
        </p:nvSpPr>
        <p:spPr>
          <a:xfrm>
            <a:off x="810567" y="1057145"/>
            <a:ext cx="10570866" cy="2246769"/>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Genesis 24:53</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And the servant brought out articles of silver and articles of gold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mattan</a:t>
            </a:r>
            <a:r>
              <a:rPr lang="en-US" sz="2800" dirty="0">
                <a:effectLst/>
                <a:latin typeface="Calibri" panose="020F0502020204030204" pitchFamily="34" charset="0"/>
                <a:ea typeface="Calibri" panose="020F0502020204030204" pitchFamily="34" charset="0"/>
                <a:cs typeface="Times New Roman" panose="02020603050405020304" pitchFamily="18" charset="0"/>
              </a:rPr>
              <a:t>], and garments, and gave them to Rebekah; he also gave precious things [mohar] to her brother and to her mother.</a:t>
            </a:r>
            <a:endParaRPr lang="en-US" sz="2800" dirty="0"/>
          </a:p>
        </p:txBody>
      </p:sp>
    </p:spTree>
    <p:extLst>
      <p:ext uri="{BB962C8B-B14F-4D97-AF65-F5344CB8AC3E}">
        <p14:creationId xmlns:p14="http://schemas.microsoft.com/office/powerpoint/2010/main" val="1470636830"/>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46929F-018F-ADF0-9227-8E18356776D6}"/>
              </a:ext>
            </a:extLst>
          </p:cNvPr>
          <p:cNvSpPr txBox="1"/>
          <p:nvPr/>
        </p:nvSpPr>
        <p:spPr>
          <a:xfrm>
            <a:off x="753627" y="800130"/>
            <a:ext cx="10450286" cy="4528869"/>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He could have had her stoned.</a:t>
            </a:r>
          </a:p>
          <a:p>
            <a:pPr marL="0" marR="0">
              <a:lnSpc>
                <a:spcPct val="107000"/>
              </a:lnSpc>
              <a:spcBef>
                <a:spcPts val="0"/>
              </a:spcBef>
              <a:spcAft>
                <a:spcPts val="800"/>
              </a:spcAft>
            </a:pPr>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Deuteronomy 22:23-24</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23 If there is a girl who is a virgin betrothed to a man, and another man finds her in the city and sleeps with her, 24 then you shall bring them both out to the gate of that city and you shall stone them to death: the girl, because she did not cry out for help though she was in the city, and the man, because he has violated his neighbor’s wife. So you shall eliminate the evil from among you.</a:t>
            </a:r>
          </a:p>
        </p:txBody>
      </p:sp>
    </p:spTree>
    <p:extLst>
      <p:ext uri="{BB962C8B-B14F-4D97-AF65-F5344CB8AC3E}">
        <p14:creationId xmlns:p14="http://schemas.microsoft.com/office/powerpoint/2010/main" val="4112953932"/>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A7CB2B-FBE5-A21D-34B8-DDC53239CDD8}"/>
              </a:ext>
            </a:extLst>
          </p:cNvPr>
          <p:cNvSpPr txBox="1"/>
          <p:nvPr/>
        </p:nvSpPr>
        <p:spPr>
          <a:xfrm>
            <a:off x="1077686" y="922566"/>
            <a:ext cx="6094324" cy="532903"/>
          </a:xfrm>
          <a:prstGeom prst="rect">
            <a:avLst/>
          </a:prstGeom>
          <a:noFill/>
        </p:spPr>
        <p:txBody>
          <a:bodyPr wrap="square">
            <a:spAutoFit/>
          </a:bodyPr>
          <a:lstStyle/>
          <a:p>
            <a:pPr marL="514350" marR="0" lvl="0" indent="-514350">
              <a:lnSpc>
                <a:spcPct val="107000"/>
              </a:lnSpc>
              <a:spcBef>
                <a:spcPts val="0"/>
              </a:spcBef>
              <a:spcAft>
                <a:spcPts val="800"/>
              </a:spcAft>
              <a:buFont typeface="+mj-lt"/>
              <a:buAutoNum type="arabicParenR" startAt="2"/>
            </a:pPr>
            <a:r>
              <a:rPr lang="en-US" sz="2800" dirty="0">
                <a:effectLst/>
                <a:latin typeface="Calibri" panose="020F0502020204030204" pitchFamily="34" charset="0"/>
                <a:ea typeface="Calibri" panose="020F0502020204030204" pitchFamily="34" charset="0"/>
                <a:cs typeface="Times New Roman" panose="02020603050405020304" pitchFamily="18" charset="0"/>
              </a:rPr>
              <a:t>He could have married her anyway.</a:t>
            </a:r>
          </a:p>
        </p:txBody>
      </p:sp>
    </p:spTree>
    <p:extLst>
      <p:ext uri="{BB962C8B-B14F-4D97-AF65-F5344CB8AC3E}">
        <p14:creationId xmlns:p14="http://schemas.microsoft.com/office/powerpoint/2010/main" val="1218068714"/>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36E03F-F11B-B89C-A7FF-66DD08DD9CC1}"/>
              </a:ext>
            </a:extLst>
          </p:cNvPr>
          <p:cNvSpPr txBox="1"/>
          <p:nvPr/>
        </p:nvSpPr>
        <p:spPr>
          <a:xfrm>
            <a:off x="572755" y="549654"/>
            <a:ext cx="10590963" cy="5758692"/>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rabicParenR" startAt="3"/>
            </a:pPr>
            <a:r>
              <a:rPr lang="en-US" sz="2800" dirty="0">
                <a:effectLst/>
                <a:latin typeface="Calibri" panose="020F0502020204030204" pitchFamily="34" charset="0"/>
                <a:ea typeface="Calibri" panose="020F0502020204030204" pitchFamily="34" charset="0"/>
                <a:cs typeface="Times New Roman" panose="02020603050405020304" pitchFamily="18" charset="0"/>
              </a:rPr>
              <a:t>He could have divorced her.</a:t>
            </a:r>
          </a:p>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Deuteronomy 24:2 </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“When a man takes a wife and marries her, and it happens, if she finds no favor in his eyes because he has found some indecency in her, that he writes her a certificate of divorce, puts it in her hand, and sends her away from his house…”</a:t>
            </a:r>
          </a:p>
          <a:p>
            <a:pPr marL="342900" marR="0" lvl="0" indent="-342900">
              <a:lnSpc>
                <a:spcPct val="107000"/>
              </a:lnSpc>
              <a:spcBef>
                <a:spcPts val="0"/>
              </a:spcBef>
              <a:spcAft>
                <a:spcPts val="800"/>
              </a:spcAft>
              <a:buFont typeface="+mj-lt"/>
              <a:buAutoNum type="alphaL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Go the usual process and divorce her publicly.</a:t>
            </a:r>
          </a:p>
          <a:p>
            <a:pPr marL="342900" marR="0" lvl="0" indent="-342900">
              <a:lnSpc>
                <a:spcPct val="107000"/>
              </a:lnSpc>
              <a:spcBef>
                <a:spcPts val="0"/>
              </a:spcBef>
              <a:spcAft>
                <a:spcPts val="800"/>
              </a:spcAft>
              <a:buFont typeface="+mj-lt"/>
              <a:buAutoNum type="alphaL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Divorce her privately.</a:t>
            </a:r>
          </a:p>
          <a:p>
            <a:pPr marL="22860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1:19</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her husband Joseph, since he was a righteous man and did not want to disgrace her, planned to send her away secretly.</a:t>
            </a:r>
          </a:p>
        </p:txBody>
      </p:sp>
    </p:spTree>
    <p:extLst>
      <p:ext uri="{BB962C8B-B14F-4D97-AF65-F5344CB8AC3E}">
        <p14:creationId xmlns:p14="http://schemas.microsoft.com/office/powerpoint/2010/main" val="3800453228"/>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F238FE-DAD5-2D81-CF7E-03F00FAB6E00}"/>
              </a:ext>
            </a:extLst>
          </p:cNvPr>
          <p:cNvSpPr txBox="1"/>
          <p:nvPr/>
        </p:nvSpPr>
        <p:spPr>
          <a:xfrm>
            <a:off x="401933" y="795972"/>
            <a:ext cx="10611059" cy="1660134"/>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Romans 12:18</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If possible, so far as it depends on you, be at peace with all people.</a:t>
            </a:r>
          </a:p>
        </p:txBody>
      </p:sp>
    </p:spTree>
    <p:extLst>
      <p:ext uri="{BB962C8B-B14F-4D97-AF65-F5344CB8AC3E}">
        <p14:creationId xmlns:p14="http://schemas.microsoft.com/office/powerpoint/2010/main" val="2580151339"/>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E37AA5F-5234-EC49-2FD9-0C2E447DCB22}"/>
              </a:ext>
            </a:extLst>
          </p:cNvPr>
          <p:cNvSpPr txBox="1"/>
          <p:nvPr/>
        </p:nvSpPr>
        <p:spPr>
          <a:xfrm>
            <a:off x="492368" y="385795"/>
            <a:ext cx="10359852" cy="2479590"/>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Galatians 6:1</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Brothers and sisters, even if a person is caught in any wrongdoing, you who are spiritual are to restore such a person in a spirit of gentleness; each one looking to yourself, so that you are not tempted as well.</a:t>
            </a:r>
          </a:p>
        </p:txBody>
      </p:sp>
      <p:sp>
        <p:nvSpPr>
          <p:cNvPr id="4" name="TextBox 3">
            <a:extLst>
              <a:ext uri="{FF2B5EF4-FFF2-40B4-BE49-F238E27FC236}">
                <a16:creationId xmlns:a16="http://schemas.microsoft.com/office/drawing/2014/main" id="{F5E692A9-AC8E-5E9D-4A32-A05B09065179}"/>
              </a:ext>
            </a:extLst>
          </p:cNvPr>
          <p:cNvSpPr txBox="1"/>
          <p:nvPr/>
        </p:nvSpPr>
        <p:spPr>
          <a:xfrm>
            <a:off x="492368" y="3429000"/>
            <a:ext cx="6094324"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1) “You who are spiritual” </a:t>
            </a:r>
            <a:endParaRPr lang="en-US" sz="2800" dirty="0"/>
          </a:p>
        </p:txBody>
      </p:sp>
      <p:sp>
        <p:nvSpPr>
          <p:cNvPr id="7" name="TextBox 6">
            <a:extLst>
              <a:ext uri="{FF2B5EF4-FFF2-40B4-BE49-F238E27FC236}">
                <a16:creationId xmlns:a16="http://schemas.microsoft.com/office/drawing/2014/main" id="{BB1651A8-51F5-7E25-4D65-3F41A9868533}"/>
              </a:ext>
            </a:extLst>
          </p:cNvPr>
          <p:cNvSpPr txBox="1"/>
          <p:nvPr/>
        </p:nvSpPr>
        <p:spPr>
          <a:xfrm>
            <a:off x="492368" y="4515835"/>
            <a:ext cx="4057022"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2) “a spirit of gentleness” </a:t>
            </a:r>
            <a:endParaRPr lang="en-US" sz="2800" dirty="0"/>
          </a:p>
        </p:txBody>
      </p:sp>
      <p:sp>
        <p:nvSpPr>
          <p:cNvPr id="9" name="TextBox 8">
            <a:extLst>
              <a:ext uri="{FF2B5EF4-FFF2-40B4-BE49-F238E27FC236}">
                <a16:creationId xmlns:a16="http://schemas.microsoft.com/office/drawing/2014/main" id="{64A62F56-44BF-408C-CE73-BED2F228A67E}"/>
              </a:ext>
            </a:extLst>
          </p:cNvPr>
          <p:cNvSpPr txBox="1"/>
          <p:nvPr/>
        </p:nvSpPr>
        <p:spPr>
          <a:xfrm>
            <a:off x="492368" y="5738836"/>
            <a:ext cx="6094324"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3) “looking to yourself”</a:t>
            </a:r>
            <a:endParaRPr lang="en-US" sz="2800" dirty="0"/>
          </a:p>
        </p:txBody>
      </p:sp>
    </p:spTree>
    <p:extLst>
      <p:ext uri="{BB962C8B-B14F-4D97-AF65-F5344CB8AC3E}">
        <p14:creationId xmlns:p14="http://schemas.microsoft.com/office/powerpoint/2010/main" val="1020080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22A22D-B579-AF54-33ED-1A55BCA2CADE}"/>
              </a:ext>
            </a:extLst>
          </p:cNvPr>
          <p:cNvSpPr txBox="1"/>
          <p:nvPr/>
        </p:nvSpPr>
        <p:spPr>
          <a:xfrm>
            <a:off x="884255" y="1156348"/>
            <a:ext cx="10279464" cy="1915974"/>
          </a:xfrm>
          <a:prstGeom prst="rect">
            <a:avLst/>
          </a:prstGeom>
          <a:noFill/>
        </p:spPr>
        <p:txBody>
          <a:bodyPr wrap="square">
            <a:spAutoFit/>
          </a:bodyPr>
          <a:lstStyle/>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First go to him in private.</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If he does not listen then go with two or three others.</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If he still does not listen then take the issue before the church.</a:t>
            </a:r>
          </a:p>
          <a:p>
            <a:pPr marL="342900" marR="0" lvl="0" indent="-342900">
              <a:lnSpc>
                <a:spcPct val="107000"/>
              </a:lnSpc>
              <a:spcBef>
                <a:spcPts val="0"/>
              </a:spcBef>
              <a:spcAft>
                <a:spcPts val="8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if he still does not listen then let him be as a tax collector.</a:t>
            </a:r>
          </a:p>
        </p:txBody>
      </p:sp>
    </p:spTree>
    <p:extLst>
      <p:ext uri="{BB962C8B-B14F-4D97-AF65-F5344CB8AC3E}">
        <p14:creationId xmlns:p14="http://schemas.microsoft.com/office/powerpoint/2010/main" val="2604434617"/>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ADF27E-3A54-DF82-7515-AE1511D37D3B}"/>
              </a:ext>
            </a:extLst>
          </p:cNvPr>
          <p:cNvSpPr txBox="1"/>
          <p:nvPr/>
        </p:nvSpPr>
        <p:spPr>
          <a:xfrm>
            <a:off x="474783" y="371789"/>
            <a:ext cx="11053187" cy="58477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3200" dirty="0"/>
              <a:t>Joseph and the suffering of uncertainty, confusion, and hardship</a:t>
            </a:r>
          </a:p>
        </p:txBody>
      </p:sp>
      <p:sp>
        <p:nvSpPr>
          <p:cNvPr id="5" name="TextBox 4">
            <a:extLst>
              <a:ext uri="{FF2B5EF4-FFF2-40B4-BE49-F238E27FC236}">
                <a16:creationId xmlns:a16="http://schemas.microsoft.com/office/drawing/2014/main" id="{629035B1-5E33-82E2-FDB4-3564877F5590}"/>
              </a:ext>
            </a:extLst>
          </p:cNvPr>
          <p:cNvSpPr txBox="1"/>
          <p:nvPr/>
        </p:nvSpPr>
        <p:spPr>
          <a:xfrm>
            <a:off x="474783" y="1708080"/>
            <a:ext cx="11053187" cy="4426276"/>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Luke 2:4-7</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4 Now Joseph also went up from Galilee, from the city of Nazareth, to Judea, to the city of David which is called Bethlehem, because he was of the house and family of David, 5 in order to register along with Mary, who was betrothed to him, and was pregnant. 6 While they were there, the time came for her to give birth. 7 And she gave birth to her firstborn son; and she wrapped Him in cloths, and laid Him in a manger, because there was no room for them in the inn.</a:t>
            </a:r>
          </a:p>
        </p:txBody>
      </p:sp>
    </p:spTree>
    <p:extLst>
      <p:ext uri="{BB962C8B-B14F-4D97-AF65-F5344CB8AC3E}">
        <p14:creationId xmlns:p14="http://schemas.microsoft.com/office/powerpoint/2010/main" val="1928078587"/>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74AD11-DFD3-2715-CC7A-4323EA984562}"/>
              </a:ext>
            </a:extLst>
          </p:cNvPr>
          <p:cNvSpPr txBox="1"/>
          <p:nvPr/>
        </p:nvSpPr>
        <p:spPr>
          <a:xfrm>
            <a:off x="572756" y="964376"/>
            <a:ext cx="10691446" cy="3043205"/>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Luke 2:1–3</a:t>
            </a:r>
          </a:p>
          <a:p>
            <a:pPr marL="0" marR="0">
              <a:lnSpc>
                <a:spcPct val="107000"/>
              </a:lnSpc>
              <a:spcBef>
                <a:spcPts val="0"/>
              </a:spcBef>
              <a:spcAft>
                <a:spcPts val="800"/>
              </a:spcAft>
            </a:pPr>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7432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Now in those days a decree went out from Caesar Augustus, that a census be taken of all the inhabited earth. 2 This was the first census taken while Quirinius was governor of Syria. 3 And all the people were on their way to register for the census, each to his own city.</a:t>
            </a:r>
          </a:p>
        </p:txBody>
      </p:sp>
    </p:spTree>
    <p:extLst>
      <p:ext uri="{BB962C8B-B14F-4D97-AF65-F5344CB8AC3E}">
        <p14:creationId xmlns:p14="http://schemas.microsoft.com/office/powerpoint/2010/main" val="2091385908"/>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6807B2-5639-FF37-B5E3-70BBE30EADAB}"/>
              </a:ext>
            </a:extLst>
          </p:cNvPr>
          <p:cNvSpPr txBox="1"/>
          <p:nvPr/>
        </p:nvSpPr>
        <p:spPr>
          <a:xfrm>
            <a:off x="743578" y="872476"/>
            <a:ext cx="10510576" cy="3383683"/>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Micah 5:2</a:t>
            </a:r>
          </a:p>
          <a:p>
            <a:pPr marL="0" marR="0">
              <a:lnSpc>
                <a:spcPct val="107000"/>
              </a:lnSpc>
              <a:spcBef>
                <a:spcPts val="0"/>
              </a:spcBef>
              <a:spcAft>
                <a:spcPts val="800"/>
              </a:spcAft>
            </a:pPr>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But as for you, Bethlehem Ephrathah,</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Too little to be among the clans of Judah,</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From you One will come forth for Me to be ruler in Israel.</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His times of coming forth are from long ago,</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From the days of eternity.</a:t>
            </a:r>
          </a:p>
        </p:txBody>
      </p:sp>
    </p:spTree>
    <p:extLst>
      <p:ext uri="{BB962C8B-B14F-4D97-AF65-F5344CB8AC3E}">
        <p14:creationId xmlns:p14="http://schemas.microsoft.com/office/powerpoint/2010/main" val="2833269043"/>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C0890D-6864-C748-4FF7-216096C8190C}"/>
              </a:ext>
            </a:extLst>
          </p:cNvPr>
          <p:cNvSpPr txBox="1"/>
          <p:nvPr/>
        </p:nvSpPr>
        <p:spPr>
          <a:xfrm>
            <a:off x="1225898" y="1239153"/>
            <a:ext cx="7845250" cy="1454950"/>
          </a:xfrm>
          <a:prstGeom prst="rect">
            <a:avLst/>
          </a:prstGeom>
          <a:noFill/>
        </p:spPr>
        <p:txBody>
          <a:bodyPr wrap="square">
            <a:spAutoFit/>
          </a:bodyPr>
          <a:lstStyle/>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journey from Nazareth to Bethlehem</a:t>
            </a:r>
          </a:p>
          <a:p>
            <a:pPr marL="342900" marR="0" lvl="0" indent="-342900">
              <a:lnSpc>
                <a:spcPct val="107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Finding a place to stay</a:t>
            </a:r>
          </a:p>
          <a:p>
            <a:pPr marL="342900" marR="0" lvl="0" indent="-342900">
              <a:lnSpc>
                <a:spcPct val="107000"/>
              </a:lnSpc>
              <a:spcBef>
                <a:spcPts val="0"/>
              </a:spcBef>
              <a:spcAft>
                <a:spcPts val="8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Giving birth</a:t>
            </a:r>
          </a:p>
        </p:txBody>
      </p:sp>
    </p:spTree>
    <p:extLst>
      <p:ext uri="{BB962C8B-B14F-4D97-AF65-F5344CB8AC3E}">
        <p14:creationId xmlns:p14="http://schemas.microsoft.com/office/powerpoint/2010/main" val="2717407771"/>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ADF27E-3A54-DF82-7515-AE1511D37D3B}"/>
              </a:ext>
            </a:extLst>
          </p:cNvPr>
          <p:cNvSpPr txBox="1"/>
          <p:nvPr/>
        </p:nvSpPr>
        <p:spPr>
          <a:xfrm>
            <a:off x="474783" y="371789"/>
            <a:ext cx="11053187" cy="58477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3200" dirty="0"/>
              <a:t>Joseph and the suffering of uncertainty, confusion, and hardship</a:t>
            </a:r>
          </a:p>
        </p:txBody>
      </p:sp>
      <p:sp>
        <p:nvSpPr>
          <p:cNvPr id="3" name="TextBox 2">
            <a:extLst>
              <a:ext uri="{FF2B5EF4-FFF2-40B4-BE49-F238E27FC236}">
                <a16:creationId xmlns:a16="http://schemas.microsoft.com/office/drawing/2014/main" id="{B5D3A6B5-4B76-DC6A-B7A6-0589742DE880}"/>
              </a:ext>
            </a:extLst>
          </p:cNvPr>
          <p:cNvSpPr txBox="1"/>
          <p:nvPr/>
        </p:nvSpPr>
        <p:spPr>
          <a:xfrm>
            <a:off x="474783" y="1442750"/>
            <a:ext cx="8779749"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The Journey from Nazareth to Bethlehem</a:t>
            </a:r>
          </a:p>
        </p:txBody>
      </p:sp>
    </p:spTree>
    <p:extLst>
      <p:ext uri="{BB962C8B-B14F-4D97-AF65-F5344CB8AC3E}">
        <p14:creationId xmlns:p14="http://schemas.microsoft.com/office/powerpoint/2010/main" val="382295972"/>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A9C7D8-C7C9-BF10-AB1B-05D415CFEFEB}"/>
              </a:ext>
            </a:extLst>
          </p:cNvPr>
          <p:cNvPicPr>
            <a:picLocks noChangeAspect="1"/>
          </p:cNvPicPr>
          <p:nvPr/>
        </p:nvPicPr>
        <p:blipFill>
          <a:blip r:embed="rId2"/>
          <a:stretch>
            <a:fillRect/>
          </a:stretch>
        </p:blipFill>
        <p:spPr>
          <a:xfrm>
            <a:off x="4443182" y="728285"/>
            <a:ext cx="3305636" cy="5401429"/>
          </a:xfrm>
          <a:prstGeom prst="rect">
            <a:avLst/>
          </a:prstGeom>
        </p:spPr>
      </p:pic>
    </p:spTree>
    <p:extLst>
      <p:ext uri="{BB962C8B-B14F-4D97-AF65-F5344CB8AC3E}">
        <p14:creationId xmlns:p14="http://schemas.microsoft.com/office/powerpoint/2010/main" val="3497337464"/>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49E66D7-E914-3C4A-D67C-B622055BDC00}"/>
              </a:ext>
            </a:extLst>
          </p:cNvPr>
          <p:cNvPicPr>
            <a:picLocks noChangeAspect="1"/>
          </p:cNvPicPr>
          <p:nvPr/>
        </p:nvPicPr>
        <p:blipFill>
          <a:blip r:embed="rId2"/>
          <a:stretch>
            <a:fillRect/>
          </a:stretch>
        </p:blipFill>
        <p:spPr>
          <a:xfrm>
            <a:off x="927143" y="401934"/>
            <a:ext cx="3995112" cy="6054132"/>
          </a:xfrm>
          <a:prstGeom prst="rect">
            <a:avLst/>
          </a:prstGeom>
        </p:spPr>
      </p:pic>
      <p:sp>
        <p:nvSpPr>
          <p:cNvPr id="8" name="TextBox 7">
            <a:extLst>
              <a:ext uri="{FF2B5EF4-FFF2-40B4-BE49-F238E27FC236}">
                <a16:creationId xmlns:a16="http://schemas.microsoft.com/office/drawing/2014/main" id="{F0F26696-DFAB-F204-752C-08AAE90A6202}"/>
              </a:ext>
            </a:extLst>
          </p:cNvPr>
          <p:cNvSpPr txBox="1"/>
          <p:nvPr/>
        </p:nvSpPr>
        <p:spPr>
          <a:xfrm>
            <a:off x="5757706" y="532562"/>
            <a:ext cx="6018962" cy="1815882"/>
          </a:xfrm>
          <a:prstGeom prst="rect">
            <a:avLst/>
          </a:prstGeom>
          <a:noFill/>
        </p:spPr>
        <p:txBody>
          <a:bodyPr wrap="square" rtlCol="0">
            <a:spAutoFit/>
          </a:bodyPr>
          <a:lstStyle/>
          <a:p>
            <a:pPr marL="285750" indent="-285750">
              <a:buFont typeface="Arial" panose="020B0604020202020204" pitchFamily="34" charset="0"/>
              <a:buChar char="•"/>
            </a:pPr>
            <a:r>
              <a:rPr lang="en-US" sz="2800" dirty="0"/>
              <a:t>Joseph was an old man.</a:t>
            </a:r>
          </a:p>
          <a:p>
            <a:pPr marL="285750" indent="-285750">
              <a:buFont typeface="Arial" panose="020B0604020202020204" pitchFamily="34" charset="0"/>
              <a:buChar char="•"/>
            </a:pPr>
            <a:r>
              <a:rPr lang="en-US" sz="2800" dirty="0"/>
              <a:t>Joseph had children from a previous marriage</a:t>
            </a:r>
          </a:p>
          <a:p>
            <a:pPr marL="285750" indent="-285750">
              <a:buFont typeface="Arial" panose="020B0604020202020204" pitchFamily="34" charset="0"/>
              <a:buChar char="•"/>
            </a:pPr>
            <a:r>
              <a:rPr lang="en-US" sz="2800" dirty="0"/>
              <a:t>One of his son’s led Mary’s donkey.</a:t>
            </a:r>
          </a:p>
        </p:txBody>
      </p:sp>
    </p:spTree>
    <p:extLst>
      <p:ext uri="{BB962C8B-B14F-4D97-AF65-F5344CB8AC3E}">
        <p14:creationId xmlns:p14="http://schemas.microsoft.com/office/powerpoint/2010/main" val="225214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038B7C6-CEC7-DB0E-BB39-BED45EF8F485}"/>
              </a:ext>
            </a:extLst>
          </p:cNvPr>
          <p:cNvPicPr>
            <a:picLocks noChangeAspect="1"/>
          </p:cNvPicPr>
          <p:nvPr/>
        </p:nvPicPr>
        <p:blipFill>
          <a:blip r:embed="rId2"/>
          <a:stretch>
            <a:fillRect/>
          </a:stretch>
        </p:blipFill>
        <p:spPr>
          <a:xfrm>
            <a:off x="2223547" y="871180"/>
            <a:ext cx="7744906" cy="5115639"/>
          </a:xfrm>
          <a:prstGeom prst="rect">
            <a:avLst/>
          </a:prstGeom>
        </p:spPr>
      </p:pic>
    </p:spTree>
    <p:extLst>
      <p:ext uri="{BB962C8B-B14F-4D97-AF65-F5344CB8AC3E}">
        <p14:creationId xmlns:p14="http://schemas.microsoft.com/office/powerpoint/2010/main" val="77384636"/>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21C1D32-1CB4-AD44-08D5-A90DA17635D0}"/>
              </a:ext>
            </a:extLst>
          </p:cNvPr>
          <p:cNvSpPr txBox="1"/>
          <p:nvPr/>
        </p:nvSpPr>
        <p:spPr>
          <a:xfrm>
            <a:off x="834013" y="1176320"/>
            <a:ext cx="10098594" cy="2121158"/>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Lamentations 1:9</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She did not consider her future. Therefore she has fallen astonishingly…</a:t>
            </a:r>
          </a:p>
        </p:txBody>
      </p:sp>
    </p:spTree>
    <p:extLst>
      <p:ext uri="{BB962C8B-B14F-4D97-AF65-F5344CB8AC3E}">
        <p14:creationId xmlns:p14="http://schemas.microsoft.com/office/powerpoint/2010/main" val="4031836903"/>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ADF27E-3A54-DF82-7515-AE1511D37D3B}"/>
              </a:ext>
            </a:extLst>
          </p:cNvPr>
          <p:cNvSpPr txBox="1"/>
          <p:nvPr/>
        </p:nvSpPr>
        <p:spPr>
          <a:xfrm>
            <a:off x="474783" y="371789"/>
            <a:ext cx="11053187" cy="58477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3200" dirty="0"/>
              <a:t>Joseph and the suffering of uncertainty, confusion, and hardship</a:t>
            </a:r>
          </a:p>
        </p:txBody>
      </p:sp>
      <p:sp>
        <p:nvSpPr>
          <p:cNvPr id="3" name="TextBox 2">
            <a:extLst>
              <a:ext uri="{FF2B5EF4-FFF2-40B4-BE49-F238E27FC236}">
                <a16:creationId xmlns:a16="http://schemas.microsoft.com/office/drawing/2014/main" id="{B5D3A6B5-4B76-DC6A-B7A6-0589742DE880}"/>
              </a:ext>
            </a:extLst>
          </p:cNvPr>
          <p:cNvSpPr txBox="1"/>
          <p:nvPr/>
        </p:nvSpPr>
        <p:spPr>
          <a:xfrm>
            <a:off x="474783" y="1442750"/>
            <a:ext cx="8779749"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Finding a place to stay</a:t>
            </a:r>
          </a:p>
        </p:txBody>
      </p:sp>
      <p:pic>
        <p:nvPicPr>
          <p:cNvPr id="5" name="Picture 4">
            <a:extLst>
              <a:ext uri="{FF2B5EF4-FFF2-40B4-BE49-F238E27FC236}">
                <a16:creationId xmlns:a16="http://schemas.microsoft.com/office/drawing/2014/main" id="{74C0065B-C036-336D-61ED-7BE57FC55CF1}"/>
              </a:ext>
            </a:extLst>
          </p:cNvPr>
          <p:cNvPicPr>
            <a:picLocks noChangeAspect="1"/>
          </p:cNvPicPr>
          <p:nvPr/>
        </p:nvPicPr>
        <p:blipFill>
          <a:blip r:embed="rId2"/>
          <a:stretch>
            <a:fillRect/>
          </a:stretch>
        </p:blipFill>
        <p:spPr>
          <a:xfrm>
            <a:off x="2996483" y="2452156"/>
            <a:ext cx="5515745" cy="3667637"/>
          </a:xfrm>
          <a:prstGeom prst="rect">
            <a:avLst/>
          </a:prstGeom>
        </p:spPr>
      </p:pic>
    </p:spTree>
    <p:extLst>
      <p:ext uri="{BB962C8B-B14F-4D97-AF65-F5344CB8AC3E}">
        <p14:creationId xmlns:p14="http://schemas.microsoft.com/office/powerpoint/2010/main" val="12830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A57FB4-6C2B-01BF-3F9D-CE788BCAAAC2}"/>
              </a:ext>
            </a:extLst>
          </p:cNvPr>
          <p:cNvPicPr>
            <a:picLocks noChangeAspect="1"/>
          </p:cNvPicPr>
          <p:nvPr/>
        </p:nvPicPr>
        <p:blipFill>
          <a:blip r:embed="rId2"/>
          <a:stretch>
            <a:fillRect/>
          </a:stretch>
        </p:blipFill>
        <p:spPr>
          <a:xfrm>
            <a:off x="925979" y="1105319"/>
            <a:ext cx="3482906" cy="5270360"/>
          </a:xfrm>
          <a:prstGeom prst="rect">
            <a:avLst/>
          </a:prstGeom>
        </p:spPr>
      </p:pic>
      <p:pic>
        <p:nvPicPr>
          <p:cNvPr id="5" name="Picture 4">
            <a:extLst>
              <a:ext uri="{FF2B5EF4-FFF2-40B4-BE49-F238E27FC236}">
                <a16:creationId xmlns:a16="http://schemas.microsoft.com/office/drawing/2014/main" id="{87D026D4-E1CD-D249-9E6A-B28DE1A7557F}"/>
              </a:ext>
            </a:extLst>
          </p:cNvPr>
          <p:cNvPicPr>
            <a:picLocks noChangeAspect="1"/>
          </p:cNvPicPr>
          <p:nvPr/>
        </p:nvPicPr>
        <p:blipFill>
          <a:blip r:embed="rId3"/>
          <a:stretch>
            <a:fillRect/>
          </a:stretch>
        </p:blipFill>
        <p:spPr>
          <a:xfrm>
            <a:off x="5629543" y="1716558"/>
            <a:ext cx="5971510" cy="4047881"/>
          </a:xfrm>
          <a:prstGeom prst="rect">
            <a:avLst/>
          </a:prstGeom>
        </p:spPr>
      </p:pic>
      <p:sp>
        <p:nvSpPr>
          <p:cNvPr id="6" name="TextBox 5">
            <a:extLst>
              <a:ext uri="{FF2B5EF4-FFF2-40B4-BE49-F238E27FC236}">
                <a16:creationId xmlns:a16="http://schemas.microsoft.com/office/drawing/2014/main" id="{5F6FC592-7DA1-E9FC-E717-AAA72657AE94}"/>
              </a:ext>
            </a:extLst>
          </p:cNvPr>
          <p:cNvSpPr txBox="1"/>
          <p:nvPr/>
        </p:nvSpPr>
        <p:spPr>
          <a:xfrm>
            <a:off x="1064315" y="291402"/>
            <a:ext cx="3344570" cy="523220"/>
          </a:xfrm>
          <a:prstGeom prst="rect">
            <a:avLst/>
          </a:prstGeom>
          <a:noFill/>
        </p:spPr>
        <p:txBody>
          <a:bodyPr wrap="square" rtlCol="0">
            <a:spAutoFit/>
          </a:bodyPr>
          <a:lstStyle/>
          <a:p>
            <a:r>
              <a:rPr lang="en-US" sz="2800" dirty="0"/>
              <a:t>No room at the inn</a:t>
            </a:r>
          </a:p>
        </p:txBody>
      </p:sp>
      <p:sp>
        <p:nvSpPr>
          <p:cNvPr id="7" name="TextBox 6">
            <a:extLst>
              <a:ext uri="{FF2B5EF4-FFF2-40B4-BE49-F238E27FC236}">
                <a16:creationId xmlns:a16="http://schemas.microsoft.com/office/drawing/2014/main" id="{E49FBAF6-610B-A16C-10D7-9350FF4F17DA}"/>
              </a:ext>
            </a:extLst>
          </p:cNvPr>
          <p:cNvSpPr txBox="1"/>
          <p:nvPr/>
        </p:nvSpPr>
        <p:spPr>
          <a:xfrm>
            <a:off x="6943012" y="291402"/>
            <a:ext cx="3617805" cy="523220"/>
          </a:xfrm>
          <a:prstGeom prst="rect">
            <a:avLst/>
          </a:prstGeom>
          <a:noFill/>
        </p:spPr>
        <p:txBody>
          <a:bodyPr wrap="square" rtlCol="0">
            <a:spAutoFit/>
          </a:bodyPr>
          <a:lstStyle/>
          <a:p>
            <a:r>
              <a:rPr lang="en-US" sz="2800" dirty="0"/>
              <a:t>Jesus born in a manger</a:t>
            </a:r>
          </a:p>
        </p:txBody>
      </p:sp>
    </p:spTree>
    <p:extLst>
      <p:ext uri="{BB962C8B-B14F-4D97-AF65-F5344CB8AC3E}">
        <p14:creationId xmlns:p14="http://schemas.microsoft.com/office/powerpoint/2010/main" val="1635828697"/>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945ABD-98A7-59F2-73FF-138240323776}"/>
              </a:ext>
            </a:extLst>
          </p:cNvPr>
          <p:cNvPicPr>
            <a:picLocks noChangeAspect="1"/>
          </p:cNvPicPr>
          <p:nvPr/>
        </p:nvPicPr>
        <p:blipFill>
          <a:blip r:embed="rId2"/>
          <a:stretch>
            <a:fillRect/>
          </a:stretch>
        </p:blipFill>
        <p:spPr>
          <a:xfrm>
            <a:off x="457448" y="2557341"/>
            <a:ext cx="5449060" cy="1743318"/>
          </a:xfrm>
          <a:prstGeom prst="rect">
            <a:avLst/>
          </a:prstGeom>
        </p:spPr>
      </p:pic>
      <p:pic>
        <p:nvPicPr>
          <p:cNvPr id="5" name="Picture 4">
            <a:extLst>
              <a:ext uri="{FF2B5EF4-FFF2-40B4-BE49-F238E27FC236}">
                <a16:creationId xmlns:a16="http://schemas.microsoft.com/office/drawing/2014/main" id="{40D863E2-F0FC-88E6-EE13-FF6E661DC8E6}"/>
              </a:ext>
            </a:extLst>
          </p:cNvPr>
          <p:cNvPicPr>
            <a:picLocks noChangeAspect="1"/>
          </p:cNvPicPr>
          <p:nvPr/>
        </p:nvPicPr>
        <p:blipFill>
          <a:blip r:embed="rId3"/>
          <a:stretch>
            <a:fillRect/>
          </a:stretch>
        </p:blipFill>
        <p:spPr>
          <a:xfrm>
            <a:off x="7933417" y="1955421"/>
            <a:ext cx="2514951" cy="3429479"/>
          </a:xfrm>
          <a:prstGeom prst="rect">
            <a:avLst/>
          </a:prstGeom>
        </p:spPr>
      </p:pic>
      <p:sp>
        <p:nvSpPr>
          <p:cNvPr id="6" name="TextBox 5">
            <a:extLst>
              <a:ext uri="{FF2B5EF4-FFF2-40B4-BE49-F238E27FC236}">
                <a16:creationId xmlns:a16="http://schemas.microsoft.com/office/drawing/2014/main" id="{ED476551-98AA-B70C-597C-3D2B56A7F892}"/>
              </a:ext>
            </a:extLst>
          </p:cNvPr>
          <p:cNvSpPr txBox="1"/>
          <p:nvPr/>
        </p:nvSpPr>
        <p:spPr>
          <a:xfrm>
            <a:off x="1014884" y="703385"/>
            <a:ext cx="4290646" cy="523220"/>
          </a:xfrm>
          <a:prstGeom prst="rect">
            <a:avLst/>
          </a:prstGeom>
          <a:noFill/>
        </p:spPr>
        <p:txBody>
          <a:bodyPr wrap="square" rtlCol="0">
            <a:spAutoFit/>
          </a:bodyPr>
          <a:lstStyle/>
          <a:p>
            <a:r>
              <a:rPr lang="en-US" sz="2800" dirty="0"/>
              <a:t>Stayed at a relative’s house</a:t>
            </a:r>
          </a:p>
        </p:txBody>
      </p:sp>
      <p:sp>
        <p:nvSpPr>
          <p:cNvPr id="7" name="TextBox 6">
            <a:extLst>
              <a:ext uri="{FF2B5EF4-FFF2-40B4-BE49-F238E27FC236}">
                <a16:creationId xmlns:a16="http://schemas.microsoft.com/office/drawing/2014/main" id="{E8D980C6-8CA0-697D-2D5D-7778431A036D}"/>
              </a:ext>
            </a:extLst>
          </p:cNvPr>
          <p:cNvSpPr txBox="1"/>
          <p:nvPr/>
        </p:nvSpPr>
        <p:spPr>
          <a:xfrm>
            <a:off x="7412335" y="703385"/>
            <a:ext cx="3764781" cy="523220"/>
          </a:xfrm>
          <a:prstGeom prst="rect">
            <a:avLst/>
          </a:prstGeom>
          <a:noFill/>
        </p:spPr>
        <p:txBody>
          <a:bodyPr wrap="square" rtlCol="0">
            <a:spAutoFit/>
          </a:bodyPr>
          <a:lstStyle/>
          <a:p>
            <a:r>
              <a:rPr lang="en-US" sz="2800" dirty="0"/>
              <a:t>Jesus born in the house</a:t>
            </a:r>
          </a:p>
        </p:txBody>
      </p:sp>
    </p:spTree>
    <p:extLst>
      <p:ext uri="{BB962C8B-B14F-4D97-AF65-F5344CB8AC3E}">
        <p14:creationId xmlns:p14="http://schemas.microsoft.com/office/powerpoint/2010/main" val="114998027"/>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E3270-2893-CD62-31ED-ED2CA2334DCB}"/>
              </a:ext>
            </a:extLst>
          </p:cNvPr>
          <p:cNvSpPr txBox="1"/>
          <p:nvPr/>
        </p:nvSpPr>
        <p:spPr>
          <a:xfrm>
            <a:off x="5218025" y="694564"/>
            <a:ext cx="1755949" cy="523220"/>
          </a:xfrm>
          <a:prstGeom prst="rect">
            <a:avLst/>
          </a:prstGeom>
          <a:noFill/>
        </p:spPr>
        <p:txBody>
          <a:bodyPr wrap="square">
            <a:spAutoFit/>
          </a:bodyPr>
          <a:lstStyle/>
          <a:p>
            <a:r>
              <a:rPr lang="en-US" sz="2800" dirty="0" err="1">
                <a:effectLst/>
                <a:latin typeface="Calibri" panose="020F0502020204030204" pitchFamily="34" charset="0"/>
                <a:ea typeface="Calibri" panose="020F0502020204030204" pitchFamily="34" charset="0"/>
                <a:cs typeface="Times New Roman" panose="02020603050405020304" pitchFamily="18" charset="0"/>
              </a:rPr>
              <a:t>Kataluma</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2800" dirty="0"/>
          </a:p>
        </p:txBody>
      </p:sp>
      <p:sp>
        <p:nvSpPr>
          <p:cNvPr id="5" name="TextBox 4">
            <a:extLst>
              <a:ext uri="{FF2B5EF4-FFF2-40B4-BE49-F238E27FC236}">
                <a16:creationId xmlns:a16="http://schemas.microsoft.com/office/drawing/2014/main" id="{E926E989-68C6-0745-9D5C-8C2DFA623068}"/>
              </a:ext>
            </a:extLst>
          </p:cNvPr>
          <p:cNvSpPr txBox="1"/>
          <p:nvPr/>
        </p:nvSpPr>
        <p:spPr>
          <a:xfrm>
            <a:off x="291402" y="2155169"/>
            <a:ext cx="11505363" cy="3965253"/>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Luke 22:10-12</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He [Jesus] said to them, “When you have entered the city, a man carrying a pitcher of water will meet you; follow him into the house that he enters. 11 And you shall say to the owner of the house, ‘The Teacher says to you, “Where is the guest room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kataluma</a:t>
            </a:r>
            <a:r>
              <a:rPr lang="en-US" sz="2800" dirty="0">
                <a:effectLst/>
                <a:latin typeface="Calibri" panose="020F0502020204030204" pitchFamily="34" charset="0"/>
                <a:ea typeface="Calibri" panose="020F0502020204030204" pitchFamily="34" charset="0"/>
                <a:cs typeface="Times New Roman" panose="02020603050405020304" pitchFamily="18" charset="0"/>
              </a:rPr>
              <a:t>] in which I may eat the Passover with My disciples?”’ 12 And he will show you a large, furnished upstairs room; prepare it there.”</a:t>
            </a:r>
          </a:p>
        </p:txBody>
      </p:sp>
    </p:spTree>
    <p:extLst>
      <p:ext uri="{BB962C8B-B14F-4D97-AF65-F5344CB8AC3E}">
        <p14:creationId xmlns:p14="http://schemas.microsoft.com/office/powerpoint/2010/main" val="1856781705"/>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C3088E-3B40-6D90-2A72-0A41D0237DC7}"/>
              </a:ext>
            </a:extLst>
          </p:cNvPr>
          <p:cNvSpPr txBox="1"/>
          <p:nvPr/>
        </p:nvSpPr>
        <p:spPr>
          <a:xfrm>
            <a:off x="773722" y="846818"/>
            <a:ext cx="10480431" cy="2582182"/>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Mark 14:14</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wherever he enters, say to the owner of the house, 'The Teacher says, "Where is My guest room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kataluma</a:t>
            </a:r>
            <a:r>
              <a:rPr lang="en-US" sz="2800" dirty="0">
                <a:effectLst/>
                <a:latin typeface="Calibri" panose="020F0502020204030204" pitchFamily="34" charset="0"/>
                <a:ea typeface="Calibri" panose="020F0502020204030204" pitchFamily="34" charset="0"/>
                <a:cs typeface="Times New Roman" panose="02020603050405020304" pitchFamily="18" charset="0"/>
              </a:rPr>
              <a:t>] in which I may eat the Passover with My disciples?”’</a:t>
            </a:r>
          </a:p>
        </p:txBody>
      </p:sp>
    </p:spTree>
    <p:extLst>
      <p:ext uri="{BB962C8B-B14F-4D97-AF65-F5344CB8AC3E}">
        <p14:creationId xmlns:p14="http://schemas.microsoft.com/office/powerpoint/2010/main" val="2641129173"/>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1A882D-39C7-5E2C-302E-E2EC872E1BD8}"/>
              </a:ext>
            </a:extLst>
          </p:cNvPr>
          <p:cNvSpPr txBox="1"/>
          <p:nvPr/>
        </p:nvSpPr>
        <p:spPr>
          <a:xfrm>
            <a:off x="5032131" y="744806"/>
            <a:ext cx="2127738" cy="523220"/>
          </a:xfrm>
          <a:prstGeom prst="rect">
            <a:avLst/>
          </a:prstGeom>
          <a:noFill/>
        </p:spPr>
        <p:txBody>
          <a:bodyPr wrap="square">
            <a:spAutoFit/>
          </a:bodyPr>
          <a:lstStyle/>
          <a:p>
            <a:r>
              <a:rPr lang="en-US" sz="2800" dirty="0" err="1">
                <a:effectLst/>
                <a:latin typeface="Calibri" panose="020F0502020204030204" pitchFamily="34" charset="0"/>
                <a:ea typeface="Calibri" panose="020F0502020204030204" pitchFamily="34" charset="0"/>
                <a:cs typeface="Times New Roman" panose="02020603050405020304" pitchFamily="18" charset="0"/>
              </a:rPr>
              <a:t>pandokheion</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2800" dirty="0"/>
          </a:p>
        </p:txBody>
      </p:sp>
      <p:sp>
        <p:nvSpPr>
          <p:cNvPr id="5" name="TextBox 4">
            <a:extLst>
              <a:ext uri="{FF2B5EF4-FFF2-40B4-BE49-F238E27FC236}">
                <a16:creationId xmlns:a16="http://schemas.microsoft.com/office/drawing/2014/main" id="{A15AB217-3777-3B5E-6672-E2846924325D}"/>
              </a:ext>
            </a:extLst>
          </p:cNvPr>
          <p:cNvSpPr txBox="1"/>
          <p:nvPr/>
        </p:nvSpPr>
        <p:spPr>
          <a:xfrm>
            <a:off x="773723" y="1796265"/>
            <a:ext cx="10842171" cy="3504229"/>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Luke 10:34-35</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came to him and bandaged up his wounds, pouring oil and wine on them; and he put him on his own animal, and brought him to an inn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pandokheion</a:t>
            </a:r>
            <a:r>
              <a:rPr lang="en-US" sz="2800" dirty="0">
                <a:effectLst/>
                <a:latin typeface="Calibri" panose="020F0502020204030204" pitchFamily="34" charset="0"/>
                <a:ea typeface="Calibri" panose="020F0502020204030204" pitchFamily="34" charset="0"/>
                <a:cs typeface="Times New Roman" panose="02020603050405020304" pitchFamily="18" charset="0"/>
              </a:rPr>
              <a:t>] and took care of him. 35 On the next day he took out two denarii and gave them to the innkeeper and said, ‘Take care of him; and whatever more you spend, when I return I will repay you.’ </a:t>
            </a:r>
          </a:p>
        </p:txBody>
      </p:sp>
    </p:spTree>
    <p:extLst>
      <p:ext uri="{BB962C8B-B14F-4D97-AF65-F5344CB8AC3E}">
        <p14:creationId xmlns:p14="http://schemas.microsoft.com/office/powerpoint/2010/main" val="3617465470"/>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3D4932-1321-84A0-2E6A-17CF69F99D5D}"/>
              </a:ext>
            </a:extLst>
          </p:cNvPr>
          <p:cNvSpPr txBox="1"/>
          <p:nvPr/>
        </p:nvSpPr>
        <p:spPr>
          <a:xfrm>
            <a:off x="795494" y="1040564"/>
            <a:ext cx="10601011" cy="1815882"/>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Luke 2:4</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Now Joseph also went… to the city of David which is called Bethlehem, because he was of the house and family of David.</a:t>
            </a:r>
            <a:endParaRPr lang="en-US" sz="2800" dirty="0"/>
          </a:p>
        </p:txBody>
      </p:sp>
      <p:sp>
        <p:nvSpPr>
          <p:cNvPr id="5" name="TextBox 4">
            <a:extLst>
              <a:ext uri="{FF2B5EF4-FFF2-40B4-BE49-F238E27FC236}">
                <a16:creationId xmlns:a16="http://schemas.microsoft.com/office/drawing/2014/main" id="{57F5CA06-135F-9BBA-A49D-3D3034F2639B}"/>
              </a:ext>
            </a:extLst>
          </p:cNvPr>
          <p:cNvSpPr txBox="1"/>
          <p:nvPr/>
        </p:nvSpPr>
        <p:spPr>
          <a:xfrm>
            <a:off x="795494" y="3602005"/>
            <a:ext cx="10348128" cy="2018566"/>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Luke 1:39-40</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Now at this time Mary set out and went in a hurry to the hill country, to a city of Judah, and she entered the house of Zechariah and greeted Elizabeth. </a:t>
            </a:r>
          </a:p>
        </p:txBody>
      </p:sp>
    </p:spTree>
    <p:extLst>
      <p:ext uri="{BB962C8B-B14F-4D97-AF65-F5344CB8AC3E}">
        <p14:creationId xmlns:p14="http://schemas.microsoft.com/office/powerpoint/2010/main" val="37397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F9CA41-E7CA-F0E9-FBA3-D5ED8F149C0D}"/>
              </a:ext>
            </a:extLst>
          </p:cNvPr>
          <p:cNvSpPr txBox="1"/>
          <p:nvPr/>
        </p:nvSpPr>
        <p:spPr>
          <a:xfrm>
            <a:off x="845736" y="862710"/>
            <a:ext cx="10500528" cy="3970318"/>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Kenneth Bailey, a Middle Eastern and New Testament scholar</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"[My] thirty-year experience with villagers in the Middle East is that the intensity of honor shown to the passing guest is still very much in force, especially when it is a returning son of the village who is seeking shelter. We have observed cases where a complete village has turned out in a great celebration to greet a young man who has suddenly arrived unannounced in the village, which his grandfather had left many years before" </a:t>
            </a:r>
            <a:endParaRPr lang="en-US" sz="2800" dirty="0"/>
          </a:p>
        </p:txBody>
      </p:sp>
    </p:spTree>
    <p:extLst>
      <p:ext uri="{BB962C8B-B14F-4D97-AF65-F5344CB8AC3E}">
        <p14:creationId xmlns:p14="http://schemas.microsoft.com/office/powerpoint/2010/main" val="4186741383"/>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A723BE-0979-8AFF-764F-893772C575E9}"/>
              </a:ext>
            </a:extLst>
          </p:cNvPr>
          <p:cNvSpPr txBox="1"/>
          <p:nvPr/>
        </p:nvSpPr>
        <p:spPr>
          <a:xfrm>
            <a:off x="743579" y="754838"/>
            <a:ext cx="10932606" cy="5348324"/>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Genesis 19:1-3</a:t>
            </a:r>
          </a:p>
          <a:p>
            <a:pPr marL="0" marR="0">
              <a:lnSpc>
                <a:spcPct val="107000"/>
              </a:lnSpc>
              <a:spcBef>
                <a:spcPts val="0"/>
              </a:spcBef>
              <a:spcAft>
                <a:spcPts val="800"/>
              </a:spcAft>
            </a:pPr>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Now the two angels came to Sodom in the evening as Lot was sitting at the gate of Sodom. When Lot saw them, he stood up to meet them and bowed down with his face to the ground. 2 And he said, “Now behold, my lords, please turn aside into your servant’s house, and spend the night, and wash your feet; then you may rise early and go on your way.” They said, “No, but we shall spend the night in the public square.” 3 Yet he strongly urged them, so they turned aside to him and entered his house; and he prepared a feast for them and baked unleavened bread, and they ate.</a:t>
            </a:r>
          </a:p>
        </p:txBody>
      </p:sp>
    </p:spTree>
    <p:extLst>
      <p:ext uri="{BB962C8B-B14F-4D97-AF65-F5344CB8AC3E}">
        <p14:creationId xmlns:p14="http://schemas.microsoft.com/office/powerpoint/2010/main" val="3892228011"/>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F2F408-661F-DEAD-F695-F8AD00C64A5A}"/>
              </a:ext>
            </a:extLst>
          </p:cNvPr>
          <p:cNvSpPr txBox="1"/>
          <p:nvPr/>
        </p:nvSpPr>
        <p:spPr>
          <a:xfrm>
            <a:off x="813917" y="793554"/>
            <a:ext cx="10359850" cy="3043205"/>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Judges 19:20-21</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Then the old man said, “Peace to you. Only let me take care of all your needs; however, do not spend the night in the public square.” So he took him into his house and fed the donkeys, and they washed their feet and ate and drank.</a:t>
            </a:r>
          </a:p>
        </p:txBody>
      </p:sp>
    </p:spTree>
    <p:extLst>
      <p:ext uri="{BB962C8B-B14F-4D97-AF65-F5344CB8AC3E}">
        <p14:creationId xmlns:p14="http://schemas.microsoft.com/office/powerpoint/2010/main" val="1559815874"/>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6CB29A-9935-8D86-9C7A-C201C3140060}"/>
              </a:ext>
            </a:extLst>
          </p:cNvPr>
          <p:cNvSpPr txBox="1"/>
          <p:nvPr/>
        </p:nvSpPr>
        <p:spPr>
          <a:xfrm>
            <a:off x="602901" y="406179"/>
            <a:ext cx="10771833" cy="3539430"/>
          </a:xfrm>
          <a:prstGeom prst="rect">
            <a:avLst/>
          </a:prstGeom>
          <a:noFill/>
        </p:spPr>
        <p:txBody>
          <a:bodyPr wrap="square">
            <a:spAutoFit/>
          </a:bodyPr>
          <a:lstStyle/>
          <a:p>
            <a:r>
              <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Exodus 18:21-22</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latin typeface="Calibri" panose="020F0502020204030204" pitchFamily="34" charset="0"/>
                <a:ea typeface="Calibri" panose="020F0502020204030204" pitchFamily="34" charset="0"/>
                <a:cs typeface="Times New Roman" panose="02020603050405020304" pitchFamily="18" charset="0"/>
              </a:rPr>
              <a:t>S</a:t>
            </a:r>
            <a:r>
              <a:rPr lang="en-US" sz="2800" dirty="0">
                <a:effectLst/>
                <a:latin typeface="Calibri" panose="020F0502020204030204" pitchFamily="34" charset="0"/>
                <a:ea typeface="Calibri" panose="020F0502020204030204" pitchFamily="34" charset="0"/>
                <a:cs typeface="Times New Roman" panose="02020603050405020304" pitchFamily="18" charset="0"/>
              </a:rPr>
              <a:t>elect out of all the people able men who fear God, men of truth, those who hate dishonest gain; and you shall place these over them as leaders of thousands, of hundreds, of fifties, and of tens. 22 Let them judge the people at all times; and let it be that they will bring to you every major matter, but they will judge every minor matter themselves. So it will be easier for you, and they will carry the burden with you.</a:t>
            </a:r>
            <a:endParaRPr lang="en-US" sz="2800" dirty="0"/>
          </a:p>
        </p:txBody>
      </p:sp>
      <p:pic>
        <p:nvPicPr>
          <p:cNvPr id="5" name="Picture 4">
            <a:extLst>
              <a:ext uri="{FF2B5EF4-FFF2-40B4-BE49-F238E27FC236}">
                <a16:creationId xmlns:a16="http://schemas.microsoft.com/office/drawing/2014/main" id="{0E754841-8D0D-E89F-6972-46DF0F4B8AF9}"/>
              </a:ext>
            </a:extLst>
          </p:cNvPr>
          <p:cNvPicPr>
            <a:picLocks noChangeAspect="1"/>
          </p:cNvPicPr>
          <p:nvPr/>
        </p:nvPicPr>
        <p:blipFill>
          <a:blip r:embed="rId2"/>
          <a:stretch>
            <a:fillRect/>
          </a:stretch>
        </p:blipFill>
        <p:spPr>
          <a:xfrm>
            <a:off x="3259523" y="4268627"/>
            <a:ext cx="5458587" cy="2038635"/>
          </a:xfrm>
          <a:prstGeom prst="rect">
            <a:avLst/>
          </a:prstGeom>
        </p:spPr>
      </p:pic>
    </p:spTree>
    <p:extLst>
      <p:ext uri="{BB962C8B-B14F-4D97-AF65-F5344CB8AC3E}">
        <p14:creationId xmlns:p14="http://schemas.microsoft.com/office/powerpoint/2010/main" val="1188898511"/>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541B5F-55B2-67B2-4F34-B9AF62BCF10B}"/>
              </a:ext>
            </a:extLst>
          </p:cNvPr>
          <p:cNvSpPr txBox="1"/>
          <p:nvPr/>
        </p:nvSpPr>
        <p:spPr>
          <a:xfrm>
            <a:off x="1022839" y="785923"/>
            <a:ext cx="10146322" cy="1660134"/>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Galatians 6:2</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Bear one another’s burdens, and thereby fulfill the law of Christ.</a:t>
            </a:r>
          </a:p>
        </p:txBody>
      </p:sp>
      <p:pic>
        <p:nvPicPr>
          <p:cNvPr id="5" name="Picture 4">
            <a:extLst>
              <a:ext uri="{FF2B5EF4-FFF2-40B4-BE49-F238E27FC236}">
                <a16:creationId xmlns:a16="http://schemas.microsoft.com/office/drawing/2014/main" id="{3D0A71E0-6833-A5CD-BEDD-C833D051D22E}"/>
              </a:ext>
            </a:extLst>
          </p:cNvPr>
          <p:cNvPicPr>
            <a:picLocks noChangeAspect="1"/>
          </p:cNvPicPr>
          <p:nvPr/>
        </p:nvPicPr>
        <p:blipFill>
          <a:blip r:embed="rId2"/>
          <a:stretch>
            <a:fillRect/>
          </a:stretch>
        </p:blipFill>
        <p:spPr>
          <a:xfrm>
            <a:off x="3380996" y="3287218"/>
            <a:ext cx="5430008" cy="3077004"/>
          </a:xfrm>
          <a:prstGeom prst="rect">
            <a:avLst/>
          </a:prstGeom>
        </p:spPr>
      </p:pic>
    </p:spTree>
    <p:extLst>
      <p:ext uri="{BB962C8B-B14F-4D97-AF65-F5344CB8AC3E}">
        <p14:creationId xmlns:p14="http://schemas.microsoft.com/office/powerpoint/2010/main" val="3964958234"/>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ADF27E-3A54-DF82-7515-AE1511D37D3B}"/>
              </a:ext>
            </a:extLst>
          </p:cNvPr>
          <p:cNvSpPr txBox="1"/>
          <p:nvPr/>
        </p:nvSpPr>
        <p:spPr>
          <a:xfrm>
            <a:off x="474783" y="371789"/>
            <a:ext cx="11053187" cy="58477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3200" dirty="0"/>
              <a:t>Joseph and the suffering of uncertainty, confusion, and hardship</a:t>
            </a:r>
          </a:p>
        </p:txBody>
      </p:sp>
      <p:sp>
        <p:nvSpPr>
          <p:cNvPr id="3" name="TextBox 2">
            <a:extLst>
              <a:ext uri="{FF2B5EF4-FFF2-40B4-BE49-F238E27FC236}">
                <a16:creationId xmlns:a16="http://schemas.microsoft.com/office/drawing/2014/main" id="{B5D3A6B5-4B76-DC6A-B7A6-0589742DE880}"/>
              </a:ext>
            </a:extLst>
          </p:cNvPr>
          <p:cNvSpPr txBox="1"/>
          <p:nvPr/>
        </p:nvSpPr>
        <p:spPr>
          <a:xfrm>
            <a:off x="474783" y="1442750"/>
            <a:ext cx="8779749"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Mary giving birth</a:t>
            </a:r>
          </a:p>
        </p:txBody>
      </p:sp>
      <p:sp>
        <p:nvSpPr>
          <p:cNvPr id="6" name="TextBox 5">
            <a:extLst>
              <a:ext uri="{FF2B5EF4-FFF2-40B4-BE49-F238E27FC236}">
                <a16:creationId xmlns:a16="http://schemas.microsoft.com/office/drawing/2014/main" id="{9507DE3E-0563-69F6-A8F0-4A9CA64AD8B3}"/>
              </a:ext>
            </a:extLst>
          </p:cNvPr>
          <p:cNvSpPr txBox="1"/>
          <p:nvPr/>
        </p:nvSpPr>
        <p:spPr>
          <a:xfrm>
            <a:off x="474783" y="2643075"/>
            <a:ext cx="10035793" cy="1096519"/>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Luke 2:6</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While they were there, the time came for her to give birth.</a:t>
            </a:r>
          </a:p>
        </p:txBody>
      </p:sp>
    </p:spTree>
    <p:extLst>
      <p:ext uri="{BB962C8B-B14F-4D97-AF65-F5344CB8AC3E}">
        <p14:creationId xmlns:p14="http://schemas.microsoft.com/office/powerpoint/2010/main" val="129242770"/>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F589778E-C999-E4B9-DA5C-B57FD8DBDC7B}"/>
              </a:ext>
            </a:extLst>
          </p:cNvPr>
          <p:cNvGraphicFramePr>
            <a:graphicFrameLocks noChangeAspect="1"/>
          </p:cNvGraphicFramePr>
          <p:nvPr>
            <p:extLst>
              <p:ext uri="{D42A27DB-BD31-4B8C-83A1-F6EECF244321}">
                <p14:modId xmlns:p14="http://schemas.microsoft.com/office/powerpoint/2010/main" val="750111167"/>
              </p:ext>
            </p:extLst>
          </p:nvPr>
        </p:nvGraphicFramePr>
        <p:xfrm>
          <a:off x="2233613" y="1460500"/>
          <a:ext cx="7724775" cy="3933825"/>
        </p:xfrm>
        <a:graphic>
          <a:graphicData uri="http://schemas.openxmlformats.org/presentationml/2006/ole">
            <mc:AlternateContent xmlns:mc="http://schemas.openxmlformats.org/markup-compatibility/2006">
              <mc:Choice xmlns:v="urn:schemas-microsoft-com:vml" Requires="v">
                <p:oleObj name="Bitmap Image" r:id="rId2" imgW="7724880" imgH="3933720" progId="PBrush">
                  <p:embed/>
                </p:oleObj>
              </mc:Choice>
              <mc:Fallback>
                <p:oleObj name="Bitmap Image" r:id="rId2" imgW="7724880" imgH="3933720" progId="PBrush">
                  <p:embed/>
                  <p:pic>
                    <p:nvPicPr>
                      <p:cNvPr id="2" name="Object 1">
                        <a:extLst>
                          <a:ext uri="{FF2B5EF4-FFF2-40B4-BE49-F238E27FC236}">
                            <a16:creationId xmlns:a16="http://schemas.microsoft.com/office/drawing/2014/main" id="{F589778E-C999-E4B9-DA5C-B57FD8DBDC7B}"/>
                          </a:ext>
                        </a:extLst>
                      </p:cNvPr>
                      <p:cNvPicPr/>
                      <p:nvPr/>
                    </p:nvPicPr>
                    <p:blipFill>
                      <a:blip r:embed="rId3"/>
                      <a:stretch>
                        <a:fillRect/>
                      </a:stretch>
                    </p:blipFill>
                    <p:spPr>
                      <a:xfrm>
                        <a:off x="2233613" y="1460500"/>
                        <a:ext cx="7724775" cy="3933825"/>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505CD23D-C6A6-5BA1-B7A7-085F99BAB085}"/>
              </a:ext>
            </a:extLst>
          </p:cNvPr>
          <p:cNvSpPr txBox="1"/>
          <p:nvPr/>
        </p:nvSpPr>
        <p:spPr>
          <a:xfrm>
            <a:off x="7056456" y="6183143"/>
            <a:ext cx="4911131" cy="246221"/>
          </a:xfrm>
          <a:prstGeom prst="rect">
            <a:avLst/>
          </a:prstGeom>
          <a:noFill/>
        </p:spPr>
        <p:txBody>
          <a:bodyPr wrap="square">
            <a:spAutoFit/>
          </a:bodyPr>
          <a:lstStyle/>
          <a:p>
            <a:r>
              <a:rPr lang="en-US" sz="1000" dirty="0"/>
              <a:t>https://research.lifeway.com/2015/12/04/christmas-urban-legends-no-room-at-the-inn/</a:t>
            </a:r>
          </a:p>
        </p:txBody>
      </p:sp>
    </p:spTree>
    <p:extLst>
      <p:ext uri="{BB962C8B-B14F-4D97-AF65-F5344CB8AC3E}">
        <p14:creationId xmlns:p14="http://schemas.microsoft.com/office/powerpoint/2010/main" val="3249943687"/>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D551B7-D831-ACE6-3B9B-CCAC24369E02}"/>
              </a:ext>
            </a:extLst>
          </p:cNvPr>
          <p:cNvPicPr>
            <a:picLocks noChangeAspect="1"/>
          </p:cNvPicPr>
          <p:nvPr/>
        </p:nvPicPr>
        <p:blipFill>
          <a:blip r:embed="rId2"/>
          <a:stretch>
            <a:fillRect/>
          </a:stretch>
        </p:blipFill>
        <p:spPr>
          <a:xfrm>
            <a:off x="1885362" y="1052181"/>
            <a:ext cx="8421275" cy="4753638"/>
          </a:xfrm>
          <a:prstGeom prst="rect">
            <a:avLst/>
          </a:prstGeom>
        </p:spPr>
      </p:pic>
      <p:sp>
        <p:nvSpPr>
          <p:cNvPr id="5" name="TextBox 4">
            <a:extLst>
              <a:ext uri="{FF2B5EF4-FFF2-40B4-BE49-F238E27FC236}">
                <a16:creationId xmlns:a16="http://schemas.microsoft.com/office/drawing/2014/main" id="{90A535F5-B8A9-B6A3-9F41-40CC36180EF8}"/>
              </a:ext>
            </a:extLst>
          </p:cNvPr>
          <p:cNvSpPr txBox="1"/>
          <p:nvPr/>
        </p:nvSpPr>
        <p:spPr>
          <a:xfrm>
            <a:off x="4170065" y="6386845"/>
            <a:ext cx="7837716" cy="246221"/>
          </a:xfrm>
          <a:prstGeom prst="rect">
            <a:avLst/>
          </a:prstGeom>
          <a:noFill/>
        </p:spPr>
        <p:txBody>
          <a:bodyPr wrap="square">
            <a:spAutoFit/>
          </a:bodyPr>
          <a:lstStyle/>
          <a:p>
            <a:r>
              <a:rPr lang="en-US" sz="1000" dirty="0"/>
              <a:t>https://3dwarehouse.sketchup.com/model/bf06c8ce269ed73f9a41ee40a079fcc6/Israel-House-9-Archaeological-Four-Room-House-Pillared-House</a:t>
            </a:r>
          </a:p>
        </p:txBody>
      </p:sp>
    </p:spTree>
    <p:extLst>
      <p:ext uri="{BB962C8B-B14F-4D97-AF65-F5344CB8AC3E}">
        <p14:creationId xmlns:p14="http://schemas.microsoft.com/office/powerpoint/2010/main" val="975730456"/>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B473D2-9519-CD38-310F-DB1BB37C6AB9}"/>
              </a:ext>
            </a:extLst>
          </p:cNvPr>
          <p:cNvPicPr>
            <a:picLocks noChangeAspect="1"/>
          </p:cNvPicPr>
          <p:nvPr/>
        </p:nvPicPr>
        <p:blipFill>
          <a:blip r:embed="rId2"/>
          <a:stretch>
            <a:fillRect/>
          </a:stretch>
        </p:blipFill>
        <p:spPr>
          <a:xfrm>
            <a:off x="507622" y="1379468"/>
            <a:ext cx="4163006" cy="3496163"/>
          </a:xfrm>
          <a:prstGeom prst="rect">
            <a:avLst/>
          </a:prstGeom>
        </p:spPr>
      </p:pic>
      <p:sp>
        <p:nvSpPr>
          <p:cNvPr id="5" name="TextBox 4">
            <a:extLst>
              <a:ext uri="{FF2B5EF4-FFF2-40B4-BE49-F238E27FC236}">
                <a16:creationId xmlns:a16="http://schemas.microsoft.com/office/drawing/2014/main" id="{0A53C7E0-4CC9-F605-F283-99FE55F6A1E6}"/>
              </a:ext>
            </a:extLst>
          </p:cNvPr>
          <p:cNvSpPr txBox="1"/>
          <p:nvPr/>
        </p:nvSpPr>
        <p:spPr>
          <a:xfrm>
            <a:off x="507622" y="6221160"/>
            <a:ext cx="3534507" cy="246221"/>
          </a:xfrm>
          <a:prstGeom prst="rect">
            <a:avLst/>
          </a:prstGeom>
          <a:noFill/>
        </p:spPr>
        <p:txBody>
          <a:bodyPr wrap="square">
            <a:spAutoFit/>
          </a:bodyPr>
          <a:lstStyle/>
          <a:p>
            <a:r>
              <a:rPr lang="en-US" sz="1000" dirty="0"/>
              <a:t>https://biblicalisraeltours.com/2016/03/the-four-room-house/</a:t>
            </a:r>
          </a:p>
        </p:txBody>
      </p:sp>
      <p:pic>
        <p:nvPicPr>
          <p:cNvPr id="4" name="Picture 3">
            <a:extLst>
              <a:ext uri="{FF2B5EF4-FFF2-40B4-BE49-F238E27FC236}">
                <a16:creationId xmlns:a16="http://schemas.microsoft.com/office/drawing/2014/main" id="{448EC8FE-2A1F-7BA2-D35F-1F0ACE569490}"/>
              </a:ext>
            </a:extLst>
          </p:cNvPr>
          <p:cNvPicPr>
            <a:picLocks noChangeAspect="1"/>
          </p:cNvPicPr>
          <p:nvPr/>
        </p:nvPicPr>
        <p:blipFill>
          <a:blip r:embed="rId3"/>
          <a:stretch>
            <a:fillRect/>
          </a:stretch>
        </p:blipFill>
        <p:spPr>
          <a:xfrm>
            <a:off x="5295073" y="1379468"/>
            <a:ext cx="5376275" cy="3508127"/>
          </a:xfrm>
          <a:prstGeom prst="rect">
            <a:avLst/>
          </a:prstGeom>
        </p:spPr>
      </p:pic>
    </p:spTree>
    <p:extLst>
      <p:ext uri="{BB962C8B-B14F-4D97-AF65-F5344CB8AC3E}">
        <p14:creationId xmlns:p14="http://schemas.microsoft.com/office/powerpoint/2010/main" val="4267965932"/>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DE36F0-19E1-2DC5-E872-1C3AF00F09D0}"/>
              </a:ext>
            </a:extLst>
          </p:cNvPr>
          <p:cNvPicPr>
            <a:picLocks noChangeAspect="1"/>
          </p:cNvPicPr>
          <p:nvPr/>
        </p:nvPicPr>
        <p:blipFill>
          <a:blip r:embed="rId2"/>
          <a:stretch>
            <a:fillRect/>
          </a:stretch>
        </p:blipFill>
        <p:spPr>
          <a:xfrm>
            <a:off x="3609628" y="75732"/>
            <a:ext cx="4972744" cy="6706536"/>
          </a:xfrm>
          <a:prstGeom prst="rect">
            <a:avLst/>
          </a:prstGeom>
        </p:spPr>
      </p:pic>
      <p:sp>
        <p:nvSpPr>
          <p:cNvPr id="5" name="TextBox 4">
            <a:extLst>
              <a:ext uri="{FF2B5EF4-FFF2-40B4-BE49-F238E27FC236}">
                <a16:creationId xmlns:a16="http://schemas.microsoft.com/office/drawing/2014/main" id="{2A7B35F8-48E6-55C2-D39A-DA3B15EF9275}"/>
              </a:ext>
            </a:extLst>
          </p:cNvPr>
          <p:cNvSpPr txBox="1"/>
          <p:nvPr/>
        </p:nvSpPr>
        <p:spPr>
          <a:xfrm>
            <a:off x="8804869" y="6341738"/>
            <a:ext cx="3283299" cy="246221"/>
          </a:xfrm>
          <a:prstGeom prst="rect">
            <a:avLst/>
          </a:prstGeom>
          <a:noFill/>
        </p:spPr>
        <p:txBody>
          <a:bodyPr wrap="square">
            <a:spAutoFit/>
          </a:bodyPr>
          <a:lstStyle/>
          <a:p>
            <a:r>
              <a:rPr lang="en-US" sz="1000" dirty="0"/>
              <a:t>https://emp.byui.edu/satterfieldb/village/village_life.htm</a:t>
            </a:r>
          </a:p>
        </p:txBody>
      </p:sp>
    </p:spTree>
    <p:extLst>
      <p:ext uri="{BB962C8B-B14F-4D97-AF65-F5344CB8AC3E}">
        <p14:creationId xmlns:p14="http://schemas.microsoft.com/office/powerpoint/2010/main" val="3891142142"/>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B1E548-5C9A-0DB7-DFAB-8D64040AFF9C}"/>
              </a:ext>
            </a:extLst>
          </p:cNvPr>
          <p:cNvPicPr>
            <a:picLocks noChangeAspect="1"/>
          </p:cNvPicPr>
          <p:nvPr/>
        </p:nvPicPr>
        <p:blipFill>
          <a:blip r:embed="rId2"/>
          <a:stretch>
            <a:fillRect/>
          </a:stretch>
        </p:blipFill>
        <p:spPr>
          <a:xfrm>
            <a:off x="3366706" y="1604708"/>
            <a:ext cx="5458587" cy="3648584"/>
          </a:xfrm>
          <a:prstGeom prst="rect">
            <a:avLst/>
          </a:prstGeom>
        </p:spPr>
      </p:pic>
      <p:sp>
        <p:nvSpPr>
          <p:cNvPr id="7" name="Arrow: Up 6">
            <a:extLst>
              <a:ext uri="{FF2B5EF4-FFF2-40B4-BE49-F238E27FC236}">
                <a16:creationId xmlns:a16="http://schemas.microsoft.com/office/drawing/2014/main" id="{292A994E-E3E3-BDC2-E280-460016C304BD}"/>
              </a:ext>
            </a:extLst>
          </p:cNvPr>
          <p:cNvSpPr/>
          <p:nvPr/>
        </p:nvSpPr>
        <p:spPr>
          <a:xfrm rot="12562086">
            <a:off x="6682154" y="351692"/>
            <a:ext cx="341644" cy="2381460"/>
          </a:xfrm>
          <a:prstGeom prst="up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E8C7920-EB31-3DA5-445B-869A0BC3323F}"/>
              </a:ext>
            </a:extLst>
          </p:cNvPr>
          <p:cNvSpPr txBox="1"/>
          <p:nvPr/>
        </p:nvSpPr>
        <p:spPr>
          <a:xfrm>
            <a:off x="7634563" y="271306"/>
            <a:ext cx="2381459" cy="584775"/>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r>
              <a:rPr lang="en-US" sz="3200" b="1" dirty="0">
                <a:ln/>
                <a:solidFill>
                  <a:schemeClr val="accent4"/>
                </a:solidFill>
              </a:rPr>
              <a:t>Smiling cow</a:t>
            </a:r>
          </a:p>
        </p:txBody>
      </p:sp>
      <p:sp>
        <p:nvSpPr>
          <p:cNvPr id="9" name="Arrow: Left 8">
            <a:extLst>
              <a:ext uri="{FF2B5EF4-FFF2-40B4-BE49-F238E27FC236}">
                <a16:creationId xmlns:a16="http://schemas.microsoft.com/office/drawing/2014/main" id="{B5914BBC-1824-CE43-4598-19946C93B095}"/>
              </a:ext>
            </a:extLst>
          </p:cNvPr>
          <p:cNvSpPr/>
          <p:nvPr/>
        </p:nvSpPr>
        <p:spPr>
          <a:xfrm rot="11796330">
            <a:off x="1444462" y="1931851"/>
            <a:ext cx="3456633" cy="419459"/>
          </a:xfrm>
          <a:prstGeom prst="lef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B5F0D8A-343B-7DE8-7986-A3C6A59F32B0}"/>
              </a:ext>
            </a:extLst>
          </p:cNvPr>
          <p:cNvSpPr txBox="1"/>
          <p:nvPr/>
        </p:nvSpPr>
        <p:spPr>
          <a:xfrm>
            <a:off x="452175" y="379027"/>
            <a:ext cx="2220685" cy="954107"/>
          </a:xfrm>
          <a:prstGeom prst="rect">
            <a:avLst/>
          </a:prstGeom>
          <a:noFill/>
        </p:spPr>
        <p:txBody>
          <a:bodyPr wrap="square" rtlCol="0">
            <a:spAutoFit/>
          </a:bodyPr>
          <a:lstStyle/>
          <a:p>
            <a:r>
              <a:rPr lang="en-US" sz="2800" b="1" dirty="0">
                <a:ln w="22225">
                  <a:solidFill>
                    <a:schemeClr val="accent2"/>
                  </a:solidFill>
                  <a:prstDash val="solid"/>
                </a:ln>
                <a:solidFill>
                  <a:schemeClr val="accent2">
                    <a:lumMod val="40000"/>
                    <a:lumOff val="60000"/>
                  </a:schemeClr>
                </a:solidFill>
              </a:rPr>
              <a:t>Moon-struck donkey</a:t>
            </a:r>
          </a:p>
        </p:txBody>
      </p:sp>
    </p:spTree>
    <p:extLst>
      <p:ext uri="{BB962C8B-B14F-4D97-AF65-F5344CB8AC3E}">
        <p14:creationId xmlns:p14="http://schemas.microsoft.com/office/powerpoint/2010/main" val="4023159544"/>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FB29725-BB07-7E48-B825-38737CF8D018}"/>
              </a:ext>
            </a:extLst>
          </p:cNvPr>
          <p:cNvPicPr>
            <a:picLocks noChangeAspect="1"/>
          </p:cNvPicPr>
          <p:nvPr/>
        </p:nvPicPr>
        <p:blipFill>
          <a:blip r:embed="rId2"/>
          <a:stretch>
            <a:fillRect/>
          </a:stretch>
        </p:blipFill>
        <p:spPr>
          <a:xfrm>
            <a:off x="3376233" y="1118865"/>
            <a:ext cx="5439534" cy="4620270"/>
          </a:xfrm>
          <a:prstGeom prst="rect">
            <a:avLst/>
          </a:prstGeom>
        </p:spPr>
      </p:pic>
    </p:spTree>
    <p:extLst>
      <p:ext uri="{BB962C8B-B14F-4D97-AF65-F5344CB8AC3E}">
        <p14:creationId xmlns:p14="http://schemas.microsoft.com/office/powerpoint/2010/main" val="4088613797"/>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F26E5C-5DDD-BB0C-E55B-D263070093DB}"/>
              </a:ext>
            </a:extLst>
          </p:cNvPr>
          <p:cNvSpPr txBox="1"/>
          <p:nvPr/>
        </p:nvSpPr>
        <p:spPr>
          <a:xfrm>
            <a:off x="622998" y="396707"/>
            <a:ext cx="10641204" cy="3965253"/>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Luke 2:16-19</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16 And they came in a hurry and found their way to Mary and Joseph, and the baby as He lay in the manger. 17 When they had seen Him, they made known the statement which had been told them about this Child. 18 And all who heard it were amazed about the things which were told them by the shepherds. 19 But Mary treasured all these things, pondering them in her heart.</a:t>
            </a:r>
          </a:p>
        </p:txBody>
      </p:sp>
      <p:sp>
        <p:nvSpPr>
          <p:cNvPr id="5" name="TextBox 4">
            <a:extLst>
              <a:ext uri="{FF2B5EF4-FFF2-40B4-BE49-F238E27FC236}">
                <a16:creationId xmlns:a16="http://schemas.microsoft.com/office/drawing/2014/main" id="{BE6BEDD9-F2E8-CC88-7B4D-6B95D0E988A3}"/>
              </a:ext>
            </a:extLst>
          </p:cNvPr>
          <p:cNvSpPr txBox="1"/>
          <p:nvPr/>
        </p:nvSpPr>
        <p:spPr>
          <a:xfrm>
            <a:off x="622998" y="4609384"/>
            <a:ext cx="10922558" cy="2018566"/>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Verse 21</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21 And when eight days were completed so that it was time for His circumcision, He was also named Jesus, the name given by the angel before He was conceived in the womb.</a:t>
            </a:r>
          </a:p>
        </p:txBody>
      </p:sp>
    </p:spTree>
    <p:extLst>
      <p:ext uri="{BB962C8B-B14F-4D97-AF65-F5344CB8AC3E}">
        <p14:creationId xmlns:p14="http://schemas.microsoft.com/office/powerpoint/2010/main" val="1702616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406086-6B93-0EF2-E45C-82DACD50FBF5}"/>
              </a:ext>
            </a:extLst>
          </p:cNvPr>
          <p:cNvSpPr txBox="1"/>
          <p:nvPr/>
        </p:nvSpPr>
        <p:spPr>
          <a:xfrm>
            <a:off x="378487" y="406757"/>
            <a:ext cx="11435025" cy="2940613"/>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Verses 22-24</a:t>
            </a: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22 When the time came for the purification rites required by the Law of Moses, Joseph and Mary took him to Jerusalem to present him to the Lord 23 (as it is written in the Law of the Lord, “Every firstborn male is to be consecrated to the Lord”), 24 and to offer a sacrifice in keeping with what is said in the Law of the Lord: “a pair of doves or two young pigeons.”</a:t>
            </a:r>
          </a:p>
        </p:txBody>
      </p:sp>
      <p:pic>
        <p:nvPicPr>
          <p:cNvPr id="5" name="Picture 4">
            <a:extLst>
              <a:ext uri="{FF2B5EF4-FFF2-40B4-BE49-F238E27FC236}">
                <a16:creationId xmlns:a16="http://schemas.microsoft.com/office/drawing/2014/main" id="{B6BF5F99-0506-AE98-894C-ED5880CC8474}"/>
              </a:ext>
            </a:extLst>
          </p:cNvPr>
          <p:cNvPicPr>
            <a:picLocks noChangeAspect="1"/>
          </p:cNvPicPr>
          <p:nvPr/>
        </p:nvPicPr>
        <p:blipFill>
          <a:blip r:embed="rId2"/>
          <a:stretch>
            <a:fillRect/>
          </a:stretch>
        </p:blipFill>
        <p:spPr>
          <a:xfrm>
            <a:off x="4019340" y="3510631"/>
            <a:ext cx="4732774" cy="3052598"/>
          </a:xfrm>
          <a:prstGeom prst="rect">
            <a:avLst/>
          </a:prstGeom>
        </p:spPr>
      </p:pic>
    </p:spTree>
    <p:extLst>
      <p:ext uri="{BB962C8B-B14F-4D97-AF65-F5344CB8AC3E}">
        <p14:creationId xmlns:p14="http://schemas.microsoft.com/office/powerpoint/2010/main" val="3201749268"/>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118328D-1D50-31E6-A221-3CD96F230858}"/>
              </a:ext>
            </a:extLst>
          </p:cNvPr>
          <p:cNvPicPr>
            <a:picLocks noChangeAspect="1"/>
          </p:cNvPicPr>
          <p:nvPr/>
        </p:nvPicPr>
        <p:blipFill>
          <a:blip r:embed="rId2"/>
          <a:stretch>
            <a:fillRect/>
          </a:stretch>
        </p:blipFill>
        <p:spPr>
          <a:xfrm>
            <a:off x="1054839" y="643094"/>
            <a:ext cx="10048590" cy="5553169"/>
          </a:xfrm>
          <a:prstGeom prst="rect">
            <a:avLst/>
          </a:prstGeom>
        </p:spPr>
      </p:pic>
    </p:spTree>
    <p:extLst>
      <p:ext uri="{BB962C8B-B14F-4D97-AF65-F5344CB8AC3E}">
        <p14:creationId xmlns:p14="http://schemas.microsoft.com/office/powerpoint/2010/main" val="733848302"/>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ADF27E-3A54-DF82-7515-AE1511D37D3B}"/>
              </a:ext>
            </a:extLst>
          </p:cNvPr>
          <p:cNvSpPr txBox="1"/>
          <p:nvPr/>
        </p:nvSpPr>
        <p:spPr>
          <a:xfrm>
            <a:off x="474783" y="371789"/>
            <a:ext cx="11053187" cy="58477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3200" dirty="0"/>
              <a:t>Joseph and the suffering of uncertainty, confusion, and hardship</a:t>
            </a:r>
          </a:p>
        </p:txBody>
      </p:sp>
      <p:sp>
        <p:nvSpPr>
          <p:cNvPr id="3" name="TextBox 2">
            <a:extLst>
              <a:ext uri="{FF2B5EF4-FFF2-40B4-BE49-F238E27FC236}">
                <a16:creationId xmlns:a16="http://schemas.microsoft.com/office/drawing/2014/main" id="{B5D3A6B5-4B76-DC6A-B7A6-0589742DE880}"/>
              </a:ext>
            </a:extLst>
          </p:cNvPr>
          <p:cNvSpPr txBox="1"/>
          <p:nvPr/>
        </p:nvSpPr>
        <p:spPr>
          <a:xfrm>
            <a:off x="474783" y="1442750"/>
            <a:ext cx="8779749"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The escape to Egypt – Suffering caused by others</a:t>
            </a:r>
          </a:p>
        </p:txBody>
      </p:sp>
      <p:sp>
        <p:nvSpPr>
          <p:cNvPr id="5" name="TextBox 4">
            <a:extLst>
              <a:ext uri="{FF2B5EF4-FFF2-40B4-BE49-F238E27FC236}">
                <a16:creationId xmlns:a16="http://schemas.microsoft.com/office/drawing/2014/main" id="{F5BF3244-6AE5-7D2D-7EB6-1248C83D5632}"/>
              </a:ext>
            </a:extLst>
          </p:cNvPr>
          <p:cNvSpPr txBox="1"/>
          <p:nvPr/>
        </p:nvSpPr>
        <p:spPr>
          <a:xfrm>
            <a:off x="474783" y="2452156"/>
            <a:ext cx="11053186" cy="4323684"/>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2:13-15</a:t>
            </a:r>
          </a:p>
          <a:p>
            <a:pPr marL="27432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13 Now when they had gone, behold, an angel of the Lord appeared to Joseph in a dream and said, “Get up! Take the Child and His mother and flee to Egypt, and stay there until I tell you; for Herod is going to search for the Child to kill Him.” 14 So Joseph got up and took the Child and His mother while it was still night, and left for Egypt. 15 He stayed there until the death of Herod; this happened so that what had been spoken by the Lord through the prophet would be fulfilled: “Out of Egypt I called My Son.”</a:t>
            </a:r>
          </a:p>
        </p:txBody>
      </p:sp>
    </p:spTree>
    <p:extLst>
      <p:ext uri="{BB962C8B-B14F-4D97-AF65-F5344CB8AC3E}">
        <p14:creationId xmlns:p14="http://schemas.microsoft.com/office/powerpoint/2010/main" val="543742082"/>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979E12-F5AE-1818-2E20-5227567D0A1C}"/>
              </a:ext>
            </a:extLst>
          </p:cNvPr>
          <p:cNvPicPr>
            <a:picLocks noChangeAspect="1"/>
          </p:cNvPicPr>
          <p:nvPr/>
        </p:nvPicPr>
        <p:blipFill>
          <a:blip r:embed="rId2"/>
          <a:stretch>
            <a:fillRect/>
          </a:stretch>
        </p:blipFill>
        <p:spPr>
          <a:xfrm>
            <a:off x="3913856" y="1730279"/>
            <a:ext cx="4364287" cy="4328515"/>
          </a:xfrm>
          <a:prstGeom prst="rect">
            <a:avLst/>
          </a:prstGeom>
        </p:spPr>
      </p:pic>
      <p:sp>
        <p:nvSpPr>
          <p:cNvPr id="4" name="TextBox 3">
            <a:extLst>
              <a:ext uri="{FF2B5EF4-FFF2-40B4-BE49-F238E27FC236}">
                <a16:creationId xmlns:a16="http://schemas.microsoft.com/office/drawing/2014/main" id="{60F0A258-C70A-11FE-982C-C5194B4944EB}"/>
              </a:ext>
            </a:extLst>
          </p:cNvPr>
          <p:cNvSpPr txBox="1"/>
          <p:nvPr/>
        </p:nvSpPr>
        <p:spPr>
          <a:xfrm>
            <a:off x="4754544" y="643095"/>
            <a:ext cx="2682910" cy="523220"/>
          </a:xfrm>
          <a:prstGeom prst="rect">
            <a:avLst/>
          </a:prstGeom>
          <a:noFill/>
        </p:spPr>
        <p:txBody>
          <a:bodyPr wrap="square" rtlCol="0">
            <a:spAutoFit/>
          </a:bodyPr>
          <a:lstStyle/>
          <a:p>
            <a:r>
              <a:rPr lang="en-US" sz="2800" dirty="0"/>
              <a:t>Herod the Great</a:t>
            </a:r>
          </a:p>
        </p:txBody>
      </p:sp>
    </p:spTree>
    <p:extLst>
      <p:ext uri="{BB962C8B-B14F-4D97-AF65-F5344CB8AC3E}">
        <p14:creationId xmlns:p14="http://schemas.microsoft.com/office/powerpoint/2010/main" val="3945845677"/>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518BA1-3888-F94F-9314-414A65FE599A}"/>
              </a:ext>
            </a:extLst>
          </p:cNvPr>
          <p:cNvSpPr txBox="1"/>
          <p:nvPr/>
        </p:nvSpPr>
        <p:spPr>
          <a:xfrm>
            <a:off x="519165" y="34850"/>
            <a:ext cx="11153670" cy="6823150"/>
          </a:xfrm>
          <a:prstGeom prst="rect">
            <a:avLst/>
          </a:prstGeom>
          <a:noFill/>
        </p:spPr>
        <p:txBody>
          <a:bodyPr wrap="square">
            <a:spAutoFit/>
          </a:bodyPr>
          <a:lstStyle/>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In 36 BC, Herod made his 17-year-old brother-in-law,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Aristobulus</a:t>
            </a:r>
            <a:r>
              <a:rPr lang="en-US" sz="2400" dirty="0">
                <a:effectLst/>
                <a:latin typeface="Calibri" panose="020F0502020204030204" pitchFamily="34" charset="0"/>
                <a:ea typeface="Calibri" panose="020F0502020204030204" pitchFamily="34" charset="0"/>
                <a:cs typeface="Times New Roman" panose="02020603050405020304" pitchFamily="18" charset="0"/>
              </a:rPr>
              <a:t> III, high priest, because he feared that the Jews would make him their king instead of Herod. And then one year later, Herod ordered that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Aristobulus</a:t>
            </a:r>
            <a:r>
              <a:rPr lang="en-US" sz="2400" dirty="0">
                <a:effectLst/>
                <a:latin typeface="Calibri" panose="020F0502020204030204" pitchFamily="34" charset="0"/>
                <a:ea typeface="Calibri" panose="020F0502020204030204" pitchFamily="34" charset="0"/>
                <a:cs typeface="Times New Roman" panose="02020603050405020304" pitchFamily="18" charset="0"/>
              </a:rPr>
              <a:t> III be murdered by drowning while at a party.</a:t>
            </a:r>
          </a:p>
          <a:p>
            <a:pPr marL="0" marR="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In 29 BC Herod thought that his wife,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Mariamne</a:t>
            </a:r>
            <a:r>
              <a:rPr lang="en-US" sz="2400" dirty="0">
                <a:effectLst/>
                <a:latin typeface="Calibri" panose="020F0502020204030204" pitchFamily="34" charset="0"/>
                <a:ea typeface="Calibri" panose="020F0502020204030204" pitchFamily="34" charset="0"/>
                <a:cs typeface="Times New Roman" panose="02020603050405020304" pitchFamily="18" charset="0"/>
              </a:rPr>
              <a:t> I, was committing adultery. He put her on trial. Herod’s sister, Salome I and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Mariamne’s</a:t>
            </a:r>
            <a:r>
              <a:rPr lang="en-US" sz="2400" dirty="0">
                <a:effectLst/>
                <a:latin typeface="Calibri" panose="020F0502020204030204" pitchFamily="34" charset="0"/>
                <a:ea typeface="Calibri" panose="020F0502020204030204" pitchFamily="34" charset="0"/>
                <a:cs typeface="Times New Roman" panose="02020603050405020304" pitchFamily="18" charset="0"/>
              </a:rPr>
              <a:t> mother, Alexandra, both testified against her.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Mariamne</a:t>
            </a:r>
            <a:r>
              <a:rPr lang="en-US" sz="2400" dirty="0">
                <a:effectLst/>
                <a:latin typeface="Calibri" panose="020F0502020204030204" pitchFamily="34" charset="0"/>
                <a:ea typeface="Calibri" panose="020F0502020204030204" pitchFamily="34" charset="0"/>
                <a:cs typeface="Times New Roman" panose="02020603050405020304" pitchFamily="18" charset="0"/>
              </a:rPr>
              <a:t> was executed and Alexandra declared herself to be Queen, stating that Herod was mentally unfit to serve. Herod then executed her without trial.</a:t>
            </a:r>
          </a:p>
          <a:p>
            <a:pPr marL="0" marR="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In 28 BC Herod executed his brother-in-law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Kostobar</a:t>
            </a:r>
            <a:r>
              <a:rPr lang="en-US" sz="2400" dirty="0">
                <a:effectLst/>
                <a:latin typeface="Calibri" panose="020F0502020204030204" pitchFamily="34" charset="0"/>
                <a:ea typeface="Calibri" panose="020F0502020204030204" pitchFamily="34" charset="0"/>
                <a:cs typeface="Times New Roman" panose="02020603050405020304" pitchFamily="18" charset="0"/>
              </a:rPr>
              <a:t> for conspiracy.</a:t>
            </a:r>
          </a:p>
          <a:p>
            <a:pPr marL="0" marR="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In 7 BC Herod accused his sons Alexander and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Aristobulus</a:t>
            </a:r>
            <a:r>
              <a:rPr lang="en-US" sz="2400" dirty="0">
                <a:effectLst/>
                <a:latin typeface="Calibri" panose="020F0502020204030204" pitchFamily="34" charset="0"/>
                <a:ea typeface="Calibri" panose="020F0502020204030204" pitchFamily="34" charset="0"/>
                <a:cs typeface="Times New Roman" panose="02020603050405020304" pitchFamily="18" charset="0"/>
              </a:rPr>
              <a:t> of high treason and they were executed.</a:t>
            </a:r>
          </a:p>
          <a:p>
            <a:pPr marL="0" marR="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In 4 BC, Herod executed another son, Antipater. </a:t>
            </a:r>
          </a:p>
        </p:txBody>
      </p:sp>
    </p:spTree>
    <p:extLst>
      <p:ext uri="{BB962C8B-B14F-4D97-AF65-F5344CB8AC3E}">
        <p14:creationId xmlns:p14="http://schemas.microsoft.com/office/powerpoint/2010/main" val="4124586360"/>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78F8F2-27EA-284D-03C7-57957E9C9357}"/>
              </a:ext>
            </a:extLst>
          </p:cNvPr>
          <p:cNvSpPr txBox="1"/>
          <p:nvPr/>
        </p:nvSpPr>
        <p:spPr>
          <a:xfrm>
            <a:off x="434591" y="495575"/>
            <a:ext cx="11251642" cy="671915"/>
          </a:xfrm>
          <a:prstGeom prst="rect">
            <a:avLst/>
          </a:prstGeom>
          <a:noFill/>
        </p:spPr>
        <p:txBody>
          <a:bodyPr wrap="square">
            <a:spAutoFit/>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Forgive the other person</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Ephesians 4:32</a:t>
            </a:r>
            <a:r>
              <a:rPr lang="en-US" sz="1800" dirty="0">
                <a:effectLst/>
                <a:latin typeface="Calibri" panose="020F0502020204030204" pitchFamily="34" charset="0"/>
                <a:ea typeface="Calibri" panose="020F0502020204030204" pitchFamily="34" charset="0"/>
                <a:cs typeface="Times New Roman" panose="02020603050405020304" pitchFamily="18" charset="0"/>
              </a:rPr>
              <a:t>, “Be kind to one another, compassionate, forgiving each other, just as God in Christ also has forgiven you.”</a:t>
            </a:r>
          </a:p>
        </p:txBody>
      </p:sp>
      <p:sp>
        <p:nvSpPr>
          <p:cNvPr id="5" name="TextBox 4">
            <a:extLst>
              <a:ext uri="{FF2B5EF4-FFF2-40B4-BE49-F238E27FC236}">
                <a16:creationId xmlns:a16="http://schemas.microsoft.com/office/drawing/2014/main" id="{88884F6B-DC12-F748-DFD0-242135B45E3E}"/>
              </a:ext>
            </a:extLst>
          </p:cNvPr>
          <p:cNvSpPr txBox="1"/>
          <p:nvPr/>
        </p:nvSpPr>
        <p:spPr>
          <a:xfrm>
            <a:off x="434590" y="1543147"/>
            <a:ext cx="11251641" cy="671915"/>
          </a:xfrm>
          <a:prstGeom prst="rect">
            <a:avLst/>
          </a:prstGeom>
          <a:noFill/>
        </p:spPr>
        <p:txBody>
          <a:bodyPr wrap="square">
            <a:spAutoFit/>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Do not let anger or bitterness take hold of you</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Hebrews 12:15</a:t>
            </a:r>
            <a:r>
              <a:rPr lang="en-US" sz="1800" dirty="0">
                <a:effectLst/>
                <a:latin typeface="Calibri" panose="020F0502020204030204" pitchFamily="34" charset="0"/>
                <a:ea typeface="Calibri" panose="020F0502020204030204" pitchFamily="34" charset="0"/>
                <a:cs typeface="Times New Roman" panose="02020603050405020304" pitchFamily="18" charset="0"/>
              </a:rPr>
              <a:t>, “See to it that no one comes short of the grace of God; that no root of bitterness springing up causes trouble, and by it many become defiled;”</a:t>
            </a:r>
          </a:p>
        </p:txBody>
      </p:sp>
      <p:sp>
        <p:nvSpPr>
          <p:cNvPr id="7" name="TextBox 6">
            <a:extLst>
              <a:ext uri="{FF2B5EF4-FFF2-40B4-BE49-F238E27FC236}">
                <a16:creationId xmlns:a16="http://schemas.microsoft.com/office/drawing/2014/main" id="{F6CBB95A-9D9D-FF19-94D1-1458D06EE908}"/>
              </a:ext>
            </a:extLst>
          </p:cNvPr>
          <p:cNvSpPr txBox="1"/>
          <p:nvPr/>
        </p:nvSpPr>
        <p:spPr>
          <a:xfrm>
            <a:off x="434590" y="2590719"/>
            <a:ext cx="11251640" cy="671915"/>
          </a:xfrm>
          <a:prstGeom prst="rect">
            <a:avLst/>
          </a:prstGeom>
          <a:noFill/>
        </p:spPr>
        <p:txBody>
          <a:bodyPr wrap="square">
            <a:spAutoFit/>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Seek advice from others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Proverbs 11:14</a:t>
            </a:r>
            <a:r>
              <a:rPr lang="en-US" sz="1800" dirty="0">
                <a:effectLst/>
                <a:latin typeface="Calibri" panose="020F0502020204030204" pitchFamily="34" charset="0"/>
                <a:ea typeface="Calibri" panose="020F0502020204030204" pitchFamily="34" charset="0"/>
                <a:cs typeface="Times New Roman" panose="02020603050405020304" pitchFamily="18" charset="0"/>
              </a:rPr>
              <a:t>, “Where there is no guidance the people fall, but in an abundance of counselors there is victory.”</a:t>
            </a:r>
          </a:p>
        </p:txBody>
      </p:sp>
      <p:sp>
        <p:nvSpPr>
          <p:cNvPr id="9" name="TextBox 8">
            <a:extLst>
              <a:ext uri="{FF2B5EF4-FFF2-40B4-BE49-F238E27FC236}">
                <a16:creationId xmlns:a16="http://schemas.microsoft.com/office/drawing/2014/main" id="{63B9A93A-3D38-83F2-067F-39B5885C34D9}"/>
              </a:ext>
            </a:extLst>
          </p:cNvPr>
          <p:cNvSpPr txBox="1"/>
          <p:nvPr/>
        </p:nvSpPr>
        <p:spPr>
          <a:xfrm>
            <a:off x="434590" y="3595367"/>
            <a:ext cx="11251640" cy="968278"/>
          </a:xfrm>
          <a:prstGeom prst="rect">
            <a:avLst/>
          </a:prstGeom>
          <a:noFill/>
        </p:spPr>
        <p:txBody>
          <a:bodyPr wrap="square">
            <a:spAutoFit/>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Bless that person, if possible, as hard as that might be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Romans 12:20-21</a:t>
            </a:r>
            <a:r>
              <a:rPr lang="en-US" sz="1800" dirty="0">
                <a:effectLst/>
                <a:latin typeface="Calibri" panose="020F0502020204030204" pitchFamily="34" charset="0"/>
                <a:ea typeface="Calibri" panose="020F0502020204030204" pitchFamily="34" charset="0"/>
                <a:cs typeface="Times New Roman" panose="02020603050405020304" pitchFamily="18" charset="0"/>
              </a:rPr>
              <a:t>, “’But if your enemy is hungry, feed him; if he is thirsty, give him a drink; for in so doing you will heap burning coals on his head.’ Do not be overcome by evil, but overcome evil with good.”</a:t>
            </a:r>
          </a:p>
        </p:txBody>
      </p:sp>
      <p:sp>
        <p:nvSpPr>
          <p:cNvPr id="11" name="TextBox 10">
            <a:extLst>
              <a:ext uri="{FF2B5EF4-FFF2-40B4-BE49-F238E27FC236}">
                <a16:creationId xmlns:a16="http://schemas.microsoft.com/office/drawing/2014/main" id="{0B4F6EB8-285F-34B2-B6E0-BFFED731AE6B}"/>
              </a:ext>
            </a:extLst>
          </p:cNvPr>
          <p:cNvSpPr txBox="1"/>
          <p:nvPr/>
        </p:nvSpPr>
        <p:spPr>
          <a:xfrm>
            <a:off x="434590" y="4896378"/>
            <a:ext cx="11251640" cy="375552"/>
          </a:xfrm>
          <a:prstGeom prst="rect">
            <a:avLst/>
          </a:prstGeom>
          <a:noFill/>
        </p:spPr>
        <p:txBody>
          <a:bodyPr wrap="square">
            <a:spAutoFit/>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Pray for them</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5:44</a:t>
            </a:r>
            <a:r>
              <a:rPr lang="en-US" sz="1800" dirty="0">
                <a:effectLst/>
                <a:latin typeface="Calibri" panose="020F0502020204030204" pitchFamily="34" charset="0"/>
                <a:ea typeface="Calibri" panose="020F0502020204030204" pitchFamily="34" charset="0"/>
                <a:cs typeface="Times New Roman" panose="02020603050405020304" pitchFamily="18" charset="0"/>
              </a:rPr>
              <a:t>, “But I say to you, love your enemies and pray for those who persecute you…”</a:t>
            </a:r>
          </a:p>
        </p:txBody>
      </p:sp>
    </p:spTree>
    <p:extLst>
      <p:ext uri="{BB962C8B-B14F-4D97-AF65-F5344CB8AC3E}">
        <p14:creationId xmlns:p14="http://schemas.microsoft.com/office/powerpoint/2010/main" val="2984148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ADF27E-3A54-DF82-7515-AE1511D37D3B}"/>
              </a:ext>
            </a:extLst>
          </p:cNvPr>
          <p:cNvSpPr txBox="1"/>
          <p:nvPr/>
        </p:nvSpPr>
        <p:spPr>
          <a:xfrm>
            <a:off x="474783" y="371789"/>
            <a:ext cx="11053187" cy="58477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3200" dirty="0"/>
              <a:t>Joseph and the suffering of uncertainty, confusion, and hardship</a:t>
            </a:r>
          </a:p>
        </p:txBody>
      </p:sp>
      <p:sp>
        <p:nvSpPr>
          <p:cNvPr id="3" name="TextBox 2">
            <a:extLst>
              <a:ext uri="{FF2B5EF4-FFF2-40B4-BE49-F238E27FC236}">
                <a16:creationId xmlns:a16="http://schemas.microsoft.com/office/drawing/2014/main" id="{B5D3A6B5-4B76-DC6A-B7A6-0589742DE880}"/>
              </a:ext>
            </a:extLst>
          </p:cNvPr>
          <p:cNvSpPr txBox="1"/>
          <p:nvPr/>
        </p:nvSpPr>
        <p:spPr>
          <a:xfrm>
            <a:off x="474783" y="1442750"/>
            <a:ext cx="8779749"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800" dirty="0"/>
              <a:t>When Joseph lost Jesus on his way back from the census</a:t>
            </a:r>
          </a:p>
        </p:txBody>
      </p:sp>
    </p:spTree>
    <p:extLst>
      <p:ext uri="{BB962C8B-B14F-4D97-AF65-F5344CB8AC3E}">
        <p14:creationId xmlns:p14="http://schemas.microsoft.com/office/powerpoint/2010/main" val="831731767"/>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EB07BC-C91F-2AA6-778C-7B65388D4165}"/>
              </a:ext>
            </a:extLst>
          </p:cNvPr>
          <p:cNvSpPr txBox="1"/>
          <p:nvPr/>
        </p:nvSpPr>
        <p:spPr>
          <a:xfrm>
            <a:off x="311499" y="424249"/>
            <a:ext cx="11244106" cy="5097549"/>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Luke 2:39-51</a:t>
            </a:r>
          </a:p>
          <a:p>
            <a:pPr marL="0" marR="0">
              <a:lnSpc>
                <a:spcPct val="107000"/>
              </a:lnSpc>
              <a:spcBef>
                <a:spcPts val="0"/>
              </a:spcBef>
              <a:spcAft>
                <a:spcPts val="800"/>
              </a:spcAft>
            </a:pPr>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39 And when His parents had completed everything in accordance with the Law of the Lord, they returned to Galilee, to their own city of Nazareth. 40 Now the Child continued to grow and to become strong, increasing in wisdom; and the favor of God was upon Him. 41 His parents went to Jerusalem every year at the Feast of the Passover. 42 And when He was twelve years old, they went up there according to the custom of the feast; 43 and as they were returning, after spending the full number of days required, the boy Jesus stayed behind in Jerusalem, but His parents were unaware of it. </a:t>
            </a:r>
            <a:endParaRPr lang="en-US" sz="2800" dirty="0"/>
          </a:p>
        </p:txBody>
      </p:sp>
    </p:spTree>
    <p:extLst>
      <p:ext uri="{BB962C8B-B14F-4D97-AF65-F5344CB8AC3E}">
        <p14:creationId xmlns:p14="http://schemas.microsoft.com/office/powerpoint/2010/main" val="2419668897"/>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58CEB3-0E68-0399-534B-8A9FA55BCCB2}"/>
              </a:ext>
            </a:extLst>
          </p:cNvPr>
          <p:cNvSpPr txBox="1"/>
          <p:nvPr/>
        </p:nvSpPr>
        <p:spPr>
          <a:xfrm>
            <a:off x="549310" y="726388"/>
            <a:ext cx="11093380" cy="4401205"/>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44 Instead, they thought that He was somewhere in the caravan, and they went a day’s journey; and then they began looking for Him among their relatives and acquaintances. 45 And when they did not find Him, they returned to Jerusalem, looking for Him. 46 Then, after three days they found Him in the temple, sitting in the midst of the teachers, both listening to them and asking them questions. 47 And all who heard Him were amazed at His understanding and His answers. 48 When Joseph and Mary saw Him, they were bewildered; and His mother said to Him, “Son, why have You treated us this way? Behold, Your father and I have been anxiously looking for You!” </a:t>
            </a:r>
            <a:endParaRPr lang="en-US" sz="2800" dirty="0"/>
          </a:p>
        </p:txBody>
      </p:sp>
    </p:spTree>
    <p:extLst>
      <p:ext uri="{BB962C8B-B14F-4D97-AF65-F5344CB8AC3E}">
        <p14:creationId xmlns:p14="http://schemas.microsoft.com/office/powerpoint/2010/main" val="443495785"/>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B89A4F-0775-2660-1374-A914AB882941}"/>
              </a:ext>
            </a:extLst>
          </p:cNvPr>
          <p:cNvSpPr txBox="1"/>
          <p:nvPr/>
        </p:nvSpPr>
        <p:spPr>
          <a:xfrm>
            <a:off x="311498" y="787105"/>
            <a:ext cx="10832123" cy="2838021"/>
          </a:xfrm>
          <a:prstGeom prst="rect">
            <a:avLst/>
          </a:prstGeom>
          <a:noFill/>
        </p:spPr>
        <p:txBody>
          <a:bodyPr wrap="square">
            <a:spAutoFit/>
          </a:bodyPr>
          <a:lstStyle/>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49 And He said to them, “Why is it that you were looking for Me? Did you not know that I had to be in My Father’s house?” 50 And yet they on their part did not understand the statement which He had made to them. 51 And He went down with them and came to Nazareth, and He continued to be subject to them; and His mother treasured all these things in her heart.</a:t>
            </a:r>
          </a:p>
        </p:txBody>
      </p:sp>
    </p:spTree>
    <p:extLst>
      <p:ext uri="{BB962C8B-B14F-4D97-AF65-F5344CB8AC3E}">
        <p14:creationId xmlns:p14="http://schemas.microsoft.com/office/powerpoint/2010/main" val="861755940"/>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128B5C-14A4-6BF4-5AF7-71C30CBAF0F6}"/>
              </a:ext>
            </a:extLst>
          </p:cNvPr>
          <p:cNvSpPr txBox="1"/>
          <p:nvPr/>
        </p:nvSpPr>
        <p:spPr>
          <a:xfrm>
            <a:off x="906864" y="455582"/>
            <a:ext cx="10186516" cy="1384995"/>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1:46</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Nathanael said to him, “Can anything good be from Nazareth?” </a:t>
            </a:r>
            <a:endParaRPr lang="en-US" sz="2800" dirty="0"/>
          </a:p>
        </p:txBody>
      </p:sp>
      <p:sp>
        <p:nvSpPr>
          <p:cNvPr id="5" name="TextBox 4">
            <a:extLst>
              <a:ext uri="{FF2B5EF4-FFF2-40B4-BE49-F238E27FC236}">
                <a16:creationId xmlns:a16="http://schemas.microsoft.com/office/drawing/2014/main" id="{D545AD48-CD2E-578A-6A36-42955079BA02}"/>
              </a:ext>
            </a:extLst>
          </p:cNvPr>
          <p:cNvSpPr txBox="1"/>
          <p:nvPr/>
        </p:nvSpPr>
        <p:spPr>
          <a:xfrm>
            <a:off x="906864" y="2373923"/>
            <a:ext cx="10186515" cy="1815882"/>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Isaiah 11:1</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Then a shoot will spring from the stem of Jesse, and a Branch from his roots will bear fruit.</a:t>
            </a:r>
            <a:endParaRPr lang="en-US" sz="2800" dirty="0"/>
          </a:p>
        </p:txBody>
      </p:sp>
      <p:sp>
        <p:nvSpPr>
          <p:cNvPr id="7" name="TextBox 6">
            <a:extLst>
              <a:ext uri="{FF2B5EF4-FFF2-40B4-BE49-F238E27FC236}">
                <a16:creationId xmlns:a16="http://schemas.microsoft.com/office/drawing/2014/main" id="{2E776370-1228-D3F4-B12A-4D693150F9C6}"/>
              </a:ext>
            </a:extLst>
          </p:cNvPr>
          <p:cNvSpPr txBox="1"/>
          <p:nvPr/>
        </p:nvSpPr>
        <p:spPr>
          <a:xfrm>
            <a:off x="906863" y="4611231"/>
            <a:ext cx="10186515" cy="2246769"/>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2:23</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and came and settled in a city called Nazareth. This happened so that what was spoken through the prophets would be fulfilled: ‘He will be called a Nazarene.</a:t>
            </a:r>
            <a:endParaRPr lang="en-US" sz="2800" dirty="0"/>
          </a:p>
        </p:txBody>
      </p:sp>
    </p:spTree>
    <p:extLst>
      <p:ext uri="{BB962C8B-B14F-4D97-AF65-F5344CB8AC3E}">
        <p14:creationId xmlns:p14="http://schemas.microsoft.com/office/powerpoint/2010/main" val="3876280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EC2A23-3B88-4C89-6BE1-4227BEA63774}"/>
              </a:ext>
            </a:extLst>
          </p:cNvPr>
          <p:cNvSpPr txBox="1"/>
          <p:nvPr/>
        </p:nvSpPr>
        <p:spPr>
          <a:xfrm>
            <a:off x="311498" y="590044"/>
            <a:ext cx="11063236" cy="3043205"/>
          </a:xfrm>
          <a:prstGeom prst="rect">
            <a:avLst/>
          </a:prstGeom>
          <a:noFill/>
        </p:spPr>
        <p:txBody>
          <a:bodyPr wrap="square">
            <a:spAutoFit/>
          </a:bodyPr>
          <a:lstStyle/>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39 And when His parents had completed everything in accordance with the Law of the Lord, they returned to Galilee, to their own city of Nazareth. </a:t>
            </a:r>
          </a:p>
          <a:p>
            <a:pPr marL="45720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41 His parents went to Jerusalem every year at the Feast of the Passover.</a:t>
            </a:r>
          </a:p>
        </p:txBody>
      </p:sp>
      <p:sp>
        <p:nvSpPr>
          <p:cNvPr id="5" name="TextBox 4">
            <a:extLst>
              <a:ext uri="{FF2B5EF4-FFF2-40B4-BE49-F238E27FC236}">
                <a16:creationId xmlns:a16="http://schemas.microsoft.com/office/drawing/2014/main" id="{B9EDBA8E-85C4-0011-7CE0-01358B78A799}"/>
              </a:ext>
            </a:extLst>
          </p:cNvPr>
          <p:cNvSpPr txBox="1"/>
          <p:nvPr/>
        </p:nvSpPr>
        <p:spPr>
          <a:xfrm>
            <a:off x="836526" y="4131101"/>
            <a:ext cx="6094324"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1) They “</a:t>
            </a:r>
            <a:r>
              <a:rPr lang="en-US" sz="2800" u="sng" dirty="0">
                <a:effectLst/>
                <a:latin typeface="Calibri" panose="020F0502020204030204" pitchFamily="34" charset="0"/>
                <a:ea typeface="Calibri" panose="020F0502020204030204" pitchFamily="34" charset="0"/>
                <a:cs typeface="Times New Roman" panose="02020603050405020304" pitchFamily="18" charset="0"/>
              </a:rPr>
              <a:t>completed.”</a:t>
            </a:r>
            <a:endParaRPr lang="en-US" sz="2800" dirty="0"/>
          </a:p>
        </p:txBody>
      </p:sp>
      <p:sp>
        <p:nvSpPr>
          <p:cNvPr id="7" name="TextBox 6">
            <a:extLst>
              <a:ext uri="{FF2B5EF4-FFF2-40B4-BE49-F238E27FC236}">
                <a16:creationId xmlns:a16="http://schemas.microsoft.com/office/drawing/2014/main" id="{48A22176-5804-51B3-D580-173648990863}"/>
              </a:ext>
            </a:extLst>
          </p:cNvPr>
          <p:cNvSpPr txBox="1"/>
          <p:nvPr/>
        </p:nvSpPr>
        <p:spPr>
          <a:xfrm>
            <a:off x="836526" y="5061737"/>
            <a:ext cx="10538208"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2) “completed </a:t>
            </a:r>
            <a:r>
              <a:rPr lang="en-US" sz="2800" u="sng" dirty="0">
                <a:effectLst/>
                <a:latin typeface="Calibri" panose="020F0502020204030204" pitchFamily="34" charset="0"/>
                <a:ea typeface="Calibri" panose="020F0502020204030204" pitchFamily="34" charset="0"/>
                <a:cs typeface="Times New Roman" panose="02020603050405020304" pitchFamily="18" charset="0"/>
              </a:rPr>
              <a:t>everything</a:t>
            </a:r>
            <a:r>
              <a:rPr lang="en-US" sz="2800" dirty="0">
                <a:effectLst/>
                <a:latin typeface="Calibri" panose="020F0502020204030204" pitchFamily="34" charset="0"/>
                <a:ea typeface="Calibri" panose="020F0502020204030204" pitchFamily="34" charset="0"/>
                <a:cs typeface="Times New Roman" panose="02020603050405020304" pitchFamily="18" charset="0"/>
              </a:rPr>
              <a:t> in accordance with the Law of the Lord.”</a:t>
            </a:r>
            <a:endParaRPr lang="en-US" sz="2800" dirty="0"/>
          </a:p>
        </p:txBody>
      </p:sp>
    </p:spTree>
    <p:extLst>
      <p:ext uri="{BB962C8B-B14F-4D97-AF65-F5344CB8AC3E}">
        <p14:creationId xmlns:p14="http://schemas.microsoft.com/office/powerpoint/2010/main" val="611670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524B4C-3654-315D-0F86-A728EB05F6EC}"/>
              </a:ext>
            </a:extLst>
          </p:cNvPr>
          <p:cNvSpPr txBox="1"/>
          <p:nvPr/>
        </p:nvSpPr>
        <p:spPr>
          <a:xfrm>
            <a:off x="575267" y="954454"/>
            <a:ext cx="10709031" cy="4426276"/>
          </a:xfrm>
          <a:prstGeom prst="rect">
            <a:avLst/>
          </a:prstGeom>
          <a:noFill/>
        </p:spPr>
        <p:txBody>
          <a:bodyPr wrap="square">
            <a:spAutoFit/>
          </a:bodyPr>
          <a:lstStyle/>
          <a:p>
            <a:pPr marR="0" lvl="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Leviticus 12:1-4</a:t>
            </a:r>
          </a:p>
          <a:p>
            <a:pPr marR="0" lvl="0">
              <a:lnSpc>
                <a:spcPct val="107000"/>
              </a:lnSpc>
              <a:spcBef>
                <a:spcPts val="0"/>
              </a:spcBef>
              <a:spcAft>
                <a:spcPts val="8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When a woman gives birth and delivers a male child, then she shall be unclean for seven days; as she is in the days of her menstruation, she shall be unclean. 3 Then on the eighth day the flesh of his foreskin shall be circumcised. 4 And she shall stay at home in her condition of blood purification for thirty-three days; she shall not touch any consecrated thing, nor enter the sanctuary until the days of her purification are completed.</a:t>
            </a:r>
          </a:p>
        </p:txBody>
      </p:sp>
    </p:spTree>
    <p:extLst>
      <p:ext uri="{BB962C8B-B14F-4D97-AF65-F5344CB8AC3E}">
        <p14:creationId xmlns:p14="http://schemas.microsoft.com/office/powerpoint/2010/main" val="1757509559"/>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EC2A23-3B88-4C89-6BE1-4227BEA63774}"/>
              </a:ext>
            </a:extLst>
          </p:cNvPr>
          <p:cNvSpPr txBox="1"/>
          <p:nvPr/>
        </p:nvSpPr>
        <p:spPr>
          <a:xfrm>
            <a:off x="311498" y="590044"/>
            <a:ext cx="11063236" cy="3043205"/>
          </a:xfrm>
          <a:prstGeom prst="rect">
            <a:avLst/>
          </a:prstGeom>
          <a:noFill/>
        </p:spPr>
        <p:txBody>
          <a:bodyPr wrap="square">
            <a:spAutoFit/>
          </a:bodyPr>
          <a:lstStyle/>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39 And when His parents had completed everything in accordance with the Law of the Lord, they returned to Galilee, to their own city of Nazareth. </a:t>
            </a:r>
          </a:p>
          <a:p>
            <a:pPr marL="45720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41 His parents went to Jerusalem every year at the Feast of the Passover.</a:t>
            </a:r>
          </a:p>
        </p:txBody>
      </p:sp>
      <p:sp>
        <p:nvSpPr>
          <p:cNvPr id="5" name="TextBox 4">
            <a:extLst>
              <a:ext uri="{FF2B5EF4-FFF2-40B4-BE49-F238E27FC236}">
                <a16:creationId xmlns:a16="http://schemas.microsoft.com/office/drawing/2014/main" id="{B9EDBA8E-85C4-0011-7CE0-01358B78A799}"/>
              </a:ext>
            </a:extLst>
          </p:cNvPr>
          <p:cNvSpPr txBox="1"/>
          <p:nvPr/>
        </p:nvSpPr>
        <p:spPr>
          <a:xfrm>
            <a:off x="836526" y="4131101"/>
            <a:ext cx="6094324"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1) They “</a:t>
            </a:r>
            <a:r>
              <a:rPr lang="en-US" sz="2800" u="sng" dirty="0">
                <a:effectLst/>
                <a:latin typeface="Calibri" panose="020F0502020204030204" pitchFamily="34" charset="0"/>
                <a:ea typeface="Calibri" panose="020F0502020204030204" pitchFamily="34" charset="0"/>
                <a:cs typeface="Times New Roman" panose="02020603050405020304" pitchFamily="18" charset="0"/>
              </a:rPr>
              <a:t>completed.”</a:t>
            </a:r>
            <a:endParaRPr lang="en-US" sz="2800" dirty="0"/>
          </a:p>
        </p:txBody>
      </p:sp>
      <p:sp>
        <p:nvSpPr>
          <p:cNvPr id="7" name="TextBox 6">
            <a:extLst>
              <a:ext uri="{FF2B5EF4-FFF2-40B4-BE49-F238E27FC236}">
                <a16:creationId xmlns:a16="http://schemas.microsoft.com/office/drawing/2014/main" id="{48A22176-5804-51B3-D580-173648990863}"/>
              </a:ext>
            </a:extLst>
          </p:cNvPr>
          <p:cNvSpPr txBox="1"/>
          <p:nvPr/>
        </p:nvSpPr>
        <p:spPr>
          <a:xfrm>
            <a:off x="836526" y="5061737"/>
            <a:ext cx="10538208"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2) “completed </a:t>
            </a:r>
            <a:r>
              <a:rPr lang="en-US" sz="2800" u="sng" dirty="0">
                <a:effectLst/>
                <a:latin typeface="Calibri" panose="020F0502020204030204" pitchFamily="34" charset="0"/>
                <a:ea typeface="Calibri" panose="020F0502020204030204" pitchFamily="34" charset="0"/>
                <a:cs typeface="Times New Roman" panose="02020603050405020304" pitchFamily="18" charset="0"/>
              </a:rPr>
              <a:t>everything</a:t>
            </a:r>
            <a:r>
              <a:rPr lang="en-US" sz="2800" dirty="0">
                <a:effectLst/>
                <a:latin typeface="Calibri" panose="020F0502020204030204" pitchFamily="34" charset="0"/>
                <a:ea typeface="Calibri" panose="020F0502020204030204" pitchFamily="34" charset="0"/>
                <a:cs typeface="Times New Roman" panose="02020603050405020304" pitchFamily="18" charset="0"/>
              </a:rPr>
              <a:t> in accordance with the Law of the Lord.”</a:t>
            </a:r>
            <a:endParaRPr lang="en-US" sz="2800" dirty="0"/>
          </a:p>
        </p:txBody>
      </p:sp>
      <p:sp>
        <p:nvSpPr>
          <p:cNvPr id="4" name="TextBox 3">
            <a:extLst>
              <a:ext uri="{FF2B5EF4-FFF2-40B4-BE49-F238E27FC236}">
                <a16:creationId xmlns:a16="http://schemas.microsoft.com/office/drawing/2014/main" id="{AE301DE2-72AD-FFC3-E075-BEBC4F0CA6FB}"/>
              </a:ext>
            </a:extLst>
          </p:cNvPr>
          <p:cNvSpPr txBox="1"/>
          <p:nvPr/>
        </p:nvSpPr>
        <p:spPr>
          <a:xfrm>
            <a:off x="836526" y="6082809"/>
            <a:ext cx="10538208"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3) They went “</a:t>
            </a:r>
            <a:r>
              <a:rPr lang="en-US" sz="2800" u="sng" dirty="0">
                <a:effectLst/>
                <a:latin typeface="Calibri" panose="020F0502020204030204" pitchFamily="34" charset="0"/>
                <a:ea typeface="Calibri" panose="020F0502020204030204" pitchFamily="34" charset="0"/>
                <a:cs typeface="Times New Roman" panose="02020603050405020304" pitchFamily="18" charset="0"/>
              </a:rPr>
              <a:t>every year</a:t>
            </a:r>
            <a:r>
              <a:rPr lang="en-US" sz="2800" dirty="0">
                <a:effectLst/>
                <a:latin typeface="Calibri" panose="020F0502020204030204" pitchFamily="34" charset="0"/>
                <a:ea typeface="Calibri" panose="020F0502020204030204" pitchFamily="34" charset="0"/>
                <a:cs typeface="Times New Roman" panose="02020603050405020304" pitchFamily="18" charset="0"/>
              </a:rPr>
              <a:t>” to Jerusalem for the Passover. </a:t>
            </a:r>
            <a:endParaRPr lang="en-US" sz="2800" dirty="0"/>
          </a:p>
        </p:txBody>
      </p:sp>
    </p:spTree>
    <p:extLst>
      <p:ext uri="{BB962C8B-B14F-4D97-AF65-F5344CB8AC3E}">
        <p14:creationId xmlns:p14="http://schemas.microsoft.com/office/powerpoint/2010/main" val="1654291455"/>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3F4EBF-73EE-6248-61E9-3D16504B2FFA}"/>
              </a:ext>
            </a:extLst>
          </p:cNvPr>
          <p:cNvPicPr>
            <a:picLocks noChangeAspect="1"/>
          </p:cNvPicPr>
          <p:nvPr/>
        </p:nvPicPr>
        <p:blipFill>
          <a:blip r:embed="rId2"/>
          <a:stretch>
            <a:fillRect/>
          </a:stretch>
        </p:blipFill>
        <p:spPr>
          <a:xfrm>
            <a:off x="4038313" y="575864"/>
            <a:ext cx="4115374" cy="5706271"/>
          </a:xfrm>
          <a:prstGeom prst="rect">
            <a:avLst/>
          </a:prstGeom>
        </p:spPr>
      </p:pic>
    </p:spTree>
    <p:extLst>
      <p:ext uri="{BB962C8B-B14F-4D97-AF65-F5344CB8AC3E}">
        <p14:creationId xmlns:p14="http://schemas.microsoft.com/office/powerpoint/2010/main" val="3492060470"/>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384771-0FC5-3729-1362-41156CA4495C}"/>
              </a:ext>
            </a:extLst>
          </p:cNvPr>
          <p:cNvSpPr txBox="1"/>
          <p:nvPr/>
        </p:nvSpPr>
        <p:spPr>
          <a:xfrm>
            <a:off x="3368711" y="443356"/>
            <a:ext cx="6094324"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“a sword will pierce your own soul.” </a:t>
            </a:r>
            <a:endParaRPr lang="en-US" sz="2800" dirty="0"/>
          </a:p>
        </p:txBody>
      </p:sp>
      <p:pic>
        <p:nvPicPr>
          <p:cNvPr id="5" name="Picture 4">
            <a:extLst>
              <a:ext uri="{FF2B5EF4-FFF2-40B4-BE49-F238E27FC236}">
                <a16:creationId xmlns:a16="http://schemas.microsoft.com/office/drawing/2014/main" id="{D1C3C6BE-8F35-8DE1-A991-3EDF0A354B48}"/>
              </a:ext>
            </a:extLst>
          </p:cNvPr>
          <p:cNvPicPr>
            <a:picLocks noChangeAspect="1"/>
          </p:cNvPicPr>
          <p:nvPr/>
        </p:nvPicPr>
        <p:blipFill>
          <a:blip r:embed="rId2"/>
          <a:stretch>
            <a:fillRect/>
          </a:stretch>
        </p:blipFill>
        <p:spPr>
          <a:xfrm>
            <a:off x="4529759" y="1557222"/>
            <a:ext cx="3132482" cy="4777035"/>
          </a:xfrm>
          <a:prstGeom prst="rect">
            <a:avLst/>
          </a:prstGeom>
        </p:spPr>
      </p:pic>
    </p:spTree>
    <p:extLst>
      <p:ext uri="{BB962C8B-B14F-4D97-AF65-F5344CB8AC3E}">
        <p14:creationId xmlns:p14="http://schemas.microsoft.com/office/powerpoint/2010/main" val="3363427346"/>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67FB12-787C-38EE-8007-55DE73788D17}"/>
              </a:ext>
            </a:extLst>
          </p:cNvPr>
          <p:cNvPicPr>
            <a:picLocks noChangeAspect="1"/>
          </p:cNvPicPr>
          <p:nvPr/>
        </p:nvPicPr>
        <p:blipFill>
          <a:blip r:embed="rId2"/>
          <a:stretch>
            <a:fillRect/>
          </a:stretch>
        </p:blipFill>
        <p:spPr>
          <a:xfrm>
            <a:off x="1300266" y="373558"/>
            <a:ext cx="4929713" cy="6251561"/>
          </a:xfrm>
          <a:prstGeom prst="rect">
            <a:avLst/>
          </a:prstGeom>
        </p:spPr>
      </p:pic>
      <p:sp>
        <p:nvSpPr>
          <p:cNvPr id="5" name="TextBox 4">
            <a:extLst>
              <a:ext uri="{FF2B5EF4-FFF2-40B4-BE49-F238E27FC236}">
                <a16:creationId xmlns:a16="http://schemas.microsoft.com/office/drawing/2014/main" id="{9C44D1F9-4E96-05BF-7554-0B6808BECC26}"/>
              </a:ext>
            </a:extLst>
          </p:cNvPr>
          <p:cNvSpPr txBox="1"/>
          <p:nvPr/>
        </p:nvSpPr>
        <p:spPr>
          <a:xfrm>
            <a:off x="6983604" y="535968"/>
            <a:ext cx="4401178" cy="1815882"/>
          </a:xfrm>
          <a:prstGeom prst="rect">
            <a:avLst/>
          </a:prstGeom>
          <a:noFill/>
        </p:spPr>
        <p:txBody>
          <a:bodyPr wrap="square">
            <a:spAutoFit/>
          </a:bodyPr>
          <a:lstStyle/>
          <a:p>
            <a:r>
              <a:rPr lang="en-US" sz="2800">
                <a:effectLst/>
                <a:latin typeface="Calibri" panose="020F0502020204030204" pitchFamily="34" charset="0"/>
                <a:ea typeface="Calibri" panose="020F0502020204030204" pitchFamily="34" charset="0"/>
                <a:cs typeface="Times New Roman" panose="02020603050405020304" pitchFamily="18" charset="0"/>
              </a:rPr>
              <a:t>“in the temple, sitting in the midst of the teachers, both listening to them and asking them questions.” </a:t>
            </a:r>
            <a:endParaRPr lang="en-US" sz="2800" dirty="0"/>
          </a:p>
        </p:txBody>
      </p:sp>
      <p:sp>
        <p:nvSpPr>
          <p:cNvPr id="7" name="TextBox 6">
            <a:extLst>
              <a:ext uri="{FF2B5EF4-FFF2-40B4-BE49-F238E27FC236}">
                <a16:creationId xmlns:a16="http://schemas.microsoft.com/office/drawing/2014/main" id="{3993619E-0EF2-E73F-64B2-FC8ABE8EBB21}"/>
              </a:ext>
            </a:extLst>
          </p:cNvPr>
          <p:cNvSpPr txBox="1"/>
          <p:nvPr/>
        </p:nvSpPr>
        <p:spPr>
          <a:xfrm>
            <a:off x="6983603" y="2799191"/>
            <a:ext cx="4732775" cy="3299045"/>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“When Joseph and Mary saw Him, they were bewildered; and His mother said to Him, ‘Son, why have You treated us this way? Behold, Your father and I have been anxiously looking for You!’” </a:t>
            </a:r>
          </a:p>
        </p:txBody>
      </p:sp>
    </p:spTree>
    <p:extLst>
      <p:ext uri="{BB962C8B-B14F-4D97-AF65-F5344CB8AC3E}">
        <p14:creationId xmlns:p14="http://schemas.microsoft.com/office/powerpoint/2010/main" val="4202344471"/>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ADF27E-3A54-DF82-7515-AE1511D37D3B}"/>
              </a:ext>
            </a:extLst>
          </p:cNvPr>
          <p:cNvSpPr txBox="1"/>
          <p:nvPr/>
        </p:nvSpPr>
        <p:spPr>
          <a:xfrm>
            <a:off x="474783" y="371789"/>
            <a:ext cx="11053187" cy="58477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3200" dirty="0"/>
              <a:t>The book of Lamentations</a:t>
            </a:r>
          </a:p>
        </p:txBody>
      </p:sp>
      <p:sp>
        <p:nvSpPr>
          <p:cNvPr id="7" name="TextBox 6">
            <a:extLst>
              <a:ext uri="{FF2B5EF4-FFF2-40B4-BE49-F238E27FC236}">
                <a16:creationId xmlns:a16="http://schemas.microsoft.com/office/drawing/2014/main" id="{AA31F09F-C3E0-9ECE-7BF7-B4E5F61D2A42}"/>
              </a:ext>
            </a:extLst>
          </p:cNvPr>
          <p:cNvSpPr txBox="1"/>
          <p:nvPr/>
        </p:nvSpPr>
        <p:spPr>
          <a:xfrm>
            <a:off x="474783" y="2155169"/>
            <a:ext cx="11053186" cy="3965253"/>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Dr. Robin Parry</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“Increasingly we lack the social practices, words, and concepts necessary to grasp our pain by the horns and stare it in the face. We’ve been robbed of a vocabulary of grief and we suffer for it. The book of Lamentations accosts us by the wayside as a stranger who offers us an unasked for, unwanted and yet priceless gift. The poetry of pain. We would be wise to pay attention.”</a:t>
            </a:r>
          </a:p>
        </p:txBody>
      </p:sp>
    </p:spTree>
    <p:extLst>
      <p:ext uri="{BB962C8B-B14F-4D97-AF65-F5344CB8AC3E}">
        <p14:creationId xmlns:p14="http://schemas.microsoft.com/office/powerpoint/2010/main" val="3914557441"/>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655216C-B59E-596A-A5CC-CB8AA92A4EEC}"/>
              </a:ext>
            </a:extLst>
          </p:cNvPr>
          <p:cNvGraphicFramePr>
            <a:graphicFrameLocks noGrp="1"/>
          </p:cNvGraphicFramePr>
          <p:nvPr>
            <p:extLst>
              <p:ext uri="{D42A27DB-BD31-4B8C-83A1-F6EECF244321}">
                <p14:modId xmlns:p14="http://schemas.microsoft.com/office/powerpoint/2010/main" val="3147566949"/>
              </p:ext>
            </p:extLst>
          </p:nvPr>
        </p:nvGraphicFramePr>
        <p:xfrm>
          <a:off x="2032000" y="719666"/>
          <a:ext cx="8128000" cy="1854200"/>
        </p:xfrm>
        <a:graphic>
          <a:graphicData uri="http://schemas.openxmlformats.org/drawingml/2006/table">
            <a:tbl>
              <a:tblPr firstRow="1" bandRow="1">
                <a:tableStyleId>{69CF1AB2-1976-4502-BF36-3FF5EA218861}</a:tableStyleId>
              </a:tblPr>
              <a:tblGrid>
                <a:gridCol w="4064000">
                  <a:extLst>
                    <a:ext uri="{9D8B030D-6E8A-4147-A177-3AD203B41FA5}">
                      <a16:colId xmlns:a16="http://schemas.microsoft.com/office/drawing/2014/main" val="1004503825"/>
                    </a:ext>
                  </a:extLst>
                </a:gridCol>
                <a:gridCol w="4064000">
                  <a:extLst>
                    <a:ext uri="{9D8B030D-6E8A-4147-A177-3AD203B41FA5}">
                      <a16:colId xmlns:a16="http://schemas.microsoft.com/office/drawing/2014/main" val="218097364"/>
                    </a:ext>
                  </a:extLst>
                </a:gridCol>
              </a:tblGrid>
              <a:tr h="370840">
                <a:tc>
                  <a:txBody>
                    <a:bodyPr/>
                    <a:lstStyle/>
                    <a:p>
                      <a:r>
                        <a:rPr lang="en-US" b="0" dirty="0"/>
                        <a:t>Chapter 1</a:t>
                      </a:r>
                    </a:p>
                  </a:txBody>
                  <a:tcPr/>
                </a:tc>
                <a:tc>
                  <a:txBody>
                    <a:bodyPr/>
                    <a:lstStyle/>
                    <a:p>
                      <a:r>
                        <a:rPr lang="en-US" b="0" dirty="0"/>
                        <a:t>22 verses</a:t>
                      </a:r>
                    </a:p>
                  </a:txBody>
                  <a:tcPr/>
                </a:tc>
                <a:extLst>
                  <a:ext uri="{0D108BD9-81ED-4DB2-BD59-A6C34878D82A}">
                    <a16:rowId xmlns:a16="http://schemas.microsoft.com/office/drawing/2014/main" val="347469280"/>
                  </a:ext>
                </a:extLst>
              </a:tr>
              <a:tr h="370840">
                <a:tc>
                  <a:txBody>
                    <a:bodyPr/>
                    <a:lstStyle/>
                    <a:p>
                      <a:r>
                        <a:rPr lang="en-US" b="0" dirty="0"/>
                        <a:t>Chapter 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22 verses</a:t>
                      </a:r>
                    </a:p>
                  </a:txBody>
                  <a:tcPr/>
                </a:tc>
                <a:extLst>
                  <a:ext uri="{0D108BD9-81ED-4DB2-BD59-A6C34878D82A}">
                    <a16:rowId xmlns:a16="http://schemas.microsoft.com/office/drawing/2014/main" val="1426245778"/>
                  </a:ext>
                </a:extLst>
              </a:tr>
              <a:tr h="370840">
                <a:tc>
                  <a:txBody>
                    <a:bodyPr/>
                    <a:lstStyle/>
                    <a:p>
                      <a:r>
                        <a:rPr lang="en-US" b="0" dirty="0"/>
                        <a:t>Chapter 3</a:t>
                      </a:r>
                    </a:p>
                  </a:txBody>
                  <a:tcPr/>
                </a:tc>
                <a:tc>
                  <a:txBody>
                    <a:bodyPr/>
                    <a:lstStyle/>
                    <a:p>
                      <a:r>
                        <a:rPr lang="en-US" b="0" dirty="0"/>
                        <a:t>66 verses</a:t>
                      </a:r>
                    </a:p>
                  </a:txBody>
                  <a:tcPr/>
                </a:tc>
                <a:extLst>
                  <a:ext uri="{0D108BD9-81ED-4DB2-BD59-A6C34878D82A}">
                    <a16:rowId xmlns:a16="http://schemas.microsoft.com/office/drawing/2014/main" val="3364471513"/>
                  </a:ext>
                </a:extLst>
              </a:tr>
              <a:tr h="370840">
                <a:tc>
                  <a:txBody>
                    <a:bodyPr/>
                    <a:lstStyle/>
                    <a:p>
                      <a:r>
                        <a:rPr lang="en-US" b="0" dirty="0"/>
                        <a:t>Chapter 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22 verses</a:t>
                      </a:r>
                    </a:p>
                  </a:txBody>
                  <a:tcPr/>
                </a:tc>
                <a:extLst>
                  <a:ext uri="{0D108BD9-81ED-4DB2-BD59-A6C34878D82A}">
                    <a16:rowId xmlns:a16="http://schemas.microsoft.com/office/drawing/2014/main" val="2103593041"/>
                  </a:ext>
                </a:extLst>
              </a:tr>
              <a:tr h="370840">
                <a:tc>
                  <a:txBody>
                    <a:bodyPr/>
                    <a:lstStyle/>
                    <a:p>
                      <a:r>
                        <a:rPr lang="en-US" b="0" dirty="0"/>
                        <a:t>Chapter 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22 verses</a:t>
                      </a:r>
                    </a:p>
                  </a:txBody>
                  <a:tcPr/>
                </a:tc>
                <a:extLst>
                  <a:ext uri="{0D108BD9-81ED-4DB2-BD59-A6C34878D82A}">
                    <a16:rowId xmlns:a16="http://schemas.microsoft.com/office/drawing/2014/main" val="2659473672"/>
                  </a:ext>
                </a:extLst>
              </a:tr>
            </a:tbl>
          </a:graphicData>
        </a:graphic>
      </p:graphicFrame>
    </p:spTree>
    <p:extLst>
      <p:ext uri="{BB962C8B-B14F-4D97-AF65-F5344CB8AC3E}">
        <p14:creationId xmlns:p14="http://schemas.microsoft.com/office/powerpoint/2010/main" val="3020461459"/>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920CF8-881A-F369-91FA-CFAA05BF729D}"/>
              </a:ext>
            </a:extLst>
          </p:cNvPr>
          <p:cNvPicPr>
            <a:picLocks noChangeAspect="1"/>
          </p:cNvPicPr>
          <p:nvPr/>
        </p:nvPicPr>
        <p:blipFill>
          <a:blip r:embed="rId2"/>
          <a:stretch>
            <a:fillRect/>
          </a:stretch>
        </p:blipFill>
        <p:spPr>
          <a:xfrm>
            <a:off x="3034523" y="1962208"/>
            <a:ext cx="5620534" cy="3677163"/>
          </a:xfrm>
          <a:prstGeom prst="rect">
            <a:avLst/>
          </a:prstGeom>
        </p:spPr>
      </p:pic>
      <p:sp>
        <p:nvSpPr>
          <p:cNvPr id="4" name="TextBox 3">
            <a:extLst>
              <a:ext uri="{FF2B5EF4-FFF2-40B4-BE49-F238E27FC236}">
                <a16:creationId xmlns:a16="http://schemas.microsoft.com/office/drawing/2014/main" id="{086CCEBB-4AE0-F33B-ED4D-FC513E6CA527}"/>
              </a:ext>
            </a:extLst>
          </p:cNvPr>
          <p:cNvSpPr txBox="1"/>
          <p:nvPr/>
        </p:nvSpPr>
        <p:spPr>
          <a:xfrm>
            <a:off x="3598983" y="602901"/>
            <a:ext cx="4491613" cy="523220"/>
          </a:xfrm>
          <a:prstGeom prst="rect">
            <a:avLst/>
          </a:prstGeom>
          <a:noFill/>
        </p:spPr>
        <p:txBody>
          <a:bodyPr wrap="square" rtlCol="0">
            <a:spAutoFit/>
          </a:bodyPr>
          <a:lstStyle/>
          <a:p>
            <a:r>
              <a:rPr lang="en-US" sz="2800" dirty="0"/>
              <a:t>Hebrew alphabet – 22 letters</a:t>
            </a:r>
          </a:p>
        </p:txBody>
      </p:sp>
    </p:spTree>
    <p:extLst>
      <p:ext uri="{BB962C8B-B14F-4D97-AF65-F5344CB8AC3E}">
        <p14:creationId xmlns:p14="http://schemas.microsoft.com/office/powerpoint/2010/main" val="531062846"/>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9B2041-688E-9208-93B8-6C03EDECD65D}"/>
              </a:ext>
            </a:extLst>
          </p:cNvPr>
          <p:cNvPicPr>
            <a:picLocks noChangeAspect="1"/>
          </p:cNvPicPr>
          <p:nvPr/>
        </p:nvPicPr>
        <p:blipFill>
          <a:blip r:embed="rId2"/>
          <a:stretch>
            <a:fillRect/>
          </a:stretch>
        </p:blipFill>
        <p:spPr>
          <a:xfrm>
            <a:off x="983883" y="2429977"/>
            <a:ext cx="9259592" cy="2962688"/>
          </a:xfrm>
          <a:prstGeom prst="rect">
            <a:avLst/>
          </a:prstGeom>
        </p:spPr>
      </p:pic>
      <p:pic>
        <p:nvPicPr>
          <p:cNvPr id="5" name="Picture 4">
            <a:extLst>
              <a:ext uri="{FF2B5EF4-FFF2-40B4-BE49-F238E27FC236}">
                <a16:creationId xmlns:a16="http://schemas.microsoft.com/office/drawing/2014/main" id="{9EFB49C4-58BA-AC8A-5B19-60E9D2D7AF07}"/>
              </a:ext>
            </a:extLst>
          </p:cNvPr>
          <p:cNvPicPr>
            <a:picLocks noChangeAspect="1"/>
          </p:cNvPicPr>
          <p:nvPr/>
        </p:nvPicPr>
        <p:blipFill>
          <a:blip r:embed="rId3"/>
          <a:stretch>
            <a:fillRect/>
          </a:stretch>
        </p:blipFill>
        <p:spPr>
          <a:xfrm>
            <a:off x="5033814" y="716599"/>
            <a:ext cx="2124371" cy="1124107"/>
          </a:xfrm>
          <a:prstGeom prst="rect">
            <a:avLst/>
          </a:prstGeom>
        </p:spPr>
      </p:pic>
    </p:spTree>
    <p:extLst>
      <p:ext uri="{BB962C8B-B14F-4D97-AF65-F5344CB8AC3E}">
        <p14:creationId xmlns:p14="http://schemas.microsoft.com/office/powerpoint/2010/main" val="3292554076"/>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1EAFBF-7D18-A151-9FC9-2AC7864A16C4}"/>
              </a:ext>
            </a:extLst>
          </p:cNvPr>
          <p:cNvPicPr>
            <a:picLocks noChangeAspect="1"/>
          </p:cNvPicPr>
          <p:nvPr/>
        </p:nvPicPr>
        <p:blipFill>
          <a:blip r:embed="rId2"/>
          <a:stretch>
            <a:fillRect/>
          </a:stretch>
        </p:blipFill>
        <p:spPr>
          <a:xfrm>
            <a:off x="1447151" y="4840730"/>
            <a:ext cx="9297698" cy="914528"/>
          </a:xfrm>
          <a:prstGeom prst="rect">
            <a:avLst/>
          </a:prstGeom>
        </p:spPr>
      </p:pic>
      <p:pic>
        <p:nvPicPr>
          <p:cNvPr id="5" name="Picture 4">
            <a:extLst>
              <a:ext uri="{FF2B5EF4-FFF2-40B4-BE49-F238E27FC236}">
                <a16:creationId xmlns:a16="http://schemas.microsoft.com/office/drawing/2014/main" id="{D9648B49-93F1-B612-F984-B588F58A2057}"/>
              </a:ext>
            </a:extLst>
          </p:cNvPr>
          <p:cNvPicPr>
            <a:picLocks noChangeAspect="1"/>
          </p:cNvPicPr>
          <p:nvPr/>
        </p:nvPicPr>
        <p:blipFill>
          <a:blip r:embed="rId3"/>
          <a:stretch>
            <a:fillRect/>
          </a:stretch>
        </p:blipFill>
        <p:spPr>
          <a:xfrm>
            <a:off x="3285733" y="379273"/>
            <a:ext cx="5620534" cy="3667637"/>
          </a:xfrm>
          <a:prstGeom prst="rect">
            <a:avLst/>
          </a:prstGeom>
        </p:spPr>
      </p:pic>
    </p:spTree>
    <p:extLst>
      <p:ext uri="{BB962C8B-B14F-4D97-AF65-F5344CB8AC3E}">
        <p14:creationId xmlns:p14="http://schemas.microsoft.com/office/powerpoint/2010/main" val="1928427010"/>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27A838-EEEB-B335-2E28-3753455ADDB1}"/>
              </a:ext>
            </a:extLst>
          </p:cNvPr>
          <p:cNvPicPr>
            <a:picLocks noChangeAspect="1"/>
          </p:cNvPicPr>
          <p:nvPr/>
        </p:nvPicPr>
        <p:blipFill>
          <a:blip r:embed="rId2"/>
          <a:stretch>
            <a:fillRect/>
          </a:stretch>
        </p:blipFill>
        <p:spPr>
          <a:xfrm>
            <a:off x="1580520" y="699706"/>
            <a:ext cx="9030960" cy="5458587"/>
          </a:xfrm>
          <a:prstGeom prst="rect">
            <a:avLst/>
          </a:prstGeom>
        </p:spPr>
      </p:pic>
    </p:spTree>
    <p:extLst>
      <p:ext uri="{BB962C8B-B14F-4D97-AF65-F5344CB8AC3E}">
        <p14:creationId xmlns:p14="http://schemas.microsoft.com/office/powerpoint/2010/main" val="2551537462"/>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2453D9-5A65-9CD9-BE1E-07DAC667BBFE}"/>
              </a:ext>
            </a:extLst>
          </p:cNvPr>
          <p:cNvPicPr>
            <a:picLocks noChangeAspect="1"/>
          </p:cNvPicPr>
          <p:nvPr/>
        </p:nvPicPr>
        <p:blipFill>
          <a:blip r:embed="rId2"/>
          <a:stretch>
            <a:fillRect/>
          </a:stretch>
        </p:blipFill>
        <p:spPr>
          <a:xfrm>
            <a:off x="3409575" y="1223654"/>
            <a:ext cx="5372850" cy="4410691"/>
          </a:xfrm>
          <a:prstGeom prst="rect">
            <a:avLst/>
          </a:prstGeom>
        </p:spPr>
      </p:pic>
    </p:spTree>
    <p:extLst>
      <p:ext uri="{BB962C8B-B14F-4D97-AF65-F5344CB8AC3E}">
        <p14:creationId xmlns:p14="http://schemas.microsoft.com/office/powerpoint/2010/main" val="689264974"/>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D3539A-C170-455C-BE28-8D19E6E748E9}"/>
              </a:ext>
            </a:extLst>
          </p:cNvPr>
          <p:cNvPicPr>
            <a:picLocks noChangeAspect="1"/>
          </p:cNvPicPr>
          <p:nvPr/>
        </p:nvPicPr>
        <p:blipFill>
          <a:blip r:embed="rId2"/>
          <a:stretch>
            <a:fillRect/>
          </a:stretch>
        </p:blipFill>
        <p:spPr>
          <a:xfrm>
            <a:off x="2197932" y="797851"/>
            <a:ext cx="7434395" cy="5021135"/>
          </a:xfrm>
          <a:prstGeom prst="rect">
            <a:avLst/>
          </a:prstGeom>
        </p:spPr>
      </p:pic>
    </p:spTree>
    <p:extLst>
      <p:ext uri="{BB962C8B-B14F-4D97-AF65-F5344CB8AC3E}">
        <p14:creationId xmlns:p14="http://schemas.microsoft.com/office/powerpoint/2010/main" val="1289767054"/>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08563E-DEB8-F20F-CFE0-9DE1AF6B7385}"/>
              </a:ext>
            </a:extLst>
          </p:cNvPr>
          <p:cNvPicPr>
            <a:picLocks noChangeAspect="1"/>
          </p:cNvPicPr>
          <p:nvPr/>
        </p:nvPicPr>
        <p:blipFill>
          <a:blip r:embed="rId2"/>
          <a:stretch>
            <a:fillRect/>
          </a:stretch>
        </p:blipFill>
        <p:spPr>
          <a:xfrm>
            <a:off x="2580816" y="914401"/>
            <a:ext cx="7030368" cy="4788979"/>
          </a:xfrm>
          <a:prstGeom prst="rect">
            <a:avLst/>
          </a:prstGeom>
        </p:spPr>
      </p:pic>
    </p:spTree>
    <p:extLst>
      <p:ext uri="{BB962C8B-B14F-4D97-AF65-F5344CB8AC3E}">
        <p14:creationId xmlns:p14="http://schemas.microsoft.com/office/powerpoint/2010/main" val="628366091"/>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4BAACD-8E72-6F88-D828-5BA916863057}"/>
              </a:ext>
            </a:extLst>
          </p:cNvPr>
          <p:cNvSpPr txBox="1"/>
          <p:nvPr/>
        </p:nvSpPr>
        <p:spPr>
          <a:xfrm>
            <a:off x="659841" y="789028"/>
            <a:ext cx="10872317" cy="3914598"/>
          </a:xfrm>
          <a:prstGeom prst="rect">
            <a:avLst/>
          </a:prstGeom>
          <a:noFill/>
        </p:spPr>
        <p:txBody>
          <a:bodyPr wrap="square">
            <a:spAutoFit/>
          </a:bodyPr>
          <a:lstStyle/>
          <a:p>
            <a:pPr marL="0" marR="0" algn="ctr">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There were defeats on three levels.</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first level was a military defeat. </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second level was a political defeat.</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third level was a spiritual defeat. </a:t>
            </a:r>
          </a:p>
        </p:txBody>
      </p:sp>
    </p:spTree>
    <p:extLst>
      <p:ext uri="{BB962C8B-B14F-4D97-AF65-F5344CB8AC3E}">
        <p14:creationId xmlns:p14="http://schemas.microsoft.com/office/powerpoint/2010/main" val="2500110651"/>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DBB67C7-9679-1FFF-8BE4-6AD82656A7B0}"/>
              </a:ext>
            </a:extLst>
          </p:cNvPr>
          <p:cNvSpPr txBox="1"/>
          <p:nvPr/>
        </p:nvSpPr>
        <p:spPr>
          <a:xfrm>
            <a:off x="705897" y="734758"/>
            <a:ext cx="6094324" cy="523220"/>
          </a:xfrm>
          <a:prstGeom prst="rect">
            <a:avLst/>
          </a:prstGeom>
          <a:noFill/>
        </p:spPr>
        <p:txBody>
          <a:bodyPr wrap="square">
            <a:spAutoFit/>
          </a:bodyPr>
          <a:lstStyle/>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 How lonely sits the city</a:t>
            </a:r>
          </a:p>
        </p:txBody>
      </p:sp>
      <p:pic>
        <p:nvPicPr>
          <p:cNvPr id="7" name="Picture 6">
            <a:extLst>
              <a:ext uri="{FF2B5EF4-FFF2-40B4-BE49-F238E27FC236}">
                <a16:creationId xmlns:a16="http://schemas.microsoft.com/office/drawing/2014/main" id="{51DCD313-8A3F-001E-BD77-AA691E6B49DD}"/>
              </a:ext>
            </a:extLst>
          </p:cNvPr>
          <p:cNvPicPr>
            <a:picLocks noChangeAspect="1"/>
          </p:cNvPicPr>
          <p:nvPr/>
        </p:nvPicPr>
        <p:blipFill>
          <a:blip r:embed="rId2"/>
          <a:stretch>
            <a:fillRect/>
          </a:stretch>
        </p:blipFill>
        <p:spPr>
          <a:xfrm>
            <a:off x="1215851" y="1973094"/>
            <a:ext cx="3944404" cy="3951411"/>
          </a:xfrm>
          <a:prstGeom prst="rect">
            <a:avLst/>
          </a:prstGeom>
        </p:spPr>
      </p:pic>
    </p:spTree>
    <p:extLst>
      <p:ext uri="{BB962C8B-B14F-4D97-AF65-F5344CB8AC3E}">
        <p14:creationId xmlns:p14="http://schemas.microsoft.com/office/powerpoint/2010/main" val="2781854149"/>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0DBCE8-8933-019B-E560-628ACA0996D1}"/>
              </a:ext>
            </a:extLst>
          </p:cNvPr>
          <p:cNvSpPr txBox="1"/>
          <p:nvPr/>
        </p:nvSpPr>
        <p:spPr>
          <a:xfrm>
            <a:off x="595365" y="812035"/>
            <a:ext cx="6094324" cy="532903"/>
          </a:xfrm>
          <a:prstGeom prst="rect">
            <a:avLst/>
          </a:prstGeom>
          <a:noFill/>
        </p:spPr>
        <p:txBody>
          <a:bodyPr wrap="square">
            <a:spAutoFit/>
          </a:bodyPr>
          <a:lstStyle/>
          <a:p>
            <a:pPr marL="45720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That once had many people!</a:t>
            </a:r>
          </a:p>
        </p:txBody>
      </p:sp>
      <p:pic>
        <p:nvPicPr>
          <p:cNvPr id="5" name="Picture 4">
            <a:extLst>
              <a:ext uri="{FF2B5EF4-FFF2-40B4-BE49-F238E27FC236}">
                <a16:creationId xmlns:a16="http://schemas.microsoft.com/office/drawing/2014/main" id="{2194CE1A-4BE2-CA2C-EF97-21DDB5E1CC63}"/>
              </a:ext>
            </a:extLst>
          </p:cNvPr>
          <p:cNvPicPr>
            <a:picLocks noChangeAspect="1"/>
          </p:cNvPicPr>
          <p:nvPr/>
        </p:nvPicPr>
        <p:blipFill>
          <a:blip r:embed="rId2"/>
          <a:stretch>
            <a:fillRect/>
          </a:stretch>
        </p:blipFill>
        <p:spPr>
          <a:xfrm>
            <a:off x="937049" y="2512088"/>
            <a:ext cx="4964357" cy="3207604"/>
          </a:xfrm>
          <a:prstGeom prst="rect">
            <a:avLst/>
          </a:prstGeom>
        </p:spPr>
      </p:pic>
      <p:pic>
        <p:nvPicPr>
          <p:cNvPr id="7" name="Picture 6">
            <a:extLst>
              <a:ext uri="{FF2B5EF4-FFF2-40B4-BE49-F238E27FC236}">
                <a16:creationId xmlns:a16="http://schemas.microsoft.com/office/drawing/2014/main" id="{CB72D3D4-481E-29D6-F637-A0BC613D4E22}"/>
              </a:ext>
            </a:extLst>
          </p:cNvPr>
          <p:cNvPicPr>
            <a:picLocks noChangeAspect="1"/>
          </p:cNvPicPr>
          <p:nvPr/>
        </p:nvPicPr>
        <p:blipFill>
          <a:blip r:embed="rId3"/>
          <a:stretch>
            <a:fillRect/>
          </a:stretch>
        </p:blipFill>
        <p:spPr>
          <a:xfrm>
            <a:off x="7687755" y="1344938"/>
            <a:ext cx="3267531" cy="4782217"/>
          </a:xfrm>
          <a:prstGeom prst="rect">
            <a:avLst/>
          </a:prstGeom>
        </p:spPr>
      </p:pic>
      <p:cxnSp>
        <p:nvCxnSpPr>
          <p:cNvPr id="9" name="Straight Connector 8">
            <a:extLst>
              <a:ext uri="{FF2B5EF4-FFF2-40B4-BE49-F238E27FC236}">
                <a16:creationId xmlns:a16="http://schemas.microsoft.com/office/drawing/2014/main" id="{C2A9E18C-0CE8-9A5D-6FA7-51D36E20B942}"/>
              </a:ext>
            </a:extLst>
          </p:cNvPr>
          <p:cNvCxnSpPr/>
          <p:nvPr/>
        </p:nvCxnSpPr>
        <p:spPr>
          <a:xfrm flipH="1">
            <a:off x="703384" y="2291024"/>
            <a:ext cx="5577840" cy="3778180"/>
          </a:xfrm>
          <a:prstGeom prst="line">
            <a:avLst/>
          </a:prstGeom>
          <a:ln w="1270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id="{8CDCDEBF-8DDC-23F6-161B-7FBA800BAE53}"/>
              </a:ext>
            </a:extLst>
          </p:cNvPr>
          <p:cNvCxnSpPr>
            <a:cxnSpLocks/>
          </p:cNvCxnSpPr>
          <p:nvPr/>
        </p:nvCxnSpPr>
        <p:spPr>
          <a:xfrm flipH="1" flipV="1">
            <a:off x="595365" y="2291024"/>
            <a:ext cx="5685859" cy="3754941"/>
          </a:xfrm>
          <a:prstGeom prst="line">
            <a:avLst/>
          </a:prstGeom>
          <a:ln w="12700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217708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C29976-AA12-C9D8-89FA-CDB9BAA98608}"/>
              </a:ext>
            </a:extLst>
          </p:cNvPr>
          <p:cNvSpPr txBox="1"/>
          <p:nvPr/>
        </p:nvSpPr>
        <p:spPr>
          <a:xfrm>
            <a:off x="842375" y="817416"/>
            <a:ext cx="6093912" cy="646331"/>
          </a:xfrm>
          <a:prstGeom prst="rect">
            <a:avLst/>
          </a:prstGeom>
          <a:noFill/>
        </p:spPr>
        <p:txBody>
          <a:bodyPr wrap="square">
            <a:spAutoFit/>
          </a:bodyPr>
          <a:lstStyle/>
          <a:p>
            <a:pPr marL="457200" marR="0">
              <a:spcBef>
                <a:spcPts val="0"/>
              </a:spcBef>
              <a:spcAft>
                <a:spcPts val="0"/>
              </a:spcAft>
            </a:pPr>
            <a:r>
              <a:rPr lang="en-US" sz="3600" dirty="0">
                <a:effectLst/>
                <a:latin typeface="Calibri" panose="020F0502020204030204" pitchFamily="34" charset="0"/>
                <a:ea typeface="Calibri" panose="020F0502020204030204" pitchFamily="34" charset="0"/>
                <a:cs typeface="Times New Roman" panose="02020603050405020304" pitchFamily="18" charset="0"/>
              </a:rPr>
              <a:t>She has become like a widow</a:t>
            </a:r>
          </a:p>
        </p:txBody>
      </p:sp>
      <p:pic>
        <p:nvPicPr>
          <p:cNvPr id="5" name="Picture 4">
            <a:extLst>
              <a:ext uri="{FF2B5EF4-FFF2-40B4-BE49-F238E27FC236}">
                <a16:creationId xmlns:a16="http://schemas.microsoft.com/office/drawing/2014/main" id="{BE3839A8-73BF-B848-2003-0F32B3787C69}"/>
              </a:ext>
            </a:extLst>
          </p:cNvPr>
          <p:cNvPicPr>
            <a:picLocks noChangeAspect="1"/>
          </p:cNvPicPr>
          <p:nvPr/>
        </p:nvPicPr>
        <p:blipFill>
          <a:blip r:embed="rId3"/>
          <a:stretch>
            <a:fillRect/>
          </a:stretch>
        </p:blipFill>
        <p:spPr>
          <a:xfrm>
            <a:off x="1415440" y="1682885"/>
            <a:ext cx="3816389" cy="4974697"/>
          </a:xfrm>
          <a:prstGeom prst="rect">
            <a:avLst/>
          </a:prstGeom>
        </p:spPr>
      </p:pic>
    </p:spTree>
    <p:extLst>
      <p:ext uri="{BB962C8B-B14F-4D97-AF65-F5344CB8AC3E}">
        <p14:creationId xmlns:p14="http://schemas.microsoft.com/office/powerpoint/2010/main" val="2080769227"/>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9C915C-0A93-E9F6-7976-76FBC3D2AE8F}"/>
              </a:ext>
            </a:extLst>
          </p:cNvPr>
          <p:cNvSpPr txBox="1"/>
          <p:nvPr/>
        </p:nvSpPr>
        <p:spPr>
          <a:xfrm>
            <a:off x="930057" y="751344"/>
            <a:ext cx="7988474" cy="2677656"/>
          </a:xfrm>
          <a:prstGeom prst="rect">
            <a:avLst/>
          </a:prstGeom>
          <a:noFill/>
        </p:spPr>
        <p:txBody>
          <a:bodyPr wrap="square">
            <a:spAutoFit/>
          </a:bodyPr>
          <a:lstStyle/>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Who was once great among the nations!</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She who was a princess among the provinces</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Has become a forced laborer!</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 She weeps bitterly in the night,</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her tears are on her cheeks;</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She has no one to comfort her</a:t>
            </a:r>
          </a:p>
        </p:txBody>
      </p:sp>
    </p:spTree>
    <p:extLst>
      <p:ext uri="{BB962C8B-B14F-4D97-AF65-F5344CB8AC3E}">
        <p14:creationId xmlns:p14="http://schemas.microsoft.com/office/powerpoint/2010/main" val="4129252295"/>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796514-EC7B-2816-E3C8-477552A7E96D}"/>
              </a:ext>
            </a:extLst>
          </p:cNvPr>
          <p:cNvSpPr txBox="1"/>
          <p:nvPr/>
        </p:nvSpPr>
        <p:spPr>
          <a:xfrm>
            <a:off x="579329" y="791651"/>
            <a:ext cx="8113734" cy="954107"/>
          </a:xfrm>
          <a:prstGeom prst="rect">
            <a:avLst/>
          </a:prstGeom>
          <a:noFill/>
        </p:spPr>
        <p:txBody>
          <a:bodyPr wrap="square">
            <a:spAutoFit/>
          </a:bodyPr>
          <a:lstStyle/>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She who was a princess among the provinces</a:t>
            </a:r>
          </a:p>
          <a:p>
            <a:pPr marL="45720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Has become a forced laborer!</a:t>
            </a:r>
          </a:p>
        </p:txBody>
      </p:sp>
      <p:pic>
        <p:nvPicPr>
          <p:cNvPr id="5" name="Picture 4">
            <a:extLst>
              <a:ext uri="{FF2B5EF4-FFF2-40B4-BE49-F238E27FC236}">
                <a16:creationId xmlns:a16="http://schemas.microsoft.com/office/drawing/2014/main" id="{869EACE3-5328-A0F6-6672-351CF5B5B1D3}"/>
              </a:ext>
            </a:extLst>
          </p:cNvPr>
          <p:cNvPicPr>
            <a:picLocks noChangeAspect="1"/>
          </p:cNvPicPr>
          <p:nvPr/>
        </p:nvPicPr>
        <p:blipFill>
          <a:blip r:embed="rId2"/>
          <a:stretch>
            <a:fillRect/>
          </a:stretch>
        </p:blipFill>
        <p:spPr>
          <a:xfrm>
            <a:off x="1348908" y="2333160"/>
            <a:ext cx="2538299" cy="3733189"/>
          </a:xfrm>
          <a:prstGeom prst="rect">
            <a:avLst/>
          </a:prstGeom>
        </p:spPr>
      </p:pic>
      <p:pic>
        <p:nvPicPr>
          <p:cNvPr id="7" name="Picture 6">
            <a:extLst>
              <a:ext uri="{FF2B5EF4-FFF2-40B4-BE49-F238E27FC236}">
                <a16:creationId xmlns:a16="http://schemas.microsoft.com/office/drawing/2014/main" id="{B048A768-69B6-8698-0C39-C553CAB3A7C9}"/>
              </a:ext>
            </a:extLst>
          </p:cNvPr>
          <p:cNvPicPr>
            <a:picLocks noChangeAspect="1"/>
          </p:cNvPicPr>
          <p:nvPr/>
        </p:nvPicPr>
        <p:blipFill>
          <a:blip r:embed="rId3"/>
          <a:stretch>
            <a:fillRect/>
          </a:stretch>
        </p:blipFill>
        <p:spPr>
          <a:xfrm>
            <a:off x="6763145" y="2333160"/>
            <a:ext cx="4079947" cy="3733189"/>
          </a:xfrm>
          <a:prstGeom prst="rect">
            <a:avLst/>
          </a:prstGeom>
        </p:spPr>
      </p:pic>
      <p:cxnSp>
        <p:nvCxnSpPr>
          <p:cNvPr id="8" name="Straight Connector 7">
            <a:extLst>
              <a:ext uri="{FF2B5EF4-FFF2-40B4-BE49-F238E27FC236}">
                <a16:creationId xmlns:a16="http://schemas.microsoft.com/office/drawing/2014/main" id="{F25E5E04-6B73-8F6A-75C3-5C3F09B08144}"/>
              </a:ext>
            </a:extLst>
          </p:cNvPr>
          <p:cNvCxnSpPr>
            <a:cxnSpLocks/>
          </p:cNvCxnSpPr>
          <p:nvPr/>
        </p:nvCxnSpPr>
        <p:spPr>
          <a:xfrm flipH="1">
            <a:off x="901874" y="2154477"/>
            <a:ext cx="3144033" cy="4271375"/>
          </a:xfrm>
          <a:prstGeom prst="line">
            <a:avLst/>
          </a:prstGeom>
          <a:ln w="1270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9" name="Straight Connector 8">
            <a:extLst>
              <a:ext uri="{FF2B5EF4-FFF2-40B4-BE49-F238E27FC236}">
                <a16:creationId xmlns:a16="http://schemas.microsoft.com/office/drawing/2014/main" id="{36EDBAD8-708E-CC22-9F60-470C26E9302D}"/>
              </a:ext>
            </a:extLst>
          </p:cNvPr>
          <p:cNvCxnSpPr>
            <a:cxnSpLocks/>
          </p:cNvCxnSpPr>
          <p:nvPr/>
        </p:nvCxnSpPr>
        <p:spPr>
          <a:xfrm flipH="1" flipV="1">
            <a:off x="1189973" y="2167003"/>
            <a:ext cx="3006246" cy="4183693"/>
          </a:xfrm>
          <a:prstGeom prst="line">
            <a:avLst/>
          </a:prstGeom>
          <a:ln w="12700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80113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808FB0-0339-A8A8-CD90-FDBE1B29BD25}"/>
              </a:ext>
            </a:extLst>
          </p:cNvPr>
          <p:cNvPicPr>
            <a:picLocks noChangeAspect="1"/>
          </p:cNvPicPr>
          <p:nvPr/>
        </p:nvPicPr>
        <p:blipFill>
          <a:blip r:embed="rId2"/>
          <a:stretch>
            <a:fillRect/>
          </a:stretch>
        </p:blipFill>
        <p:spPr>
          <a:xfrm>
            <a:off x="2633917" y="1183162"/>
            <a:ext cx="6924165" cy="4491676"/>
          </a:xfrm>
          <a:prstGeom prst="rect">
            <a:avLst/>
          </a:prstGeom>
        </p:spPr>
      </p:pic>
    </p:spTree>
    <p:extLst>
      <p:ext uri="{BB962C8B-B14F-4D97-AF65-F5344CB8AC3E}">
        <p14:creationId xmlns:p14="http://schemas.microsoft.com/office/powerpoint/2010/main" val="3434481044"/>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BBA3D0-8903-EF53-3C17-F21FC5FC1CCC}"/>
              </a:ext>
            </a:extLst>
          </p:cNvPr>
          <p:cNvPicPr>
            <a:picLocks noChangeAspect="1"/>
          </p:cNvPicPr>
          <p:nvPr/>
        </p:nvPicPr>
        <p:blipFill>
          <a:blip r:embed="rId2"/>
          <a:stretch>
            <a:fillRect/>
          </a:stretch>
        </p:blipFill>
        <p:spPr>
          <a:xfrm>
            <a:off x="2803575" y="897033"/>
            <a:ext cx="6584850" cy="4648129"/>
          </a:xfrm>
          <a:prstGeom prst="rect">
            <a:avLst/>
          </a:prstGeom>
        </p:spPr>
      </p:pic>
    </p:spTree>
    <p:extLst>
      <p:ext uri="{BB962C8B-B14F-4D97-AF65-F5344CB8AC3E}">
        <p14:creationId xmlns:p14="http://schemas.microsoft.com/office/powerpoint/2010/main" val="4102258636"/>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E18ADE-C112-1836-C078-858E34E432A1}"/>
              </a:ext>
            </a:extLst>
          </p:cNvPr>
          <p:cNvPicPr>
            <a:picLocks noChangeAspect="1"/>
          </p:cNvPicPr>
          <p:nvPr/>
        </p:nvPicPr>
        <p:blipFill>
          <a:blip r:embed="rId2"/>
          <a:stretch>
            <a:fillRect/>
          </a:stretch>
        </p:blipFill>
        <p:spPr>
          <a:xfrm>
            <a:off x="1530263" y="131523"/>
            <a:ext cx="9131474" cy="6594953"/>
          </a:xfrm>
          <a:prstGeom prst="rect">
            <a:avLst/>
          </a:prstGeom>
        </p:spPr>
      </p:pic>
    </p:spTree>
    <p:extLst>
      <p:ext uri="{BB962C8B-B14F-4D97-AF65-F5344CB8AC3E}">
        <p14:creationId xmlns:p14="http://schemas.microsoft.com/office/powerpoint/2010/main" val="3182819992"/>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74BDBA-5480-799C-F965-80BC55484B4A}"/>
              </a:ext>
            </a:extLst>
          </p:cNvPr>
          <p:cNvPicPr>
            <a:picLocks noChangeAspect="1"/>
          </p:cNvPicPr>
          <p:nvPr/>
        </p:nvPicPr>
        <p:blipFill>
          <a:blip r:embed="rId2"/>
          <a:stretch>
            <a:fillRect/>
          </a:stretch>
        </p:blipFill>
        <p:spPr>
          <a:xfrm>
            <a:off x="4719998" y="425884"/>
            <a:ext cx="2752004" cy="6206647"/>
          </a:xfrm>
          <a:prstGeom prst="rect">
            <a:avLst/>
          </a:prstGeom>
        </p:spPr>
      </p:pic>
    </p:spTree>
    <p:extLst>
      <p:ext uri="{BB962C8B-B14F-4D97-AF65-F5344CB8AC3E}">
        <p14:creationId xmlns:p14="http://schemas.microsoft.com/office/powerpoint/2010/main" val="3781127065"/>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4B1D7E-F33B-AF53-184F-2E0D17D57C9F}"/>
              </a:ext>
            </a:extLst>
          </p:cNvPr>
          <p:cNvPicPr>
            <a:picLocks noChangeAspect="1"/>
          </p:cNvPicPr>
          <p:nvPr/>
        </p:nvPicPr>
        <p:blipFill>
          <a:blip r:embed="rId2"/>
          <a:stretch>
            <a:fillRect/>
          </a:stretch>
        </p:blipFill>
        <p:spPr>
          <a:xfrm>
            <a:off x="9276247" y="637785"/>
            <a:ext cx="1781424" cy="5582429"/>
          </a:xfrm>
          <a:prstGeom prst="rect">
            <a:avLst/>
          </a:prstGeom>
        </p:spPr>
      </p:pic>
      <p:pic>
        <p:nvPicPr>
          <p:cNvPr id="9" name="Picture 8">
            <a:extLst>
              <a:ext uri="{FF2B5EF4-FFF2-40B4-BE49-F238E27FC236}">
                <a16:creationId xmlns:a16="http://schemas.microsoft.com/office/drawing/2014/main" id="{A676B80E-281B-1750-56DE-0E590C1C24C5}"/>
              </a:ext>
            </a:extLst>
          </p:cNvPr>
          <p:cNvPicPr>
            <a:picLocks noChangeAspect="1"/>
          </p:cNvPicPr>
          <p:nvPr/>
        </p:nvPicPr>
        <p:blipFill>
          <a:blip r:embed="rId3"/>
          <a:stretch>
            <a:fillRect/>
          </a:stretch>
        </p:blipFill>
        <p:spPr>
          <a:xfrm>
            <a:off x="5300960" y="477682"/>
            <a:ext cx="3873301" cy="766592"/>
          </a:xfrm>
          <a:prstGeom prst="rect">
            <a:avLst/>
          </a:prstGeom>
        </p:spPr>
      </p:pic>
      <p:sp>
        <p:nvSpPr>
          <p:cNvPr id="11" name="TextBox 10">
            <a:extLst>
              <a:ext uri="{FF2B5EF4-FFF2-40B4-BE49-F238E27FC236}">
                <a16:creationId xmlns:a16="http://schemas.microsoft.com/office/drawing/2014/main" id="{05587165-CD7F-5396-9CCC-F6500CCFD8A9}"/>
              </a:ext>
            </a:extLst>
          </p:cNvPr>
          <p:cNvSpPr txBox="1"/>
          <p:nvPr/>
        </p:nvSpPr>
        <p:spPr>
          <a:xfrm>
            <a:off x="388307" y="599368"/>
            <a:ext cx="4271375" cy="523220"/>
          </a:xfrm>
          <a:prstGeom prst="rect">
            <a:avLst/>
          </a:prstGeom>
          <a:noFill/>
        </p:spPr>
        <p:txBody>
          <a:bodyPr wrap="square">
            <a:spAutoFit/>
          </a:bodyPr>
          <a:lstStyle/>
          <a:p>
            <a:r>
              <a:rPr lang="en-US" sz="2800" b="0" i="0" dirty="0">
                <a:solidFill>
                  <a:srgbClr val="000000"/>
                </a:solidFill>
                <a:effectLst/>
                <a:highlight>
                  <a:srgbClr val="FFFFFF"/>
                </a:highlight>
                <a:latin typeface="system-ui"/>
              </a:rPr>
              <a:t>19 You, O </a:t>
            </a:r>
            <a:r>
              <a:rPr lang="en-US" sz="2800" b="0" i="0" cap="small" dirty="0">
                <a:solidFill>
                  <a:srgbClr val="000000"/>
                </a:solidFill>
                <a:effectLst/>
                <a:highlight>
                  <a:srgbClr val="FFFFFF"/>
                </a:highlight>
                <a:latin typeface="system-ui"/>
              </a:rPr>
              <a:t>Lord</a:t>
            </a:r>
            <a:r>
              <a:rPr lang="en-US" sz="2800" b="0" i="0" dirty="0">
                <a:solidFill>
                  <a:srgbClr val="000000"/>
                </a:solidFill>
                <a:effectLst/>
                <a:highlight>
                  <a:srgbClr val="FFFFFF"/>
                </a:highlight>
                <a:latin typeface="system-ui"/>
              </a:rPr>
              <a:t>, rule forever;</a:t>
            </a:r>
            <a:endParaRPr lang="en-US" sz="2800" dirty="0"/>
          </a:p>
        </p:txBody>
      </p:sp>
      <p:sp>
        <p:nvSpPr>
          <p:cNvPr id="13" name="TextBox 12">
            <a:extLst>
              <a:ext uri="{FF2B5EF4-FFF2-40B4-BE49-F238E27FC236}">
                <a16:creationId xmlns:a16="http://schemas.microsoft.com/office/drawing/2014/main" id="{41A84E00-5D18-22F1-32AF-ED0ED829C8AB}"/>
              </a:ext>
            </a:extLst>
          </p:cNvPr>
          <p:cNvSpPr txBox="1"/>
          <p:nvPr/>
        </p:nvSpPr>
        <p:spPr>
          <a:xfrm>
            <a:off x="388307" y="2345591"/>
            <a:ext cx="4697260" cy="954107"/>
          </a:xfrm>
          <a:prstGeom prst="rect">
            <a:avLst/>
          </a:prstGeom>
          <a:noFill/>
        </p:spPr>
        <p:txBody>
          <a:bodyPr wrap="square">
            <a:spAutoFit/>
          </a:bodyPr>
          <a:lstStyle/>
          <a:p>
            <a:r>
              <a:rPr lang="en-US" sz="2800" b="0" i="0" dirty="0">
                <a:solidFill>
                  <a:srgbClr val="000000"/>
                </a:solidFill>
                <a:effectLst/>
                <a:highlight>
                  <a:srgbClr val="FFFFFF"/>
                </a:highlight>
                <a:latin typeface="system-ui"/>
              </a:rPr>
              <a:t>Your throne is from generation to generation.</a:t>
            </a:r>
            <a:endParaRPr lang="en-US" sz="2800" dirty="0"/>
          </a:p>
        </p:txBody>
      </p:sp>
      <p:pic>
        <p:nvPicPr>
          <p:cNvPr id="15" name="Picture 14">
            <a:extLst>
              <a:ext uri="{FF2B5EF4-FFF2-40B4-BE49-F238E27FC236}">
                <a16:creationId xmlns:a16="http://schemas.microsoft.com/office/drawing/2014/main" id="{264385AE-34D4-7053-E655-A32CF9E89281}"/>
              </a:ext>
            </a:extLst>
          </p:cNvPr>
          <p:cNvPicPr>
            <a:picLocks noChangeAspect="1"/>
          </p:cNvPicPr>
          <p:nvPr/>
        </p:nvPicPr>
        <p:blipFill>
          <a:blip r:embed="rId4"/>
          <a:stretch>
            <a:fillRect/>
          </a:stretch>
        </p:blipFill>
        <p:spPr>
          <a:xfrm>
            <a:off x="5868318" y="2533106"/>
            <a:ext cx="3210099" cy="766592"/>
          </a:xfrm>
          <a:prstGeom prst="rect">
            <a:avLst/>
          </a:prstGeom>
        </p:spPr>
      </p:pic>
      <p:sp>
        <p:nvSpPr>
          <p:cNvPr id="17" name="TextBox 16">
            <a:extLst>
              <a:ext uri="{FF2B5EF4-FFF2-40B4-BE49-F238E27FC236}">
                <a16:creationId xmlns:a16="http://schemas.microsoft.com/office/drawing/2014/main" id="{7E6E121F-BC82-5FE1-356C-85CB3D1CF8C7}"/>
              </a:ext>
            </a:extLst>
          </p:cNvPr>
          <p:cNvSpPr txBox="1"/>
          <p:nvPr/>
        </p:nvSpPr>
        <p:spPr>
          <a:xfrm>
            <a:off x="388307" y="3475475"/>
            <a:ext cx="5173617" cy="523220"/>
          </a:xfrm>
          <a:prstGeom prst="rect">
            <a:avLst/>
          </a:prstGeom>
          <a:noFill/>
        </p:spPr>
        <p:txBody>
          <a:bodyPr wrap="square">
            <a:spAutoFit/>
          </a:bodyPr>
          <a:lstStyle/>
          <a:p>
            <a:r>
              <a:rPr lang="en-US" sz="2800" b="0" i="0" dirty="0">
                <a:solidFill>
                  <a:srgbClr val="000000"/>
                </a:solidFill>
                <a:effectLst/>
                <a:highlight>
                  <a:srgbClr val="FFFFFF"/>
                </a:highlight>
                <a:latin typeface="system-ui"/>
              </a:rPr>
              <a:t>20 Why do You forget us forever?</a:t>
            </a:r>
            <a:endParaRPr lang="en-US" sz="2800" dirty="0"/>
          </a:p>
        </p:txBody>
      </p:sp>
      <p:sp>
        <p:nvSpPr>
          <p:cNvPr id="19" name="TextBox 18">
            <a:extLst>
              <a:ext uri="{FF2B5EF4-FFF2-40B4-BE49-F238E27FC236}">
                <a16:creationId xmlns:a16="http://schemas.microsoft.com/office/drawing/2014/main" id="{3E9813EB-E8DD-4CD9-EF41-7CB7BB953F04}"/>
              </a:ext>
            </a:extLst>
          </p:cNvPr>
          <p:cNvSpPr txBox="1"/>
          <p:nvPr/>
        </p:nvSpPr>
        <p:spPr>
          <a:xfrm>
            <a:off x="388307" y="5696994"/>
            <a:ext cx="4810667" cy="523220"/>
          </a:xfrm>
          <a:prstGeom prst="rect">
            <a:avLst/>
          </a:prstGeom>
          <a:noFill/>
        </p:spPr>
        <p:txBody>
          <a:bodyPr wrap="square">
            <a:spAutoFit/>
          </a:bodyPr>
          <a:lstStyle/>
          <a:p>
            <a:r>
              <a:rPr lang="en-US" sz="2800" b="0" i="0" dirty="0">
                <a:solidFill>
                  <a:srgbClr val="000000"/>
                </a:solidFill>
                <a:effectLst/>
                <a:highlight>
                  <a:srgbClr val="FFFFFF"/>
                </a:highlight>
                <a:latin typeface="system-ui"/>
              </a:rPr>
              <a:t>Why do You forsake us so long?</a:t>
            </a:r>
            <a:endParaRPr lang="en-US" sz="2800" dirty="0"/>
          </a:p>
        </p:txBody>
      </p:sp>
      <p:pic>
        <p:nvPicPr>
          <p:cNvPr id="21" name="Picture 20">
            <a:extLst>
              <a:ext uri="{FF2B5EF4-FFF2-40B4-BE49-F238E27FC236}">
                <a16:creationId xmlns:a16="http://schemas.microsoft.com/office/drawing/2014/main" id="{4206201E-7C0C-2760-0556-BE2DE6CF8190}"/>
              </a:ext>
            </a:extLst>
          </p:cNvPr>
          <p:cNvPicPr>
            <a:picLocks noChangeAspect="1"/>
          </p:cNvPicPr>
          <p:nvPr/>
        </p:nvPicPr>
        <p:blipFill>
          <a:blip r:embed="rId5"/>
          <a:stretch>
            <a:fillRect/>
          </a:stretch>
        </p:blipFill>
        <p:spPr>
          <a:xfrm>
            <a:off x="5919816" y="3267473"/>
            <a:ext cx="3356431" cy="766592"/>
          </a:xfrm>
          <a:prstGeom prst="rect">
            <a:avLst/>
          </a:prstGeom>
        </p:spPr>
      </p:pic>
      <p:pic>
        <p:nvPicPr>
          <p:cNvPr id="23" name="Picture 22">
            <a:extLst>
              <a:ext uri="{FF2B5EF4-FFF2-40B4-BE49-F238E27FC236}">
                <a16:creationId xmlns:a16="http://schemas.microsoft.com/office/drawing/2014/main" id="{4A7170AF-C3ED-99BD-F4C1-30A29A840AF4}"/>
              </a:ext>
            </a:extLst>
          </p:cNvPr>
          <p:cNvPicPr>
            <a:picLocks noChangeAspect="1"/>
          </p:cNvPicPr>
          <p:nvPr/>
        </p:nvPicPr>
        <p:blipFill>
          <a:blip r:embed="rId6"/>
          <a:stretch>
            <a:fillRect/>
          </a:stretch>
        </p:blipFill>
        <p:spPr>
          <a:xfrm>
            <a:off x="5733422" y="5674643"/>
            <a:ext cx="3492251" cy="766592"/>
          </a:xfrm>
          <a:prstGeom prst="rect">
            <a:avLst/>
          </a:prstGeom>
        </p:spPr>
      </p:pic>
    </p:spTree>
    <p:extLst>
      <p:ext uri="{BB962C8B-B14F-4D97-AF65-F5344CB8AC3E}">
        <p14:creationId xmlns:p14="http://schemas.microsoft.com/office/powerpoint/2010/main" val="3662915622"/>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450B2FA-1245-5C1B-2715-27543FCCD7FB}"/>
              </a:ext>
            </a:extLst>
          </p:cNvPr>
          <p:cNvSpPr txBox="1"/>
          <p:nvPr/>
        </p:nvSpPr>
        <p:spPr>
          <a:xfrm>
            <a:off x="388306" y="881198"/>
            <a:ext cx="10759857" cy="2582182"/>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John Swinton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“By learning the practice of lament, we become the type of people who take seriously the pain and sadness of the world but refuse to be crushed by it.”</a:t>
            </a:r>
          </a:p>
        </p:txBody>
      </p:sp>
    </p:spTree>
    <p:extLst>
      <p:ext uri="{BB962C8B-B14F-4D97-AF65-F5344CB8AC3E}">
        <p14:creationId xmlns:p14="http://schemas.microsoft.com/office/powerpoint/2010/main" val="3841754515"/>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4D736D-D9EC-9FBD-3279-944373FE7B8A}"/>
              </a:ext>
            </a:extLst>
          </p:cNvPr>
          <p:cNvPicPr>
            <a:picLocks noChangeAspect="1"/>
          </p:cNvPicPr>
          <p:nvPr/>
        </p:nvPicPr>
        <p:blipFill>
          <a:blip r:embed="rId2"/>
          <a:stretch>
            <a:fillRect/>
          </a:stretch>
        </p:blipFill>
        <p:spPr>
          <a:xfrm>
            <a:off x="348024" y="448551"/>
            <a:ext cx="2997975" cy="1680874"/>
          </a:xfrm>
          <a:prstGeom prst="rect">
            <a:avLst/>
          </a:prstGeom>
        </p:spPr>
      </p:pic>
      <p:pic>
        <p:nvPicPr>
          <p:cNvPr id="5" name="Picture 4">
            <a:extLst>
              <a:ext uri="{FF2B5EF4-FFF2-40B4-BE49-F238E27FC236}">
                <a16:creationId xmlns:a16="http://schemas.microsoft.com/office/drawing/2014/main" id="{10DCB1D6-1016-2E54-F732-79DF8044FA62}"/>
              </a:ext>
            </a:extLst>
          </p:cNvPr>
          <p:cNvPicPr>
            <a:picLocks noChangeAspect="1"/>
          </p:cNvPicPr>
          <p:nvPr/>
        </p:nvPicPr>
        <p:blipFill>
          <a:blip r:embed="rId3"/>
          <a:stretch>
            <a:fillRect/>
          </a:stretch>
        </p:blipFill>
        <p:spPr>
          <a:xfrm>
            <a:off x="5487976" y="403412"/>
            <a:ext cx="1933845" cy="1324160"/>
          </a:xfrm>
          <a:prstGeom prst="rect">
            <a:avLst/>
          </a:prstGeom>
        </p:spPr>
      </p:pic>
      <p:pic>
        <p:nvPicPr>
          <p:cNvPr id="7" name="Picture 6">
            <a:extLst>
              <a:ext uri="{FF2B5EF4-FFF2-40B4-BE49-F238E27FC236}">
                <a16:creationId xmlns:a16="http://schemas.microsoft.com/office/drawing/2014/main" id="{9F1B5A11-B9C9-62E4-DF51-995F98876DF4}"/>
              </a:ext>
            </a:extLst>
          </p:cNvPr>
          <p:cNvPicPr>
            <a:picLocks noChangeAspect="1"/>
          </p:cNvPicPr>
          <p:nvPr/>
        </p:nvPicPr>
        <p:blipFill>
          <a:blip r:embed="rId4"/>
          <a:stretch>
            <a:fillRect/>
          </a:stretch>
        </p:blipFill>
        <p:spPr>
          <a:xfrm>
            <a:off x="9563799" y="403412"/>
            <a:ext cx="1496683" cy="1726013"/>
          </a:xfrm>
          <a:prstGeom prst="rect">
            <a:avLst/>
          </a:prstGeom>
        </p:spPr>
      </p:pic>
      <p:pic>
        <p:nvPicPr>
          <p:cNvPr id="9" name="Picture 8">
            <a:extLst>
              <a:ext uri="{FF2B5EF4-FFF2-40B4-BE49-F238E27FC236}">
                <a16:creationId xmlns:a16="http://schemas.microsoft.com/office/drawing/2014/main" id="{C1167CB5-7116-E490-C050-A7935080EF45}"/>
              </a:ext>
            </a:extLst>
          </p:cNvPr>
          <p:cNvPicPr>
            <a:picLocks noChangeAspect="1"/>
          </p:cNvPicPr>
          <p:nvPr/>
        </p:nvPicPr>
        <p:blipFill>
          <a:blip r:embed="rId5"/>
          <a:stretch>
            <a:fillRect/>
          </a:stretch>
        </p:blipFill>
        <p:spPr>
          <a:xfrm>
            <a:off x="4980270" y="2418312"/>
            <a:ext cx="2949256" cy="1618953"/>
          </a:xfrm>
          <a:prstGeom prst="rect">
            <a:avLst/>
          </a:prstGeom>
        </p:spPr>
      </p:pic>
      <p:pic>
        <p:nvPicPr>
          <p:cNvPr id="11" name="Picture 10">
            <a:extLst>
              <a:ext uri="{FF2B5EF4-FFF2-40B4-BE49-F238E27FC236}">
                <a16:creationId xmlns:a16="http://schemas.microsoft.com/office/drawing/2014/main" id="{896FA3F2-F235-7E67-4993-D76607E793CA}"/>
              </a:ext>
            </a:extLst>
          </p:cNvPr>
          <p:cNvPicPr>
            <a:picLocks noChangeAspect="1"/>
          </p:cNvPicPr>
          <p:nvPr/>
        </p:nvPicPr>
        <p:blipFill>
          <a:blip r:embed="rId6"/>
          <a:stretch>
            <a:fillRect/>
          </a:stretch>
        </p:blipFill>
        <p:spPr>
          <a:xfrm>
            <a:off x="1042617" y="4700683"/>
            <a:ext cx="1884360" cy="1975539"/>
          </a:xfrm>
          <a:prstGeom prst="rect">
            <a:avLst/>
          </a:prstGeom>
        </p:spPr>
      </p:pic>
      <p:pic>
        <p:nvPicPr>
          <p:cNvPr id="13" name="Picture 12">
            <a:extLst>
              <a:ext uri="{FF2B5EF4-FFF2-40B4-BE49-F238E27FC236}">
                <a16:creationId xmlns:a16="http://schemas.microsoft.com/office/drawing/2014/main" id="{3F9274CF-71D8-8928-D867-7C7DA4FBAFC4}"/>
              </a:ext>
            </a:extLst>
          </p:cNvPr>
          <p:cNvPicPr>
            <a:picLocks noChangeAspect="1"/>
          </p:cNvPicPr>
          <p:nvPr/>
        </p:nvPicPr>
        <p:blipFill>
          <a:blip r:embed="rId7"/>
          <a:stretch>
            <a:fillRect/>
          </a:stretch>
        </p:blipFill>
        <p:spPr>
          <a:xfrm>
            <a:off x="5077951" y="5001341"/>
            <a:ext cx="2441551" cy="1674881"/>
          </a:xfrm>
          <a:prstGeom prst="rect">
            <a:avLst/>
          </a:prstGeom>
        </p:spPr>
      </p:pic>
      <p:pic>
        <p:nvPicPr>
          <p:cNvPr id="15" name="Picture 14">
            <a:extLst>
              <a:ext uri="{FF2B5EF4-FFF2-40B4-BE49-F238E27FC236}">
                <a16:creationId xmlns:a16="http://schemas.microsoft.com/office/drawing/2014/main" id="{629D858D-FE70-C6C0-7224-474FA8997DCB}"/>
              </a:ext>
            </a:extLst>
          </p:cNvPr>
          <p:cNvPicPr>
            <a:picLocks noChangeAspect="1"/>
          </p:cNvPicPr>
          <p:nvPr/>
        </p:nvPicPr>
        <p:blipFill>
          <a:blip r:embed="rId8"/>
          <a:stretch>
            <a:fillRect/>
          </a:stretch>
        </p:blipFill>
        <p:spPr>
          <a:xfrm>
            <a:off x="9231682" y="4881820"/>
            <a:ext cx="2763367" cy="1572767"/>
          </a:xfrm>
          <a:prstGeom prst="rect">
            <a:avLst/>
          </a:prstGeom>
        </p:spPr>
      </p:pic>
      <p:sp>
        <p:nvSpPr>
          <p:cNvPr id="16" name="Arrow: Right 15">
            <a:extLst>
              <a:ext uri="{FF2B5EF4-FFF2-40B4-BE49-F238E27FC236}">
                <a16:creationId xmlns:a16="http://schemas.microsoft.com/office/drawing/2014/main" id="{8ACD0A97-C605-504C-4970-1A5CC5822664}"/>
              </a:ext>
            </a:extLst>
          </p:cNvPr>
          <p:cNvSpPr/>
          <p:nvPr/>
        </p:nvSpPr>
        <p:spPr>
          <a:xfrm>
            <a:off x="3870542" y="851770"/>
            <a:ext cx="1109728" cy="5887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99C15551-9D5D-D5F9-9888-6CC66082BC6A}"/>
              </a:ext>
            </a:extLst>
          </p:cNvPr>
          <p:cNvSpPr/>
          <p:nvPr/>
        </p:nvSpPr>
        <p:spPr>
          <a:xfrm>
            <a:off x="8231687" y="709808"/>
            <a:ext cx="1109728" cy="5887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7CF869DE-86B8-EFFA-1471-727BBC858225}"/>
              </a:ext>
            </a:extLst>
          </p:cNvPr>
          <p:cNvSpPr/>
          <p:nvPr/>
        </p:nvSpPr>
        <p:spPr>
          <a:xfrm>
            <a:off x="3345999" y="5392455"/>
            <a:ext cx="1109728" cy="5887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90A95BF7-2C46-B714-AD30-1320B7EE958A}"/>
              </a:ext>
            </a:extLst>
          </p:cNvPr>
          <p:cNvSpPr/>
          <p:nvPr/>
        </p:nvSpPr>
        <p:spPr>
          <a:xfrm>
            <a:off x="7783701" y="5373666"/>
            <a:ext cx="1109728" cy="5887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Bent 19">
            <a:extLst>
              <a:ext uri="{FF2B5EF4-FFF2-40B4-BE49-F238E27FC236}">
                <a16:creationId xmlns:a16="http://schemas.microsoft.com/office/drawing/2014/main" id="{2813BC7F-D749-CAC9-2A5B-91CF8B92EE03}"/>
              </a:ext>
            </a:extLst>
          </p:cNvPr>
          <p:cNvSpPr/>
          <p:nvPr/>
        </p:nvSpPr>
        <p:spPr>
          <a:xfrm rot="10800000">
            <a:off x="9341415" y="2602587"/>
            <a:ext cx="1109728" cy="1010688"/>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Arrow: Bent-Up 21">
            <a:extLst>
              <a:ext uri="{FF2B5EF4-FFF2-40B4-BE49-F238E27FC236}">
                <a16:creationId xmlns:a16="http://schemas.microsoft.com/office/drawing/2014/main" id="{DBC49F66-6DF0-2615-6423-5841293FB272}"/>
              </a:ext>
            </a:extLst>
          </p:cNvPr>
          <p:cNvSpPr/>
          <p:nvPr/>
        </p:nvSpPr>
        <p:spPr>
          <a:xfrm rot="10800000">
            <a:off x="1847011" y="3107930"/>
            <a:ext cx="1884360" cy="1055077"/>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9475306"/>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1B291E-C30B-EFBB-98CB-7D9295A1ED26}"/>
              </a:ext>
            </a:extLst>
          </p:cNvPr>
          <p:cNvSpPr txBox="1"/>
          <p:nvPr/>
        </p:nvSpPr>
        <p:spPr>
          <a:xfrm>
            <a:off x="967153" y="453404"/>
            <a:ext cx="8086411"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Kaizen = “good change” or “continuous improvement” </a:t>
            </a:r>
            <a:endParaRPr lang="en-US" sz="2800" dirty="0"/>
          </a:p>
        </p:txBody>
      </p:sp>
      <p:sp>
        <p:nvSpPr>
          <p:cNvPr id="4" name="TextBox 3">
            <a:extLst>
              <a:ext uri="{FF2B5EF4-FFF2-40B4-BE49-F238E27FC236}">
                <a16:creationId xmlns:a16="http://schemas.microsoft.com/office/drawing/2014/main" id="{9393EC6E-C62E-2508-CDAE-FDE73792CF43}"/>
              </a:ext>
            </a:extLst>
          </p:cNvPr>
          <p:cNvSpPr txBox="1"/>
          <p:nvPr/>
        </p:nvSpPr>
        <p:spPr>
          <a:xfrm>
            <a:off x="967153" y="1436914"/>
            <a:ext cx="6089301" cy="523220"/>
          </a:xfrm>
          <a:prstGeom prst="rect">
            <a:avLst/>
          </a:prstGeom>
          <a:noFill/>
        </p:spPr>
        <p:txBody>
          <a:bodyPr wrap="square" rtlCol="0">
            <a:spAutoFit/>
          </a:bodyPr>
          <a:lstStyle/>
          <a:p>
            <a:r>
              <a:rPr lang="en-US" sz="2800" dirty="0"/>
              <a:t>1) Eliminate waste</a:t>
            </a:r>
          </a:p>
        </p:txBody>
      </p:sp>
      <p:sp>
        <p:nvSpPr>
          <p:cNvPr id="5" name="TextBox 4">
            <a:extLst>
              <a:ext uri="{FF2B5EF4-FFF2-40B4-BE49-F238E27FC236}">
                <a16:creationId xmlns:a16="http://schemas.microsoft.com/office/drawing/2014/main" id="{D5A30453-A8C0-528B-5925-14811136A412}"/>
              </a:ext>
            </a:extLst>
          </p:cNvPr>
          <p:cNvSpPr txBox="1"/>
          <p:nvPr/>
        </p:nvSpPr>
        <p:spPr>
          <a:xfrm>
            <a:off x="967153" y="2420424"/>
            <a:ext cx="3949002" cy="523220"/>
          </a:xfrm>
          <a:prstGeom prst="rect">
            <a:avLst/>
          </a:prstGeom>
          <a:noFill/>
        </p:spPr>
        <p:txBody>
          <a:bodyPr wrap="square" rtlCol="0">
            <a:spAutoFit/>
          </a:bodyPr>
          <a:lstStyle/>
          <a:p>
            <a:r>
              <a:rPr lang="en-US" sz="2800" dirty="0"/>
              <a:t>2) Encourage purpose</a:t>
            </a:r>
          </a:p>
        </p:txBody>
      </p:sp>
      <p:sp>
        <p:nvSpPr>
          <p:cNvPr id="6" name="TextBox 5">
            <a:extLst>
              <a:ext uri="{FF2B5EF4-FFF2-40B4-BE49-F238E27FC236}">
                <a16:creationId xmlns:a16="http://schemas.microsoft.com/office/drawing/2014/main" id="{212A01E6-F870-A4E0-2199-96C6940D3635}"/>
              </a:ext>
            </a:extLst>
          </p:cNvPr>
          <p:cNvSpPr txBox="1"/>
          <p:nvPr/>
        </p:nvSpPr>
        <p:spPr>
          <a:xfrm>
            <a:off x="967153" y="3403934"/>
            <a:ext cx="4157506" cy="523220"/>
          </a:xfrm>
          <a:prstGeom prst="rect">
            <a:avLst/>
          </a:prstGeom>
          <a:noFill/>
        </p:spPr>
        <p:txBody>
          <a:bodyPr wrap="square" rtlCol="0">
            <a:spAutoFit/>
          </a:bodyPr>
          <a:lstStyle/>
          <a:p>
            <a:r>
              <a:rPr lang="en-US" sz="2800" dirty="0"/>
              <a:t>3) Pressing forward</a:t>
            </a:r>
          </a:p>
        </p:txBody>
      </p:sp>
    </p:spTree>
    <p:extLst>
      <p:ext uri="{BB962C8B-B14F-4D97-AF65-F5344CB8AC3E}">
        <p14:creationId xmlns:p14="http://schemas.microsoft.com/office/powerpoint/2010/main" val="4148073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4D3244-5CDE-0252-9592-89D22DAFE4E6}"/>
              </a:ext>
            </a:extLst>
          </p:cNvPr>
          <p:cNvSpPr txBox="1"/>
          <p:nvPr/>
        </p:nvSpPr>
        <p:spPr>
          <a:xfrm>
            <a:off x="771211" y="845290"/>
            <a:ext cx="8709408"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1) Let go of assumptions and trying to understand why</a:t>
            </a:r>
            <a:endParaRPr lang="en-US" sz="2800" dirty="0"/>
          </a:p>
        </p:txBody>
      </p:sp>
      <p:sp>
        <p:nvSpPr>
          <p:cNvPr id="4" name="TextBox 3">
            <a:extLst>
              <a:ext uri="{FF2B5EF4-FFF2-40B4-BE49-F238E27FC236}">
                <a16:creationId xmlns:a16="http://schemas.microsoft.com/office/drawing/2014/main" id="{32D2C6D3-C931-3837-CD19-5A928D266FA1}"/>
              </a:ext>
            </a:extLst>
          </p:cNvPr>
          <p:cNvSpPr txBox="1"/>
          <p:nvPr/>
        </p:nvSpPr>
        <p:spPr>
          <a:xfrm>
            <a:off x="771211" y="1995543"/>
            <a:ext cx="8709408"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2) Be proactive</a:t>
            </a:r>
            <a:endParaRPr lang="en-US" sz="2800" dirty="0"/>
          </a:p>
        </p:txBody>
      </p:sp>
      <p:sp>
        <p:nvSpPr>
          <p:cNvPr id="5" name="TextBox 4">
            <a:extLst>
              <a:ext uri="{FF2B5EF4-FFF2-40B4-BE49-F238E27FC236}">
                <a16:creationId xmlns:a16="http://schemas.microsoft.com/office/drawing/2014/main" id="{6B1BDC25-987A-9147-B7D4-71BD3DE5D9F2}"/>
              </a:ext>
            </a:extLst>
          </p:cNvPr>
          <p:cNvSpPr txBox="1"/>
          <p:nvPr/>
        </p:nvSpPr>
        <p:spPr>
          <a:xfrm>
            <a:off x="771211" y="3145796"/>
            <a:ext cx="8709408"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3) Do not be paralyzed trying to have everything be perfect</a:t>
            </a:r>
            <a:endParaRPr lang="en-US" sz="2800" dirty="0"/>
          </a:p>
        </p:txBody>
      </p:sp>
      <p:sp>
        <p:nvSpPr>
          <p:cNvPr id="6" name="TextBox 5">
            <a:extLst>
              <a:ext uri="{FF2B5EF4-FFF2-40B4-BE49-F238E27FC236}">
                <a16:creationId xmlns:a16="http://schemas.microsoft.com/office/drawing/2014/main" id="{EC0B645E-DAA8-2FF0-2D66-76AB7DCD3D00}"/>
              </a:ext>
            </a:extLst>
          </p:cNvPr>
          <p:cNvSpPr txBox="1"/>
          <p:nvPr/>
        </p:nvSpPr>
        <p:spPr>
          <a:xfrm>
            <a:off x="771211" y="4296049"/>
            <a:ext cx="8709408"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4) Allow others to help</a:t>
            </a:r>
            <a:endParaRPr lang="en-US" sz="2800" dirty="0"/>
          </a:p>
        </p:txBody>
      </p:sp>
      <p:sp>
        <p:nvSpPr>
          <p:cNvPr id="7" name="TextBox 6">
            <a:extLst>
              <a:ext uri="{FF2B5EF4-FFF2-40B4-BE49-F238E27FC236}">
                <a16:creationId xmlns:a16="http://schemas.microsoft.com/office/drawing/2014/main" id="{2416D264-C38D-4303-A363-430A5370C41A}"/>
              </a:ext>
            </a:extLst>
          </p:cNvPr>
          <p:cNvSpPr txBox="1"/>
          <p:nvPr/>
        </p:nvSpPr>
        <p:spPr>
          <a:xfrm>
            <a:off x="771211" y="5446300"/>
            <a:ext cx="8709408" cy="523220"/>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5) Maintain a sense of value and worth</a:t>
            </a:r>
            <a:endParaRPr lang="en-US" sz="2800" dirty="0"/>
          </a:p>
        </p:txBody>
      </p:sp>
    </p:spTree>
    <p:extLst>
      <p:ext uri="{BB962C8B-B14F-4D97-AF65-F5344CB8AC3E}">
        <p14:creationId xmlns:p14="http://schemas.microsoft.com/office/powerpoint/2010/main" val="356396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8D88DB-1A04-26F9-B9B2-E825A3EEBC19}"/>
              </a:ext>
            </a:extLst>
          </p:cNvPr>
          <p:cNvSpPr txBox="1"/>
          <p:nvPr/>
        </p:nvSpPr>
        <p:spPr>
          <a:xfrm>
            <a:off x="997300" y="958000"/>
            <a:ext cx="10206612" cy="1384995"/>
          </a:xfrm>
          <a:prstGeom prst="rect">
            <a:avLst/>
          </a:prstGeom>
          <a:noFill/>
        </p:spPr>
        <p:txBody>
          <a:bodyPr wrap="square">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 Corinthians 12:9</a:t>
            </a: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My grace is sufficient for you, for power is perfected in weakness.</a:t>
            </a:r>
            <a:endParaRPr lang="en-US" sz="2800" dirty="0"/>
          </a:p>
        </p:txBody>
      </p:sp>
    </p:spTree>
    <p:extLst>
      <p:ext uri="{BB962C8B-B14F-4D97-AF65-F5344CB8AC3E}">
        <p14:creationId xmlns:p14="http://schemas.microsoft.com/office/powerpoint/2010/main" val="3675943907"/>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FABB02-F35E-B514-DF14-DC76DB744F35}"/>
              </a:ext>
            </a:extLst>
          </p:cNvPr>
          <p:cNvSpPr txBox="1"/>
          <p:nvPr/>
        </p:nvSpPr>
        <p:spPr>
          <a:xfrm>
            <a:off x="371789" y="816135"/>
            <a:ext cx="11575701" cy="4478214"/>
          </a:xfrm>
          <a:prstGeom prst="rect">
            <a:avLst/>
          </a:prstGeom>
          <a:noFill/>
        </p:spPr>
        <p:txBody>
          <a:bodyPr wrap="square">
            <a:spAutoFit/>
          </a:bodyPr>
          <a:lstStyle/>
          <a:p>
            <a:pPr marL="0" marR="0">
              <a:lnSpc>
                <a:spcPct val="107000"/>
              </a:lnSpc>
              <a:spcBef>
                <a:spcPts val="0"/>
              </a:spcBef>
              <a:spcAft>
                <a:spcPts val="8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Lamentations 3:21-26</a:t>
            </a:r>
          </a:p>
          <a:p>
            <a:pPr marL="0" marR="0">
              <a:lnSpc>
                <a:spcPct val="107000"/>
              </a:lnSpc>
              <a:spcBef>
                <a:spcPts val="0"/>
              </a:spcBef>
              <a:spcAft>
                <a:spcPts val="800"/>
              </a:spcAft>
            </a:pPr>
            <a:endParaRPr lang="en-US" sz="2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21 I recall this to my mind, therefore I wait.</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22 The Lord’s acts of mercy indeed do not end, for His compassions do not fail.</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23 They are new every morning; great is Your faithfulness.</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24 “The Lord is my portion,” says my soul, “Therefore I wait for Him.”</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25 The Lord is good to those who await Him, to the person who seeks Him.</a:t>
            </a: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26 It is good that he waits silently for the salvation of the Lord.</a:t>
            </a:r>
          </a:p>
        </p:txBody>
      </p:sp>
    </p:spTree>
    <p:extLst>
      <p:ext uri="{BB962C8B-B14F-4D97-AF65-F5344CB8AC3E}">
        <p14:creationId xmlns:p14="http://schemas.microsoft.com/office/powerpoint/2010/main" val="875345680"/>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1ACCBA2-3537-4F3D-C31C-7BC554BF4175}"/>
              </a:ext>
            </a:extLst>
          </p:cNvPr>
          <p:cNvGraphicFramePr>
            <a:graphicFrameLocks noGrp="1"/>
          </p:cNvGraphicFramePr>
          <p:nvPr>
            <p:extLst>
              <p:ext uri="{D42A27DB-BD31-4B8C-83A1-F6EECF244321}">
                <p14:modId xmlns:p14="http://schemas.microsoft.com/office/powerpoint/2010/main" val="3103733461"/>
              </p:ext>
            </p:extLst>
          </p:nvPr>
        </p:nvGraphicFramePr>
        <p:xfrm>
          <a:off x="562708" y="572756"/>
          <a:ext cx="11012993" cy="6095238"/>
        </p:xfrm>
        <a:graphic>
          <a:graphicData uri="http://schemas.openxmlformats.org/drawingml/2006/table">
            <a:tbl>
              <a:tblPr firstRow="1" firstCol="1" bandRow="1">
                <a:tableStyleId>{16D9F66E-5EB9-4882-86FB-DCBF35E3C3E4}</a:tableStyleId>
              </a:tblPr>
              <a:tblGrid>
                <a:gridCol w="2141350">
                  <a:extLst>
                    <a:ext uri="{9D8B030D-6E8A-4147-A177-3AD203B41FA5}">
                      <a16:colId xmlns:a16="http://schemas.microsoft.com/office/drawing/2014/main" val="2481975063"/>
                    </a:ext>
                  </a:extLst>
                </a:gridCol>
                <a:gridCol w="8871643">
                  <a:extLst>
                    <a:ext uri="{9D8B030D-6E8A-4147-A177-3AD203B41FA5}">
                      <a16:colId xmlns:a16="http://schemas.microsoft.com/office/drawing/2014/main" val="2293201773"/>
                    </a:ext>
                  </a:extLst>
                </a:gridCol>
              </a:tblGrid>
              <a:tr h="608796">
                <a:tc>
                  <a:txBody>
                    <a:bodyPr/>
                    <a:lstStyle/>
                    <a:p>
                      <a:pPr marL="0" marR="0">
                        <a:lnSpc>
                          <a:spcPct val="107000"/>
                        </a:lnSpc>
                        <a:spcBef>
                          <a:spcPts val="0"/>
                        </a:spcBef>
                        <a:spcAft>
                          <a:spcPts val="0"/>
                        </a:spcAft>
                      </a:pPr>
                      <a:r>
                        <a:rPr lang="en-US" sz="2000" b="1">
                          <a:effectLst/>
                        </a:rPr>
                        <a:t>“acts of mercy”</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b="0" dirty="0">
                          <a:effectLst/>
                        </a:rPr>
                        <a:t>Because maybe some of this is the result of our sin or that we have sinned in trying to deal with it.</a:t>
                      </a:r>
                      <a:endParaRPr lang="en-US"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5787733"/>
                  </a:ext>
                </a:extLst>
              </a:tr>
              <a:tr h="1231366">
                <a:tc>
                  <a:txBody>
                    <a:bodyPr/>
                    <a:lstStyle/>
                    <a:p>
                      <a:pPr marL="0" marR="0">
                        <a:lnSpc>
                          <a:spcPct val="107000"/>
                        </a:lnSpc>
                        <a:spcBef>
                          <a:spcPts val="0"/>
                        </a:spcBef>
                        <a:spcAft>
                          <a:spcPts val="0"/>
                        </a:spcAft>
                      </a:pPr>
                      <a:r>
                        <a:rPr lang="en-US" sz="2000" b="1">
                          <a:effectLst/>
                        </a:rPr>
                        <a:t>“compassions”</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Because at this moment perhaps more than any other in our Christian life, we need God’s attention. We need Him to relate to us, to sympathize with our weaknesses, to know that we are frail and like dust. In the Hebrew, the word “compassions” comes from the word “womb.” Warm, nourishing, safe, intimate.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4146308"/>
                  </a:ext>
                </a:extLst>
              </a:tr>
              <a:tr h="608796">
                <a:tc>
                  <a:txBody>
                    <a:bodyPr/>
                    <a:lstStyle/>
                    <a:p>
                      <a:pPr marL="0" marR="0">
                        <a:lnSpc>
                          <a:spcPct val="107000"/>
                        </a:lnSpc>
                        <a:spcBef>
                          <a:spcPts val="0"/>
                        </a:spcBef>
                        <a:spcAft>
                          <a:spcPts val="0"/>
                        </a:spcAft>
                      </a:pPr>
                      <a:r>
                        <a:rPr lang="en-US" sz="2000" b="1">
                          <a:effectLst/>
                        </a:rPr>
                        <a:t>“new”</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Because our trials can come in waves, so, too, we need God’s mercy and compassion to come at us again and again. And they never run out.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14970979"/>
                  </a:ext>
                </a:extLst>
              </a:tr>
              <a:tr h="608796">
                <a:tc>
                  <a:txBody>
                    <a:bodyPr/>
                    <a:lstStyle/>
                    <a:p>
                      <a:pPr marL="0" marR="0">
                        <a:lnSpc>
                          <a:spcPct val="107000"/>
                        </a:lnSpc>
                        <a:spcBef>
                          <a:spcPts val="0"/>
                        </a:spcBef>
                        <a:spcAft>
                          <a:spcPts val="0"/>
                        </a:spcAft>
                      </a:pPr>
                      <a:r>
                        <a:rPr lang="en-US" sz="2000" b="1">
                          <a:effectLst/>
                        </a:rPr>
                        <a:t>“faithfulness”</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Because we do not need a God who only shows up when it is convenient for Him. We need a God who is always there. Our God </a:t>
                      </a:r>
                      <a:r>
                        <a:rPr lang="en-US" sz="2000" u="sng">
                          <a:effectLst/>
                        </a:rPr>
                        <a:t>is</a:t>
                      </a:r>
                      <a:r>
                        <a:rPr lang="en-US" sz="2000">
                          <a:effectLst/>
                        </a:rPr>
                        <a:t> always there.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31126310"/>
                  </a:ext>
                </a:extLst>
              </a:tr>
              <a:tr h="920079">
                <a:tc>
                  <a:txBody>
                    <a:bodyPr/>
                    <a:lstStyle/>
                    <a:p>
                      <a:pPr marL="0" marR="0">
                        <a:lnSpc>
                          <a:spcPct val="107000"/>
                        </a:lnSpc>
                        <a:spcBef>
                          <a:spcPts val="0"/>
                        </a:spcBef>
                        <a:spcAft>
                          <a:spcPts val="0"/>
                        </a:spcAft>
                      </a:pPr>
                      <a:r>
                        <a:rPr lang="en-US" sz="2000" b="1">
                          <a:effectLst/>
                        </a:rPr>
                        <a:t>“portion”</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God is our allotment. It is He that will fill us up and satisfy us. Psalm 81:10, “Open your mouth wide and I will fill it.” It is not money, fame, power, or titles that ultimately satisfy us, but God.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1209764"/>
                  </a:ext>
                </a:extLst>
              </a:tr>
              <a:tr h="608796">
                <a:tc>
                  <a:txBody>
                    <a:bodyPr/>
                    <a:lstStyle/>
                    <a:p>
                      <a:pPr marL="0" marR="0">
                        <a:lnSpc>
                          <a:spcPct val="107000"/>
                        </a:lnSpc>
                        <a:spcBef>
                          <a:spcPts val="0"/>
                        </a:spcBef>
                        <a:spcAft>
                          <a:spcPts val="0"/>
                        </a:spcAft>
                      </a:pPr>
                      <a:r>
                        <a:rPr lang="en-US" sz="2000" b="1">
                          <a:effectLst/>
                        </a:rPr>
                        <a:t>“good”</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God is pleasant and kind to those who wait for Him. When you wait for God, at the end, you will not get a stone or a scorpion. You will get something good.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41938114"/>
                  </a:ext>
                </a:extLst>
              </a:tr>
              <a:tr h="1231366">
                <a:tc>
                  <a:txBody>
                    <a:bodyPr/>
                    <a:lstStyle/>
                    <a:p>
                      <a:pPr marL="0" marR="0">
                        <a:lnSpc>
                          <a:spcPct val="107000"/>
                        </a:lnSpc>
                        <a:spcBef>
                          <a:spcPts val="0"/>
                        </a:spcBef>
                        <a:spcAft>
                          <a:spcPts val="0"/>
                        </a:spcAft>
                      </a:pPr>
                      <a:r>
                        <a:rPr lang="en-US" sz="2000" b="1" dirty="0">
                          <a:effectLst/>
                        </a:rPr>
                        <a:t>“salvation”</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Deliverance comes from the Lord. Maybe that deliverance will be for our negative or self-pitying thoughts. Maybe from our anger or bitterness. Maybe it will be a physical deliverance. Maybe a healing or relief. Maybe it will be deliverance from a situation.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52877058"/>
                  </a:ext>
                </a:extLst>
              </a:tr>
            </a:tbl>
          </a:graphicData>
        </a:graphic>
      </p:graphicFrame>
    </p:spTree>
    <p:extLst>
      <p:ext uri="{BB962C8B-B14F-4D97-AF65-F5344CB8AC3E}">
        <p14:creationId xmlns:p14="http://schemas.microsoft.com/office/powerpoint/2010/main" val="1843610167"/>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792535-0939-4713-0F3C-741B408D36AE}"/>
              </a:ext>
            </a:extLst>
          </p:cNvPr>
          <p:cNvPicPr>
            <a:picLocks noChangeAspect="1"/>
          </p:cNvPicPr>
          <p:nvPr/>
        </p:nvPicPr>
        <p:blipFill>
          <a:blip r:embed="rId2"/>
          <a:stretch>
            <a:fillRect/>
          </a:stretch>
        </p:blipFill>
        <p:spPr>
          <a:xfrm>
            <a:off x="2242599" y="1028365"/>
            <a:ext cx="7706801" cy="4801270"/>
          </a:xfrm>
          <a:prstGeom prst="rect">
            <a:avLst/>
          </a:prstGeom>
        </p:spPr>
      </p:pic>
    </p:spTree>
    <p:extLst>
      <p:ext uri="{BB962C8B-B14F-4D97-AF65-F5344CB8AC3E}">
        <p14:creationId xmlns:p14="http://schemas.microsoft.com/office/powerpoint/2010/main" val="3350745093"/>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FF2591-6011-84B3-5B55-5D46375B823F}"/>
              </a:ext>
            </a:extLst>
          </p:cNvPr>
          <p:cNvPicPr>
            <a:picLocks noChangeAspect="1"/>
          </p:cNvPicPr>
          <p:nvPr/>
        </p:nvPicPr>
        <p:blipFill>
          <a:blip r:embed="rId2"/>
          <a:stretch>
            <a:fillRect/>
          </a:stretch>
        </p:blipFill>
        <p:spPr>
          <a:xfrm>
            <a:off x="3504838" y="1850306"/>
            <a:ext cx="5182323" cy="4544059"/>
          </a:xfrm>
          <a:prstGeom prst="rect">
            <a:avLst/>
          </a:prstGeom>
        </p:spPr>
      </p:pic>
      <p:sp>
        <p:nvSpPr>
          <p:cNvPr id="5" name="TextBox 4">
            <a:extLst>
              <a:ext uri="{FF2B5EF4-FFF2-40B4-BE49-F238E27FC236}">
                <a16:creationId xmlns:a16="http://schemas.microsoft.com/office/drawing/2014/main" id="{9F3F2872-0C2C-9C12-3AF7-FAF2D4B02AAE}"/>
              </a:ext>
            </a:extLst>
          </p:cNvPr>
          <p:cNvSpPr txBox="1"/>
          <p:nvPr/>
        </p:nvSpPr>
        <p:spPr>
          <a:xfrm>
            <a:off x="1135463" y="444949"/>
            <a:ext cx="10339753" cy="954107"/>
          </a:xfrm>
          <a:prstGeom prst="rect">
            <a:avLst/>
          </a:prstGeom>
          <a:noFill/>
        </p:spPr>
        <p:txBody>
          <a:bodyPr wrap="square">
            <a:spAutoFit/>
          </a:bodyPr>
          <a:lstStyle/>
          <a:p>
            <a:pPr algn="ctr"/>
            <a:r>
              <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libri" panose="020F0502020204030204" pitchFamily="34" charset="0"/>
                <a:ea typeface="Calibri" panose="020F0502020204030204" pitchFamily="34" charset="0"/>
                <a:cs typeface="Times New Roman" panose="02020603050405020304" pitchFamily="18" charset="0"/>
              </a:rPr>
              <a:t>Song of Solomon 8:5</a:t>
            </a:r>
          </a:p>
          <a:p>
            <a:r>
              <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libri" panose="020F0502020204030204" pitchFamily="34" charset="0"/>
                <a:ea typeface="Calibri" panose="020F0502020204030204" pitchFamily="34" charset="0"/>
                <a:cs typeface="Times New Roman" panose="02020603050405020304" pitchFamily="18" charset="0"/>
              </a:rPr>
              <a:t>Who is this coming up from the wilderness, leaning on her beloved?</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26129265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140817</TotalTime>
  <Words>19372</Words>
  <Application>Microsoft Office PowerPoint</Application>
  <PresentationFormat>Widescreen</PresentationFormat>
  <Paragraphs>1490</Paragraphs>
  <Slides>336</Slides>
  <Notes>40</Notes>
  <HiddenSlides>0</HiddenSlides>
  <MMClips>0</MMClips>
  <ScaleCrop>false</ScaleCrop>
  <HeadingPairs>
    <vt:vector size="8" baseType="variant">
      <vt:variant>
        <vt:lpstr>Fonts Used</vt:lpstr>
      </vt:variant>
      <vt:variant>
        <vt:i4>14</vt:i4>
      </vt:variant>
      <vt:variant>
        <vt:lpstr>Theme</vt:lpstr>
      </vt:variant>
      <vt:variant>
        <vt:i4>2</vt:i4>
      </vt:variant>
      <vt:variant>
        <vt:lpstr>Embedded OLE Servers</vt:lpstr>
      </vt:variant>
      <vt:variant>
        <vt:i4>1</vt:i4>
      </vt:variant>
      <vt:variant>
        <vt:lpstr>Slide Titles</vt:lpstr>
      </vt:variant>
      <vt:variant>
        <vt:i4>336</vt:i4>
      </vt:variant>
    </vt:vector>
  </HeadingPairs>
  <TitlesOfParts>
    <vt:vector size="353" baseType="lpstr">
      <vt:lpstr>Algerian</vt:lpstr>
      <vt:lpstr>Arial</vt:lpstr>
      <vt:lpstr>Bauhaus 93</vt:lpstr>
      <vt:lpstr>Book Antiqua</vt:lpstr>
      <vt:lpstr>Calibri</vt:lpstr>
      <vt:lpstr>Calibri Light</vt:lpstr>
      <vt:lpstr>Century Gothic</vt:lpstr>
      <vt:lpstr>Chiller</vt:lpstr>
      <vt:lpstr>Haettenschweiler</vt:lpstr>
      <vt:lpstr>Symbol</vt:lpstr>
      <vt:lpstr>system-ui</vt:lpstr>
      <vt:lpstr>Times New Roman</vt:lpstr>
      <vt:lpstr>Wingdings 2</vt:lpstr>
      <vt:lpstr>Wingdings 3</vt:lpstr>
      <vt:lpstr>Office Theme</vt:lpstr>
      <vt:lpstr>Slice</vt:lpstr>
      <vt:lpstr>Bitmap Image</vt:lpstr>
      <vt:lpstr>Suffering: A Heavenward Lament  and  A Confident Victory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 LaForge</dc:creator>
  <cp:lastModifiedBy>Bob LaForge</cp:lastModifiedBy>
  <cp:revision>171</cp:revision>
  <dcterms:created xsi:type="dcterms:W3CDTF">2022-09-15T02:27:20Z</dcterms:created>
  <dcterms:modified xsi:type="dcterms:W3CDTF">2024-05-30T02:47:42Z</dcterms:modified>
</cp:coreProperties>
</file>